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1"/>
  </p:notesMasterIdLst>
  <p:sldIdLst>
    <p:sldId id="256" r:id="rId2"/>
    <p:sldId id="318" r:id="rId3"/>
    <p:sldId id="337" r:id="rId4"/>
    <p:sldId id="338" r:id="rId5"/>
    <p:sldId id="335" r:id="rId6"/>
    <p:sldId id="330" r:id="rId7"/>
    <p:sldId id="322" r:id="rId8"/>
    <p:sldId id="336" r:id="rId9"/>
    <p:sldId id="334" r:id="rId10"/>
    <p:sldId id="333" r:id="rId11"/>
    <p:sldId id="310" r:id="rId12"/>
    <p:sldId id="257" r:id="rId13"/>
    <p:sldId id="277" r:id="rId14"/>
    <p:sldId id="287" r:id="rId15"/>
    <p:sldId id="284" r:id="rId16"/>
    <p:sldId id="295" r:id="rId17"/>
    <p:sldId id="296" r:id="rId18"/>
    <p:sldId id="300" r:id="rId19"/>
    <p:sldId id="301" r:id="rId20"/>
    <p:sldId id="302" r:id="rId21"/>
    <p:sldId id="314" r:id="rId22"/>
    <p:sldId id="305" r:id="rId23"/>
    <p:sldId id="313" r:id="rId24"/>
    <p:sldId id="306" r:id="rId25"/>
    <p:sldId id="290" r:id="rId26"/>
    <p:sldId id="315" r:id="rId27"/>
    <p:sldId id="316" r:id="rId28"/>
    <p:sldId id="299" r:id="rId29"/>
    <p:sldId id="298" r:id="rId30"/>
    <p:sldId id="332" r:id="rId31"/>
    <p:sldId id="309" r:id="rId32"/>
    <p:sldId id="312" r:id="rId33"/>
    <p:sldId id="278" r:id="rId34"/>
    <p:sldId id="304" r:id="rId35"/>
    <p:sldId id="317" r:id="rId36"/>
    <p:sldId id="258" r:id="rId37"/>
    <p:sldId id="319" r:id="rId38"/>
    <p:sldId id="307" r:id="rId39"/>
    <p:sldId id="308"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Lora"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1497"/>
  </p:normalViewPr>
  <p:slideViewPr>
    <p:cSldViewPr snapToGrid="0" snapToObjects="1">
      <p:cViewPr varScale="1">
        <p:scale>
          <a:sx n="78" d="100"/>
          <a:sy n="78" d="100"/>
        </p:scale>
        <p:origin x="192" y="416"/>
      </p:cViewPr>
      <p:guideLst/>
    </p:cSldViewPr>
  </p:slideViewPr>
  <p:notesTextViewPr>
    <p:cViewPr>
      <p:scale>
        <a:sx n="1" d="1"/>
        <a:sy n="1" d="1"/>
      </p:scale>
      <p:origin x="0" y="0"/>
    </p:cViewPr>
  </p:notesTextViewPr>
  <p:notesViewPr>
    <p:cSldViewPr snapToGrid="0" snapToObjects="1">
      <p:cViewPr varScale="1">
        <p:scale>
          <a:sx n="99" d="100"/>
          <a:sy n="99" d="100"/>
        </p:scale>
        <p:origin x="2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8FC8F-50E1-40A9-99A0-A0151720A03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AD29319-3793-47FB-AA04-A75094EE92FE}">
      <dgm:prSet/>
      <dgm:spPr/>
      <dgm:t>
        <a:bodyPr/>
        <a:lstStyle/>
        <a:p>
          <a:r>
            <a:rPr lang="en-CA" b="0" i="0"/>
            <a:t>Pub 101 </a:t>
          </a:r>
          <a:endParaRPr lang="en-US"/>
        </a:p>
      </dgm:t>
    </dgm:pt>
    <dgm:pt modelId="{47662489-9D0B-440A-BA3A-D2988E2DA411}" type="parTrans" cxnId="{AF9EE950-84DA-461F-992C-A96DAF5413AD}">
      <dgm:prSet/>
      <dgm:spPr/>
      <dgm:t>
        <a:bodyPr/>
        <a:lstStyle/>
        <a:p>
          <a:endParaRPr lang="en-US"/>
        </a:p>
      </dgm:t>
    </dgm:pt>
    <dgm:pt modelId="{97F642E8-8304-4D93-8503-9D52BBB5AE19}" type="sibTrans" cxnId="{AF9EE950-84DA-461F-992C-A96DAF5413AD}">
      <dgm:prSet/>
      <dgm:spPr/>
      <dgm:t>
        <a:bodyPr/>
        <a:lstStyle/>
        <a:p>
          <a:endParaRPr lang="en-US"/>
        </a:p>
      </dgm:t>
    </dgm:pt>
    <dgm:pt modelId="{7311B5DF-25CD-4051-AC4E-AC10A754C42E}">
      <dgm:prSet/>
      <dgm:spPr/>
      <dgm:t>
        <a:bodyPr/>
        <a:lstStyle/>
        <a:p>
          <a:r>
            <a:rPr lang="en-CA" b="0" i="0" dirty="0"/>
            <a:t>Week Four: January 30, 2024</a:t>
          </a:r>
          <a:endParaRPr lang="en-US" dirty="0"/>
        </a:p>
      </dgm:t>
    </dgm:pt>
    <dgm:pt modelId="{B4A1015A-FD7D-43CD-8777-CADAE33665EC}" type="parTrans" cxnId="{3D4FCB68-0760-4B26-9E96-F4B9766D7E8B}">
      <dgm:prSet/>
      <dgm:spPr/>
      <dgm:t>
        <a:bodyPr/>
        <a:lstStyle/>
        <a:p>
          <a:endParaRPr lang="en-US"/>
        </a:p>
      </dgm:t>
    </dgm:pt>
    <dgm:pt modelId="{6A4680E7-5C60-48DF-8830-63AF6A138BC7}" type="sibTrans" cxnId="{3D4FCB68-0760-4B26-9E96-F4B9766D7E8B}">
      <dgm:prSet/>
      <dgm:spPr/>
      <dgm:t>
        <a:bodyPr/>
        <a:lstStyle/>
        <a:p>
          <a:endParaRPr lang="en-US"/>
        </a:p>
      </dgm:t>
    </dgm:pt>
    <dgm:pt modelId="{E7245D15-1619-4742-997B-732239056495}" type="pres">
      <dgm:prSet presAssocID="{DD18FC8F-50E1-40A9-99A0-A0151720A03D}" presName="linear" presStyleCnt="0">
        <dgm:presLayoutVars>
          <dgm:animLvl val="lvl"/>
          <dgm:resizeHandles val="exact"/>
        </dgm:presLayoutVars>
      </dgm:prSet>
      <dgm:spPr/>
    </dgm:pt>
    <dgm:pt modelId="{0D6D920C-9874-6144-84FA-99B3D341A382}" type="pres">
      <dgm:prSet presAssocID="{3AD29319-3793-47FB-AA04-A75094EE92FE}" presName="parentText" presStyleLbl="node1" presStyleIdx="0" presStyleCnt="2">
        <dgm:presLayoutVars>
          <dgm:chMax val="0"/>
          <dgm:bulletEnabled val="1"/>
        </dgm:presLayoutVars>
      </dgm:prSet>
      <dgm:spPr/>
    </dgm:pt>
    <dgm:pt modelId="{EB23316E-AE52-EC4A-AC5A-54845BDC7208}" type="pres">
      <dgm:prSet presAssocID="{97F642E8-8304-4D93-8503-9D52BBB5AE19}" presName="spacer" presStyleCnt="0"/>
      <dgm:spPr/>
    </dgm:pt>
    <dgm:pt modelId="{D1BAF5F3-9090-D44E-A60F-A2E79701FE67}" type="pres">
      <dgm:prSet presAssocID="{7311B5DF-25CD-4051-AC4E-AC10A754C42E}" presName="parentText" presStyleLbl="node1" presStyleIdx="1" presStyleCnt="2">
        <dgm:presLayoutVars>
          <dgm:chMax val="0"/>
          <dgm:bulletEnabled val="1"/>
        </dgm:presLayoutVars>
      </dgm:prSet>
      <dgm:spPr/>
    </dgm:pt>
  </dgm:ptLst>
  <dgm:cxnLst>
    <dgm:cxn modelId="{34C64D33-0C4B-D24D-8BE0-D320DA49359C}" type="presOf" srcId="{DD18FC8F-50E1-40A9-99A0-A0151720A03D}" destId="{E7245D15-1619-4742-997B-732239056495}" srcOrd="0" destOrd="0" presId="urn:microsoft.com/office/officeart/2005/8/layout/vList2"/>
    <dgm:cxn modelId="{AF9EE950-84DA-461F-992C-A96DAF5413AD}" srcId="{DD18FC8F-50E1-40A9-99A0-A0151720A03D}" destId="{3AD29319-3793-47FB-AA04-A75094EE92FE}" srcOrd="0" destOrd="0" parTransId="{47662489-9D0B-440A-BA3A-D2988E2DA411}" sibTransId="{97F642E8-8304-4D93-8503-9D52BBB5AE19}"/>
    <dgm:cxn modelId="{3D4FCB68-0760-4B26-9E96-F4B9766D7E8B}" srcId="{DD18FC8F-50E1-40A9-99A0-A0151720A03D}" destId="{7311B5DF-25CD-4051-AC4E-AC10A754C42E}" srcOrd="1" destOrd="0" parTransId="{B4A1015A-FD7D-43CD-8777-CADAE33665EC}" sibTransId="{6A4680E7-5C60-48DF-8830-63AF6A138BC7}"/>
    <dgm:cxn modelId="{AF808EB8-C99A-C842-9E17-1BAC05D7179B}" type="presOf" srcId="{3AD29319-3793-47FB-AA04-A75094EE92FE}" destId="{0D6D920C-9874-6144-84FA-99B3D341A382}" srcOrd="0" destOrd="0" presId="urn:microsoft.com/office/officeart/2005/8/layout/vList2"/>
    <dgm:cxn modelId="{A89EE8E6-B420-744B-AC89-4513AE15D4E9}" type="presOf" srcId="{7311B5DF-25CD-4051-AC4E-AC10A754C42E}" destId="{D1BAF5F3-9090-D44E-A60F-A2E79701FE67}" srcOrd="0" destOrd="0" presId="urn:microsoft.com/office/officeart/2005/8/layout/vList2"/>
    <dgm:cxn modelId="{2CD54798-2186-7747-812C-71BEFEE9E094}" type="presParOf" srcId="{E7245D15-1619-4742-997B-732239056495}" destId="{0D6D920C-9874-6144-84FA-99B3D341A382}" srcOrd="0" destOrd="0" presId="urn:microsoft.com/office/officeart/2005/8/layout/vList2"/>
    <dgm:cxn modelId="{10BA0ADF-FBA2-E948-9BE1-E0A85F46CB2A}" type="presParOf" srcId="{E7245D15-1619-4742-997B-732239056495}" destId="{EB23316E-AE52-EC4A-AC5A-54845BDC7208}" srcOrd="1" destOrd="0" presId="urn:microsoft.com/office/officeart/2005/8/layout/vList2"/>
    <dgm:cxn modelId="{1C8A7446-AA98-9C4F-8230-79E2E7D49E03}" type="presParOf" srcId="{E7245D15-1619-4742-997B-732239056495}" destId="{D1BAF5F3-9090-D44E-A60F-A2E79701FE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935821-4514-444E-8F11-BB26CD2C9C76}"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6E4F535D-3A0A-452C-B6A6-5C516DAEC2CD}">
      <dgm:prSet/>
      <dgm:spPr/>
      <dgm:t>
        <a:bodyPr/>
        <a:lstStyle/>
        <a:p>
          <a:r>
            <a:rPr lang="en-US"/>
            <a:t>Top Social Media Stories on the Week</a:t>
          </a:r>
        </a:p>
      </dgm:t>
    </dgm:pt>
    <dgm:pt modelId="{E369E2B3-3DB9-4602-B041-3AB687A88B73}" type="parTrans" cxnId="{509D7756-CA86-4872-8BAB-B05E876C76E8}">
      <dgm:prSet/>
      <dgm:spPr/>
      <dgm:t>
        <a:bodyPr/>
        <a:lstStyle/>
        <a:p>
          <a:endParaRPr lang="en-US"/>
        </a:p>
      </dgm:t>
    </dgm:pt>
    <dgm:pt modelId="{0968A946-1B3E-4DE4-8467-4C498079C293}" type="sibTrans" cxnId="{509D7756-CA86-4872-8BAB-B05E876C76E8}">
      <dgm:prSet/>
      <dgm:spPr/>
      <dgm:t>
        <a:bodyPr/>
        <a:lstStyle/>
        <a:p>
          <a:endParaRPr lang="en-US"/>
        </a:p>
      </dgm:t>
    </dgm:pt>
    <dgm:pt modelId="{48BA29E5-DD85-4543-8F2B-CD9F6BF8EDC5}">
      <dgm:prSet/>
      <dgm:spPr/>
      <dgm:t>
        <a:bodyPr/>
        <a:lstStyle/>
        <a:p>
          <a:r>
            <a:rPr lang="en-US"/>
            <a:t>Questions and Comments</a:t>
          </a:r>
        </a:p>
      </dgm:t>
    </dgm:pt>
    <dgm:pt modelId="{E80D99EA-DB04-476C-B3D4-F9096BA32ABA}" type="parTrans" cxnId="{C9B3EBED-F53C-4185-91A4-7AFE8B765BD7}">
      <dgm:prSet/>
      <dgm:spPr/>
      <dgm:t>
        <a:bodyPr/>
        <a:lstStyle/>
        <a:p>
          <a:endParaRPr lang="en-US"/>
        </a:p>
      </dgm:t>
    </dgm:pt>
    <dgm:pt modelId="{4471B427-7A6F-4FDC-BB0E-7D8589B9B288}" type="sibTrans" cxnId="{C9B3EBED-F53C-4185-91A4-7AFE8B765BD7}">
      <dgm:prSet/>
      <dgm:spPr/>
      <dgm:t>
        <a:bodyPr/>
        <a:lstStyle/>
        <a:p>
          <a:endParaRPr lang="en-US"/>
        </a:p>
      </dgm:t>
    </dgm:pt>
    <dgm:pt modelId="{A16CE483-FF3E-4287-8C78-74E371D7D359}">
      <dgm:prSet/>
      <dgm:spPr/>
      <dgm:t>
        <a:bodyPr/>
        <a:lstStyle/>
        <a:p>
          <a:r>
            <a:rPr lang="en-US"/>
            <a:t>Activity</a:t>
          </a:r>
        </a:p>
      </dgm:t>
    </dgm:pt>
    <dgm:pt modelId="{356E8176-9C02-4E2D-8A81-484560C72437}" type="parTrans" cxnId="{54FA3100-0CE3-4172-8F88-47151CF252DA}">
      <dgm:prSet/>
      <dgm:spPr/>
      <dgm:t>
        <a:bodyPr/>
        <a:lstStyle/>
        <a:p>
          <a:endParaRPr lang="en-US"/>
        </a:p>
      </dgm:t>
    </dgm:pt>
    <dgm:pt modelId="{FC4989A7-F49C-474A-A914-B737959C0737}" type="sibTrans" cxnId="{54FA3100-0CE3-4172-8F88-47151CF252DA}">
      <dgm:prSet/>
      <dgm:spPr/>
      <dgm:t>
        <a:bodyPr/>
        <a:lstStyle/>
        <a:p>
          <a:endParaRPr lang="en-US"/>
        </a:p>
      </dgm:t>
    </dgm:pt>
    <dgm:pt modelId="{C3A88B5C-292D-4838-A722-95828DF6C096}">
      <dgm:prSet/>
      <dgm:spPr/>
      <dgm:t>
        <a:bodyPr/>
        <a:lstStyle/>
        <a:p>
          <a:r>
            <a:rPr lang="en-US"/>
            <a:t>Lecture</a:t>
          </a:r>
        </a:p>
      </dgm:t>
    </dgm:pt>
    <dgm:pt modelId="{0843E4A2-13EA-4E02-A76F-37C5FB53DD31}" type="parTrans" cxnId="{953094E5-27CC-452B-BD91-C24A07898064}">
      <dgm:prSet/>
      <dgm:spPr/>
      <dgm:t>
        <a:bodyPr/>
        <a:lstStyle/>
        <a:p>
          <a:endParaRPr lang="en-US"/>
        </a:p>
      </dgm:t>
    </dgm:pt>
    <dgm:pt modelId="{0E58173E-F0A7-40AA-B43B-DD76A233ECC5}" type="sibTrans" cxnId="{953094E5-27CC-452B-BD91-C24A07898064}">
      <dgm:prSet/>
      <dgm:spPr/>
      <dgm:t>
        <a:bodyPr/>
        <a:lstStyle/>
        <a:p>
          <a:endParaRPr lang="en-US"/>
        </a:p>
      </dgm:t>
    </dgm:pt>
    <dgm:pt modelId="{619BCCE4-2E0B-4454-9A09-AC0D00D4A175}">
      <dgm:prSet/>
      <dgm:spPr/>
      <dgm:t>
        <a:bodyPr/>
        <a:lstStyle/>
        <a:p>
          <a:r>
            <a:rPr lang="en-US"/>
            <a:t>Activity</a:t>
          </a:r>
        </a:p>
      </dgm:t>
    </dgm:pt>
    <dgm:pt modelId="{320BA178-E316-4F45-8614-774AB5FF4225}" type="parTrans" cxnId="{2D5D9A02-EE77-41B1-87ED-E3406F457F9D}">
      <dgm:prSet/>
      <dgm:spPr/>
      <dgm:t>
        <a:bodyPr/>
        <a:lstStyle/>
        <a:p>
          <a:endParaRPr lang="en-US"/>
        </a:p>
      </dgm:t>
    </dgm:pt>
    <dgm:pt modelId="{2410874D-4944-4995-8E36-59E5BFE0F6D1}" type="sibTrans" cxnId="{2D5D9A02-EE77-41B1-87ED-E3406F457F9D}">
      <dgm:prSet/>
      <dgm:spPr/>
      <dgm:t>
        <a:bodyPr/>
        <a:lstStyle/>
        <a:p>
          <a:endParaRPr lang="en-US"/>
        </a:p>
      </dgm:t>
    </dgm:pt>
    <dgm:pt modelId="{B69DDDA4-9E68-4A87-8AF1-484C8DDAC123}">
      <dgm:prSet/>
      <dgm:spPr/>
      <dgm:t>
        <a:bodyPr/>
        <a:lstStyle/>
        <a:p>
          <a:r>
            <a:rPr lang="en-US"/>
            <a:t>Recap</a:t>
          </a:r>
        </a:p>
      </dgm:t>
    </dgm:pt>
    <dgm:pt modelId="{D9349006-D79F-4DA4-BF75-2E962A143C34}" type="parTrans" cxnId="{3F8BD54D-097B-4216-BA25-785B3F560D62}">
      <dgm:prSet/>
      <dgm:spPr/>
      <dgm:t>
        <a:bodyPr/>
        <a:lstStyle/>
        <a:p>
          <a:endParaRPr lang="en-US"/>
        </a:p>
      </dgm:t>
    </dgm:pt>
    <dgm:pt modelId="{5C38AF8E-A5E9-4B0A-98B3-C0A0782FC7EC}" type="sibTrans" cxnId="{3F8BD54D-097B-4216-BA25-785B3F560D62}">
      <dgm:prSet/>
      <dgm:spPr/>
      <dgm:t>
        <a:bodyPr/>
        <a:lstStyle/>
        <a:p>
          <a:endParaRPr lang="en-US"/>
        </a:p>
      </dgm:t>
    </dgm:pt>
    <dgm:pt modelId="{5E68B896-270A-6842-BAA5-A83E6E8C0570}" type="pres">
      <dgm:prSet presAssocID="{11935821-4514-444E-8F11-BB26CD2C9C76}" presName="diagram" presStyleCnt="0">
        <dgm:presLayoutVars>
          <dgm:dir/>
          <dgm:resizeHandles val="exact"/>
        </dgm:presLayoutVars>
      </dgm:prSet>
      <dgm:spPr/>
    </dgm:pt>
    <dgm:pt modelId="{EC6ECB3C-2923-D548-9128-EB5361F93697}" type="pres">
      <dgm:prSet presAssocID="{6E4F535D-3A0A-452C-B6A6-5C516DAEC2CD}" presName="node" presStyleLbl="node1" presStyleIdx="0" presStyleCnt="6">
        <dgm:presLayoutVars>
          <dgm:bulletEnabled val="1"/>
        </dgm:presLayoutVars>
      </dgm:prSet>
      <dgm:spPr/>
    </dgm:pt>
    <dgm:pt modelId="{05891C6E-F6F0-054F-B69C-EB9C59995363}" type="pres">
      <dgm:prSet presAssocID="{0968A946-1B3E-4DE4-8467-4C498079C293}" presName="sibTrans" presStyleCnt="0"/>
      <dgm:spPr/>
    </dgm:pt>
    <dgm:pt modelId="{16A9B041-2451-2148-9666-CC3AB1EE72E8}" type="pres">
      <dgm:prSet presAssocID="{48BA29E5-DD85-4543-8F2B-CD9F6BF8EDC5}" presName="node" presStyleLbl="node1" presStyleIdx="1" presStyleCnt="6">
        <dgm:presLayoutVars>
          <dgm:bulletEnabled val="1"/>
        </dgm:presLayoutVars>
      </dgm:prSet>
      <dgm:spPr/>
    </dgm:pt>
    <dgm:pt modelId="{5D0C9CCD-8313-514E-9C82-2FC3262171B9}" type="pres">
      <dgm:prSet presAssocID="{4471B427-7A6F-4FDC-BB0E-7D8589B9B288}" presName="sibTrans" presStyleCnt="0"/>
      <dgm:spPr/>
    </dgm:pt>
    <dgm:pt modelId="{A121F325-1773-4344-BAD4-A514AC0FE585}" type="pres">
      <dgm:prSet presAssocID="{A16CE483-FF3E-4287-8C78-74E371D7D359}" presName="node" presStyleLbl="node1" presStyleIdx="2" presStyleCnt="6">
        <dgm:presLayoutVars>
          <dgm:bulletEnabled val="1"/>
        </dgm:presLayoutVars>
      </dgm:prSet>
      <dgm:spPr/>
    </dgm:pt>
    <dgm:pt modelId="{06763B38-8B79-474D-A642-17364A4F88CE}" type="pres">
      <dgm:prSet presAssocID="{FC4989A7-F49C-474A-A914-B737959C0737}" presName="sibTrans" presStyleCnt="0"/>
      <dgm:spPr/>
    </dgm:pt>
    <dgm:pt modelId="{255871B9-F203-824D-8BDA-BC88D6134758}" type="pres">
      <dgm:prSet presAssocID="{C3A88B5C-292D-4838-A722-95828DF6C096}" presName="node" presStyleLbl="node1" presStyleIdx="3" presStyleCnt="6">
        <dgm:presLayoutVars>
          <dgm:bulletEnabled val="1"/>
        </dgm:presLayoutVars>
      </dgm:prSet>
      <dgm:spPr/>
    </dgm:pt>
    <dgm:pt modelId="{60C4BA76-26C9-8F4F-94FB-AC492A52C05B}" type="pres">
      <dgm:prSet presAssocID="{0E58173E-F0A7-40AA-B43B-DD76A233ECC5}" presName="sibTrans" presStyleCnt="0"/>
      <dgm:spPr/>
    </dgm:pt>
    <dgm:pt modelId="{5326AC2C-6AAF-FF43-89B3-3956915012F4}" type="pres">
      <dgm:prSet presAssocID="{619BCCE4-2E0B-4454-9A09-AC0D00D4A175}" presName="node" presStyleLbl="node1" presStyleIdx="4" presStyleCnt="6">
        <dgm:presLayoutVars>
          <dgm:bulletEnabled val="1"/>
        </dgm:presLayoutVars>
      </dgm:prSet>
      <dgm:spPr/>
    </dgm:pt>
    <dgm:pt modelId="{CF35645C-9C65-3644-A532-3C3470C99299}" type="pres">
      <dgm:prSet presAssocID="{2410874D-4944-4995-8E36-59E5BFE0F6D1}" presName="sibTrans" presStyleCnt="0"/>
      <dgm:spPr/>
    </dgm:pt>
    <dgm:pt modelId="{4BE3828C-5128-7F4E-8750-9DA420818740}" type="pres">
      <dgm:prSet presAssocID="{B69DDDA4-9E68-4A87-8AF1-484C8DDAC123}" presName="node" presStyleLbl="node1" presStyleIdx="5" presStyleCnt="6">
        <dgm:presLayoutVars>
          <dgm:bulletEnabled val="1"/>
        </dgm:presLayoutVars>
      </dgm:prSet>
      <dgm:spPr/>
    </dgm:pt>
  </dgm:ptLst>
  <dgm:cxnLst>
    <dgm:cxn modelId="{54FA3100-0CE3-4172-8F88-47151CF252DA}" srcId="{11935821-4514-444E-8F11-BB26CD2C9C76}" destId="{A16CE483-FF3E-4287-8C78-74E371D7D359}" srcOrd="2" destOrd="0" parTransId="{356E8176-9C02-4E2D-8A81-484560C72437}" sibTransId="{FC4989A7-F49C-474A-A914-B737959C0737}"/>
    <dgm:cxn modelId="{2D5D9A02-EE77-41B1-87ED-E3406F457F9D}" srcId="{11935821-4514-444E-8F11-BB26CD2C9C76}" destId="{619BCCE4-2E0B-4454-9A09-AC0D00D4A175}" srcOrd="4" destOrd="0" parTransId="{320BA178-E316-4F45-8614-774AB5FF4225}" sibTransId="{2410874D-4944-4995-8E36-59E5BFE0F6D1}"/>
    <dgm:cxn modelId="{DC8FC30E-2CC6-0D40-A487-C42ED0E48D99}" type="presOf" srcId="{B69DDDA4-9E68-4A87-8AF1-484C8DDAC123}" destId="{4BE3828C-5128-7F4E-8750-9DA420818740}" srcOrd="0" destOrd="0" presId="urn:microsoft.com/office/officeart/2005/8/layout/default"/>
    <dgm:cxn modelId="{57AD6C11-4E31-164A-9BE2-6DC2F68D1110}" type="presOf" srcId="{C3A88B5C-292D-4838-A722-95828DF6C096}" destId="{255871B9-F203-824D-8BDA-BC88D6134758}" srcOrd="0" destOrd="0" presId="urn:microsoft.com/office/officeart/2005/8/layout/default"/>
    <dgm:cxn modelId="{39726325-B60E-3643-AC03-93038ABE4637}" type="presOf" srcId="{619BCCE4-2E0B-4454-9A09-AC0D00D4A175}" destId="{5326AC2C-6AAF-FF43-89B3-3956915012F4}" srcOrd="0" destOrd="0" presId="urn:microsoft.com/office/officeart/2005/8/layout/default"/>
    <dgm:cxn modelId="{92FA2E32-F7F3-E049-9E63-CAC791046642}" type="presOf" srcId="{A16CE483-FF3E-4287-8C78-74E371D7D359}" destId="{A121F325-1773-4344-BAD4-A514AC0FE585}" srcOrd="0" destOrd="0" presId="urn:microsoft.com/office/officeart/2005/8/layout/default"/>
    <dgm:cxn modelId="{8D459136-3C4E-834A-AF04-B6DE55A55E8F}" type="presOf" srcId="{6E4F535D-3A0A-452C-B6A6-5C516DAEC2CD}" destId="{EC6ECB3C-2923-D548-9128-EB5361F93697}" srcOrd="0" destOrd="0" presId="urn:microsoft.com/office/officeart/2005/8/layout/default"/>
    <dgm:cxn modelId="{3F8BD54D-097B-4216-BA25-785B3F560D62}" srcId="{11935821-4514-444E-8F11-BB26CD2C9C76}" destId="{B69DDDA4-9E68-4A87-8AF1-484C8DDAC123}" srcOrd="5" destOrd="0" parTransId="{D9349006-D79F-4DA4-BF75-2E962A143C34}" sibTransId="{5C38AF8E-A5E9-4B0A-98B3-C0A0782FC7EC}"/>
    <dgm:cxn modelId="{509D7756-CA86-4872-8BAB-B05E876C76E8}" srcId="{11935821-4514-444E-8F11-BB26CD2C9C76}" destId="{6E4F535D-3A0A-452C-B6A6-5C516DAEC2CD}" srcOrd="0" destOrd="0" parTransId="{E369E2B3-3DB9-4602-B041-3AB687A88B73}" sibTransId="{0968A946-1B3E-4DE4-8467-4C498079C293}"/>
    <dgm:cxn modelId="{2C97A75E-867C-9342-8CE8-D53C366070C5}" type="presOf" srcId="{48BA29E5-DD85-4543-8F2B-CD9F6BF8EDC5}" destId="{16A9B041-2451-2148-9666-CC3AB1EE72E8}" srcOrd="0" destOrd="0" presId="urn:microsoft.com/office/officeart/2005/8/layout/default"/>
    <dgm:cxn modelId="{8212EE7E-FA96-CE44-9D8E-484A43508CE0}" type="presOf" srcId="{11935821-4514-444E-8F11-BB26CD2C9C76}" destId="{5E68B896-270A-6842-BAA5-A83E6E8C0570}" srcOrd="0" destOrd="0" presId="urn:microsoft.com/office/officeart/2005/8/layout/default"/>
    <dgm:cxn modelId="{953094E5-27CC-452B-BD91-C24A07898064}" srcId="{11935821-4514-444E-8F11-BB26CD2C9C76}" destId="{C3A88B5C-292D-4838-A722-95828DF6C096}" srcOrd="3" destOrd="0" parTransId="{0843E4A2-13EA-4E02-A76F-37C5FB53DD31}" sibTransId="{0E58173E-F0A7-40AA-B43B-DD76A233ECC5}"/>
    <dgm:cxn modelId="{C9B3EBED-F53C-4185-91A4-7AFE8B765BD7}" srcId="{11935821-4514-444E-8F11-BB26CD2C9C76}" destId="{48BA29E5-DD85-4543-8F2B-CD9F6BF8EDC5}" srcOrd="1" destOrd="0" parTransId="{E80D99EA-DB04-476C-B3D4-F9096BA32ABA}" sibTransId="{4471B427-7A6F-4FDC-BB0E-7D8589B9B288}"/>
    <dgm:cxn modelId="{32FC9929-A9D5-F549-93BD-02B2CA070BCF}" type="presParOf" srcId="{5E68B896-270A-6842-BAA5-A83E6E8C0570}" destId="{EC6ECB3C-2923-D548-9128-EB5361F93697}" srcOrd="0" destOrd="0" presId="urn:microsoft.com/office/officeart/2005/8/layout/default"/>
    <dgm:cxn modelId="{AFC9B3DE-23FE-8948-9CCF-B2DD333225E7}" type="presParOf" srcId="{5E68B896-270A-6842-BAA5-A83E6E8C0570}" destId="{05891C6E-F6F0-054F-B69C-EB9C59995363}" srcOrd="1" destOrd="0" presId="urn:microsoft.com/office/officeart/2005/8/layout/default"/>
    <dgm:cxn modelId="{53FB49EE-83E7-9644-8DB2-CD3FAB65BED5}" type="presParOf" srcId="{5E68B896-270A-6842-BAA5-A83E6E8C0570}" destId="{16A9B041-2451-2148-9666-CC3AB1EE72E8}" srcOrd="2" destOrd="0" presId="urn:microsoft.com/office/officeart/2005/8/layout/default"/>
    <dgm:cxn modelId="{F09ACC27-995E-1943-AE4B-04196A90ABD3}" type="presParOf" srcId="{5E68B896-270A-6842-BAA5-A83E6E8C0570}" destId="{5D0C9CCD-8313-514E-9C82-2FC3262171B9}" srcOrd="3" destOrd="0" presId="urn:microsoft.com/office/officeart/2005/8/layout/default"/>
    <dgm:cxn modelId="{C113D3B2-CD9E-634A-A020-BBEA78A6181D}" type="presParOf" srcId="{5E68B896-270A-6842-BAA5-A83E6E8C0570}" destId="{A121F325-1773-4344-BAD4-A514AC0FE585}" srcOrd="4" destOrd="0" presId="urn:microsoft.com/office/officeart/2005/8/layout/default"/>
    <dgm:cxn modelId="{956BFCD3-D35C-2B46-B8B5-1E933B514560}" type="presParOf" srcId="{5E68B896-270A-6842-BAA5-A83E6E8C0570}" destId="{06763B38-8B79-474D-A642-17364A4F88CE}" srcOrd="5" destOrd="0" presId="urn:microsoft.com/office/officeart/2005/8/layout/default"/>
    <dgm:cxn modelId="{DA8482A4-2F84-854A-BA67-FDD5725042A0}" type="presParOf" srcId="{5E68B896-270A-6842-BAA5-A83E6E8C0570}" destId="{255871B9-F203-824D-8BDA-BC88D6134758}" srcOrd="6" destOrd="0" presId="urn:microsoft.com/office/officeart/2005/8/layout/default"/>
    <dgm:cxn modelId="{E0A3940B-7A38-994F-B1A9-25E674BB9712}" type="presParOf" srcId="{5E68B896-270A-6842-BAA5-A83E6E8C0570}" destId="{60C4BA76-26C9-8F4F-94FB-AC492A52C05B}" srcOrd="7" destOrd="0" presId="urn:microsoft.com/office/officeart/2005/8/layout/default"/>
    <dgm:cxn modelId="{97B584A1-7EDD-824A-AF8D-EB67F1AE3398}" type="presParOf" srcId="{5E68B896-270A-6842-BAA5-A83E6E8C0570}" destId="{5326AC2C-6AAF-FF43-89B3-3956915012F4}" srcOrd="8" destOrd="0" presId="urn:microsoft.com/office/officeart/2005/8/layout/default"/>
    <dgm:cxn modelId="{EBF3884C-6233-E74F-9F94-163AD877FDEA}" type="presParOf" srcId="{5E68B896-270A-6842-BAA5-A83E6E8C0570}" destId="{CF35645C-9C65-3644-A532-3C3470C99299}" srcOrd="9" destOrd="0" presId="urn:microsoft.com/office/officeart/2005/8/layout/default"/>
    <dgm:cxn modelId="{CEE0E996-E91B-224B-90C6-E86B6393C5B8}" type="presParOf" srcId="{5E68B896-270A-6842-BAA5-A83E6E8C0570}" destId="{4BE3828C-5128-7F4E-8750-9DA42081874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C5F94E-ED14-40C5-AC76-F20733338B7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E1F383F-2AA7-49BC-87AC-8001FCF2800A}">
      <dgm:prSet/>
      <dgm:spPr/>
      <dgm:t>
        <a:bodyPr/>
        <a:lstStyle/>
        <a:p>
          <a:r>
            <a:rPr lang="en-US" dirty="0"/>
            <a:t>Take 5 minutes and think about the groups or places you engage with.</a:t>
          </a:r>
        </a:p>
      </dgm:t>
    </dgm:pt>
    <dgm:pt modelId="{74651542-B032-4B7E-A286-BC88137FB9C8}" type="parTrans" cxnId="{9784AE39-1D9C-4F4D-A6D2-2A526A075C21}">
      <dgm:prSet/>
      <dgm:spPr/>
      <dgm:t>
        <a:bodyPr/>
        <a:lstStyle/>
        <a:p>
          <a:endParaRPr lang="en-US"/>
        </a:p>
      </dgm:t>
    </dgm:pt>
    <dgm:pt modelId="{37A48683-15B5-4061-86D6-5839BE81DC82}" type="sibTrans" cxnId="{9784AE39-1D9C-4F4D-A6D2-2A526A075C21}">
      <dgm:prSet/>
      <dgm:spPr/>
      <dgm:t>
        <a:bodyPr/>
        <a:lstStyle/>
        <a:p>
          <a:endParaRPr lang="en-US"/>
        </a:p>
      </dgm:t>
    </dgm:pt>
    <dgm:pt modelId="{FF4E516B-14B6-4D82-AD5D-27D089AA9C7E}">
      <dgm:prSet/>
      <dgm:spPr/>
      <dgm:t>
        <a:bodyPr/>
        <a:lstStyle/>
        <a:p>
          <a:r>
            <a:rPr lang="en-US"/>
            <a:t>Write down your top three.</a:t>
          </a:r>
        </a:p>
      </dgm:t>
    </dgm:pt>
    <dgm:pt modelId="{C5CBE2D8-B4A2-4BBD-8105-870FB9D8B312}" type="parTrans" cxnId="{6BC2ACA5-B634-4D03-8FEC-5A3ACA8A1769}">
      <dgm:prSet/>
      <dgm:spPr/>
      <dgm:t>
        <a:bodyPr/>
        <a:lstStyle/>
        <a:p>
          <a:endParaRPr lang="en-US"/>
        </a:p>
      </dgm:t>
    </dgm:pt>
    <dgm:pt modelId="{A7C8C83B-FC99-4C3F-AE8C-F679A5F8A955}" type="sibTrans" cxnId="{6BC2ACA5-B634-4D03-8FEC-5A3ACA8A1769}">
      <dgm:prSet/>
      <dgm:spPr/>
      <dgm:t>
        <a:bodyPr/>
        <a:lstStyle/>
        <a:p>
          <a:endParaRPr lang="en-US"/>
        </a:p>
      </dgm:t>
    </dgm:pt>
    <dgm:pt modelId="{A00DDAAB-04F5-41C5-8E8A-B99ACA9FF0E5}">
      <dgm:prSet/>
      <dgm:spPr/>
      <dgm:t>
        <a:bodyPr/>
        <a:lstStyle/>
        <a:p>
          <a:r>
            <a:rPr lang="en-US" dirty="0"/>
            <a:t>In groups of three discuss: What is the key aspect that makes each your top three?</a:t>
          </a:r>
        </a:p>
      </dgm:t>
    </dgm:pt>
    <dgm:pt modelId="{6F686F0B-F7A9-4233-A48E-01596A2E84DA}" type="parTrans" cxnId="{F177E4B2-BFBD-4FF0-988E-19AD8C115EE3}">
      <dgm:prSet/>
      <dgm:spPr/>
      <dgm:t>
        <a:bodyPr/>
        <a:lstStyle/>
        <a:p>
          <a:endParaRPr lang="en-US"/>
        </a:p>
      </dgm:t>
    </dgm:pt>
    <dgm:pt modelId="{C9966FFA-A667-4E67-9D3D-73284DD3425A}" type="sibTrans" cxnId="{F177E4B2-BFBD-4FF0-988E-19AD8C115EE3}">
      <dgm:prSet/>
      <dgm:spPr/>
      <dgm:t>
        <a:bodyPr/>
        <a:lstStyle/>
        <a:p>
          <a:endParaRPr lang="en-US"/>
        </a:p>
      </dgm:t>
    </dgm:pt>
    <dgm:pt modelId="{3C1821FB-DF19-7244-B94C-EE0DB5AAB7AA}">
      <dgm:prSet/>
      <dgm:spPr/>
      <dgm:t>
        <a:bodyPr/>
        <a:lstStyle/>
        <a:p>
          <a:r>
            <a:rPr lang="en-US" dirty="0"/>
            <a:t>One person report back to the main group.</a:t>
          </a:r>
        </a:p>
      </dgm:t>
    </dgm:pt>
    <dgm:pt modelId="{2EEC2718-B675-554E-95A7-7B5F5C9A5CA8}" type="parTrans" cxnId="{A453C9C3-A545-4440-86D2-2CE23CA21C05}">
      <dgm:prSet/>
      <dgm:spPr/>
      <dgm:t>
        <a:bodyPr/>
        <a:lstStyle/>
        <a:p>
          <a:endParaRPr lang="en-US"/>
        </a:p>
      </dgm:t>
    </dgm:pt>
    <dgm:pt modelId="{87B92725-785B-E347-9AE8-E51B3032035F}" type="sibTrans" cxnId="{A453C9C3-A545-4440-86D2-2CE23CA21C05}">
      <dgm:prSet/>
      <dgm:spPr/>
      <dgm:t>
        <a:bodyPr/>
        <a:lstStyle/>
        <a:p>
          <a:endParaRPr lang="en-US"/>
        </a:p>
      </dgm:t>
    </dgm:pt>
    <dgm:pt modelId="{5A6A90AD-BD98-0448-ACC2-BBD73E0CD94B}" type="pres">
      <dgm:prSet presAssocID="{4EC5F94E-ED14-40C5-AC76-F20733338B77}" presName="diagram" presStyleCnt="0">
        <dgm:presLayoutVars>
          <dgm:dir/>
          <dgm:resizeHandles val="exact"/>
        </dgm:presLayoutVars>
      </dgm:prSet>
      <dgm:spPr/>
    </dgm:pt>
    <dgm:pt modelId="{54E8D930-CC81-B340-A039-3A4690033195}" type="pres">
      <dgm:prSet presAssocID="{FE1F383F-2AA7-49BC-87AC-8001FCF2800A}" presName="node" presStyleLbl="node1" presStyleIdx="0" presStyleCnt="4">
        <dgm:presLayoutVars>
          <dgm:bulletEnabled val="1"/>
        </dgm:presLayoutVars>
      </dgm:prSet>
      <dgm:spPr/>
    </dgm:pt>
    <dgm:pt modelId="{96243285-7D4A-AE4C-9708-C17E85F5865B}" type="pres">
      <dgm:prSet presAssocID="{37A48683-15B5-4061-86D6-5839BE81DC82}" presName="sibTrans" presStyleCnt="0"/>
      <dgm:spPr/>
    </dgm:pt>
    <dgm:pt modelId="{E24ECE27-F83B-7740-BB3B-2B171AF096AE}" type="pres">
      <dgm:prSet presAssocID="{FF4E516B-14B6-4D82-AD5D-27D089AA9C7E}" presName="node" presStyleLbl="node1" presStyleIdx="1" presStyleCnt="4">
        <dgm:presLayoutVars>
          <dgm:bulletEnabled val="1"/>
        </dgm:presLayoutVars>
      </dgm:prSet>
      <dgm:spPr/>
    </dgm:pt>
    <dgm:pt modelId="{25507F19-E3FB-C543-A51F-95955DEB3B03}" type="pres">
      <dgm:prSet presAssocID="{A7C8C83B-FC99-4C3F-AE8C-F679A5F8A955}" presName="sibTrans" presStyleCnt="0"/>
      <dgm:spPr/>
    </dgm:pt>
    <dgm:pt modelId="{A003C149-FA23-6946-88F7-F4CEB1CE00F3}" type="pres">
      <dgm:prSet presAssocID="{A00DDAAB-04F5-41C5-8E8A-B99ACA9FF0E5}" presName="node" presStyleLbl="node1" presStyleIdx="2" presStyleCnt="4">
        <dgm:presLayoutVars>
          <dgm:bulletEnabled val="1"/>
        </dgm:presLayoutVars>
      </dgm:prSet>
      <dgm:spPr/>
    </dgm:pt>
    <dgm:pt modelId="{FF0B9249-1615-3640-8D11-CBBA4E1AE4E5}" type="pres">
      <dgm:prSet presAssocID="{C9966FFA-A667-4E67-9D3D-73284DD3425A}" presName="sibTrans" presStyleCnt="0"/>
      <dgm:spPr/>
    </dgm:pt>
    <dgm:pt modelId="{19B04E9B-3FD3-594B-A940-B67FCB5F940D}" type="pres">
      <dgm:prSet presAssocID="{3C1821FB-DF19-7244-B94C-EE0DB5AAB7AA}" presName="node" presStyleLbl="node1" presStyleIdx="3" presStyleCnt="4">
        <dgm:presLayoutVars>
          <dgm:bulletEnabled val="1"/>
        </dgm:presLayoutVars>
      </dgm:prSet>
      <dgm:spPr/>
    </dgm:pt>
  </dgm:ptLst>
  <dgm:cxnLst>
    <dgm:cxn modelId="{9784AE39-1D9C-4F4D-A6D2-2A526A075C21}" srcId="{4EC5F94E-ED14-40C5-AC76-F20733338B77}" destId="{FE1F383F-2AA7-49BC-87AC-8001FCF2800A}" srcOrd="0" destOrd="0" parTransId="{74651542-B032-4B7E-A286-BC88137FB9C8}" sibTransId="{37A48683-15B5-4061-86D6-5839BE81DC82}"/>
    <dgm:cxn modelId="{58DD9B5B-FB9B-C847-9BC4-EF9CED02179D}" type="presOf" srcId="{FE1F383F-2AA7-49BC-87AC-8001FCF2800A}" destId="{54E8D930-CC81-B340-A039-3A4690033195}" srcOrd="0" destOrd="0" presId="urn:microsoft.com/office/officeart/2005/8/layout/default"/>
    <dgm:cxn modelId="{109C4E90-98DB-F042-B112-5C37A6582763}" type="presOf" srcId="{3C1821FB-DF19-7244-B94C-EE0DB5AAB7AA}" destId="{19B04E9B-3FD3-594B-A940-B67FCB5F940D}" srcOrd="0" destOrd="0" presId="urn:microsoft.com/office/officeart/2005/8/layout/default"/>
    <dgm:cxn modelId="{A668699A-A8B8-F447-8304-3B85EBEA5FC1}" type="presOf" srcId="{FF4E516B-14B6-4D82-AD5D-27D089AA9C7E}" destId="{E24ECE27-F83B-7740-BB3B-2B171AF096AE}" srcOrd="0" destOrd="0" presId="urn:microsoft.com/office/officeart/2005/8/layout/default"/>
    <dgm:cxn modelId="{6BC2ACA5-B634-4D03-8FEC-5A3ACA8A1769}" srcId="{4EC5F94E-ED14-40C5-AC76-F20733338B77}" destId="{FF4E516B-14B6-4D82-AD5D-27D089AA9C7E}" srcOrd="1" destOrd="0" parTransId="{C5CBE2D8-B4A2-4BBD-8105-870FB9D8B312}" sibTransId="{A7C8C83B-FC99-4C3F-AE8C-F679A5F8A955}"/>
    <dgm:cxn modelId="{F177E4B2-BFBD-4FF0-988E-19AD8C115EE3}" srcId="{4EC5F94E-ED14-40C5-AC76-F20733338B77}" destId="{A00DDAAB-04F5-41C5-8E8A-B99ACA9FF0E5}" srcOrd="2" destOrd="0" parTransId="{6F686F0B-F7A9-4233-A48E-01596A2E84DA}" sibTransId="{C9966FFA-A667-4E67-9D3D-73284DD3425A}"/>
    <dgm:cxn modelId="{A453C9C3-A545-4440-86D2-2CE23CA21C05}" srcId="{4EC5F94E-ED14-40C5-AC76-F20733338B77}" destId="{3C1821FB-DF19-7244-B94C-EE0DB5AAB7AA}" srcOrd="3" destOrd="0" parTransId="{2EEC2718-B675-554E-95A7-7B5F5C9A5CA8}" sibTransId="{87B92725-785B-E347-9AE8-E51B3032035F}"/>
    <dgm:cxn modelId="{BE474ECC-F883-F646-B9C7-AF3C1ECC250A}" type="presOf" srcId="{A00DDAAB-04F5-41C5-8E8A-B99ACA9FF0E5}" destId="{A003C149-FA23-6946-88F7-F4CEB1CE00F3}" srcOrd="0" destOrd="0" presId="urn:microsoft.com/office/officeart/2005/8/layout/default"/>
    <dgm:cxn modelId="{B8FFEFF1-0B78-B340-B3A0-1765A7C413D9}" type="presOf" srcId="{4EC5F94E-ED14-40C5-AC76-F20733338B77}" destId="{5A6A90AD-BD98-0448-ACC2-BBD73E0CD94B}" srcOrd="0" destOrd="0" presId="urn:microsoft.com/office/officeart/2005/8/layout/default"/>
    <dgm:cxn modelId="{09E187EA-ED7D-FA45-B8B0-122CD801476A}" type="presParOf" srcId="{5A6A90AD-BD98-0448-ACC2-BBD73E0CD94B}" destId="{54E8D930-CC81-B340-A039-3A4690033195}" srcOrd="0" destOrd="0" presId="urn:microsoft.com/office/officeart/2005/8/layout/default"/>
    <dgm:cxn modelId="{DD2ADBED-EED5-7843-9240-BF8E73482385}" type="presParOf" srcId="{5A6A90AD-BD98-0448-ACC2-BBD73E0CD94B}" destId="{96243285-7D4A-AE4C-9708-C17E85F5865B}" srcOrd="1" destOrd="0" presId="urn:microsoft.com/office/officeart/2005/8/layout/default"/>
    <dgm:cxn modelId="{F3FB5762-9B8F-7248-A4C9-96E192E8AF87}" type="presParOf" srcId="{5A6A90AD-BD98-0448-ACC2-BBD73E0CD94B}" destId="{E24ECE27-F83B-7740-BB3B-2B171AF096AE}" srcOrd="2" destOrd="0" presId="urn:microsoft.com/office/officeart/2005/8/layout/default"/>
    <dgm:cxn modelId="{0495AD07-7D79-F442-9DDC-505F3A26B173}" type="presParOf" srcId="{5A6A90AD-BD98-0448-ACC2-BBD73E0CD94B}" destId="{25507F19-E3FB-C543-A51F-95955DEB3B03}" srcOrd="3" destOrd="0" presId="urn:microsoft.com/office/officeart/2005/8/layout/default"/>
    <dgm:cxn modelId="{567050DF-ACF0-F64F-88CB-F5C536C6F260}" type="presParOf" srcId="{5A6A90AD-BD98-0448-ACC2-BBD73E0CD94B}" destId="{A003C149-FA23-6946-88F7-F4CEB1CE00F3}" srcOrd="4" destOrd="0" presId="urn:microsoft.com/office/officeart/2005/8/layout/default"/>
    <dgm:cxn modelId="{EDDC4254-15BC-ED42-80BC-ED6432519683}" type="presParOf" srcId="{5A6A90AD-BD98-0448-ACC2-BBD73E0CD94B}" destId="{FF0B9249-1615-3640-8D11-CBBA4E1AE4E5}" srcOrd="5" destOrd="0" presId="urn:microsoft.com/office/officeart/2005/8/layout/default"/>
    <dgm:cxn modelId="{4B53E903-E752-9843-BCA5-C90AFC99864F}" type="presParOf" srcId="{5A6A90AD-BD98-0448-ACC2-BBD73E0CD94B}" destId="{19B04E9B-3FD3-594B-A940-B67FCB5F940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5B6284-DE94-45AD-8021-115A7EC4E9D7}"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71FFD956-C4DF-46E4-AE42-8D4110D0CD6B}">
      <dgm:prSet/>
      <dgm:spPr/>
      <dgm:t>
        <a:bodyPr/>
        <a:lstStyle/>
        <a:p>
          <a:r>
            <a:rPr lang="en-US" dirty="0"/>
            <a:t>Pub 101?</a:t>
          </a:r>
        </a:p>
      </dgm:t>
    </dgm:pt>
    <dgm:pt modelId="{A6223478-D33C-4353-9AC2-45B637ED282F}" type="parTrans" cxnId="{C525F643-BFAF-4BA3-BA04-16C3E685A5B4}">
      <dgm:prSet/>
      <dgm:spPr/>
      <dgm:t>
        <a:bodyPr/>
        <a:lstStyle/>
        <a:p>
          <a:endParaRPr lang="en-US"/>
        </a:p>
      </dgm:t>
    </dgm:pt>
    <dgm:pt modelId="{66713451-394C-47F6-9FF7-A181FE5102AC}" type="sibTrans" cxnId="{C525F643-BFAF-4BA3-BA04-16C3E685A5B4}">
      <dgm:prSet/>
      <dgm:spPr/>
      <dgm:t>
        <a:bodyPr/>
        <a:lstStyle/>
        <a:p>
          <a:endParaRPr lang="en-US"/>
        </a:p>
      </dgm:t>
    </dgm:pt>
    <dgm:pt modelId="{E878F455-7A58-4917-A222-3D5FAF8CB823}">
      <dgm:prSet/>
      <dgm:spPr/>
      <dgm:t>
        <a:bodyPr/>
        <a:lstStyle/>
        <a:p>
          <a:r>
            <a:rPr lang="en-US" dirty="0"/>
            <a:t>People who live in Belgium</a:t>
          </a:r>
        </a:p>
      </dgm:t>
    </dgm:pt>
    <dgm:pt modelId="{FA122B37-64C3-4842-9157-FA81E4309F7A}" type="parTrans" cxnId="{2F15AD09-D166-4C1A-B79E-E2EE79A44DEA}">
      <dgm:prSet/>
      <dgm:spPr/>
      <dgm:t>
        <a:bodyPr/>
        <a:lstStyle/>
        <a:p>
          <a:endParaRPr lang="en-US"/>
        </a:p>
      </dgm:t>
    </dgm:pt>
    <dgm:pt modelId="{C63C8B6F-E5DE-4E82-8578-6F0430A0E460}" type="sibTrans" cxnId="{2F15AD09-D166-4C1A-B79E-E2EE79A44DEA}">
      <dgm:prSet/>
      <dgm:spPr/>
      <dgm:t>
        <a:bodyPr/>
        <a:lstStyle/>
        <a:p>
          <a:endParaRPr lang="en-US"/>
        </a:p>
      </dgm:t>
    </dgm:pt>
    <dgm:pt modelId="{C76995E3-369F-4C1F-A95F-566B3708CB56}">
      <dgm:prSet/>
      <dgm:spPr/>
      <dgm:t>
        <a:bodyPr/>
        <a:lstStyle/>
        <a:p>
          <a:r>
            <a:rPr lang="en-US"/>
            <a:t>Listeners of podcasts?</a:t>
          </a:r>
        </a:p>
      </dgm:t>
    </dgm:pt>
    <dgm:pt modelId="{AF0FCC01-30AD-4048-B070-5A3701EF6167}" type="parTrans" cxnId="{CCC9846D-0F1D-45C4-BEE1-E976B45DF061}">
      <dgm:prSet/>
      <dgm:spPr/>
      <dgm:t>
        <a:bodyPr/>
        <a:lstStyle/>
        <a:p>
          <a:endParaRPr lang="en-US"/>
        </a:p>
      </dgm:t>
    </dgm:pt>
    <dgm:pt modelId="{B41FE7DA-F4B3-4848-B623-EC91DCCC0231}" type="sibTrans" cxnId="{CCC9846D-0F1D-45C4-BEE1-E976B45DF061}">
      <dgm:prSet/>
      <dgm:spPr/>
      <dgm:t>
        <a:bodyPr/>
        <a:lstStyle/>
        <a:p>
          <a:endParaRPr lang="en-US"/>
        </a:p>
      </dgm:t>
    </dgm:pt>
    <dgm:pt modelId="{BDD3E761-D423-4487-96FE-AD70C257B16C}">
      <dgm:prSet/>
      <dgm:spPr/>
      <dgm:t>
        <a:bodyPr/>
        <a:lstStyle/>
        <a:p>
          <a:r>
            <a:rPr lang="en-US"/>
            <a:t>Montreal Canadiens hockey game?</a:t>
          </a:r>
        </a:p>
      </dgm:t>
    </dgm:pt>
    <dgm:pt modelId="{812865B5-EFE9-4FAC-82A0-18CB7E7D3943}" type="parTrans" cxnId="{E3A2A83C-4356-4C0A-BCC5-35850940E8F5}">
      <dgm:prSet/>
      <dgm:spPr/>
      <dgm:t>
        <a:bodyPr/>
        <a:lstStyle/>
        <a:p>
          <a:endParaRPr lang="en-US"/>
        </a:p>
      </dgm:t>
    </dgm:pt>
    <dgm:pt modelId="{A04B23BD-1C56-4880-AD4D-ACD929E54A44}" type="sibTrans" cxnId="{E3A2A83C-4356-4C0A-BCC5-35850940E8F5}">
      <dgm:prSet/>
      <dgm:spPr/>
      <dgm:t>
        <a:bodyPr/>
        <a:lstStyle/>
        <a:p>
          <a:endParaRPr lang="en-US"/>
        </a:p>
      </dgm:t>
    </dgm:pt>
    <dgm:pt modelId="{9F5288C4-FD22-43A0-A3E9-70F5828A4CEC}">
      <dgm:prSet/>
      <dgm:spPr/>
      <dgm:t>
        <a:bodyPr/>
        <a:lstStyle/>
        <a:p>
          <a:r>
            <a:rPr lang="en-US"/>
            <a:t>Kids getting treats from the ice cream truck?</a:t>
          </a:r>
        </a:p>
      </dgm:t>
    </dgm:pt>
    <dgm:pt modelId="{667BD9F8-C353-47E7-96E4-DDD39B67C734}" type="parTrans" cxnId="{32C58A64-AD7C-4116-A003-5D0D5D9E4CA9}">
      <dgm:prSet/>
      <dgm:spPr/>
      <dgm:t>
        <a:bodyPr/>
        <a:lstStyle/>
        <a:p>
          <a:endParaRPr lang="en-US"/>
        </a:p>
      </dgm:t>
    </dgm:pt>
    <dgm:pt modelId="{5D418032-48A9-4322-8310-6929ABB9FF7A}" type="sibTrans" cxnId="{32C58A64-AD7C-4116-A003-5D0D5D9E4CA9}">
      <dgm:prSet/>
      <dgm:spPr/>
      <dgm:t>
        <a:bodyPr/>
        <a:lstStyle/>
        <a:p>
          <a:endParaRPr lang="en-US"/>
        </a:p>
      </dgm:t>
    </dgm:pt>
    <dgm:pt modelId="{13057E15-F44A-6A40-B16E-D0313CFBDF2A}" type="pres">
      <dgm:prSet presAssocID="{845B6284-DE94-45AD-8021-115A7EC4E9D7}" presName="vert0" presStyleCnt="0">
        <dgm:presLayoutVars>
          <dgm:dir/>
          <dgm:animOne val="branch"/>
          <dgm:animLvl val="lvl"/>
        </dgm:presLayoutVars>
      </dgm:prSet>
      <dgm:spPr/>
    </dgm:pt>
    <dgm:pt modelId="{626B256B-890B-6940-84E2-3B8FFC7B8E6B}" type="pres">
      <dgm:prSet presAssocID="{71FFD956-C4DF-46E4-AE42-8D4110D0CD6B}" presName="thickLine" presStyleLbl="alignNode1" presStyleIdx="0" presStyleCnt="5"/>
      <dgm:spPr/>
    </dgm:pt>
    <dgm:pt modelId="{1031DAD6-DA95-D54C-BE73-51033BA1B0AA}" type="pres">
      <dgm:prSet presAssocID="{71FFD956-C4DF-46E4-AE42-8D4110D0CD6B}" presName="horz1" presStyleCnt="0"/>
      <dgm:spPr/>
    </dgm:pt>
    <dgm:pt modelId="{0AFE8701-4600-764F-B9BB-F1D23DD1628F}" type="pres">
      <dgm:prSet presAssocID="{71FFD956-C4DF-46E4-AE42-8D4110D0CD6B}" presName="tx1" presStyleLbl="revTx" presStyleIdx="0" presStyleCnt="5"/>
      <dgm:spPr/>
    </dgm:pt>
    <dgm:pt modelId="{EF869FB3-3918-8044-928E-38D4522F837C}" type="pres">
      <dgm:prSet presAssocID="{71FFD956-C4DF-46E4-AE42-8D4110D0CD6B}" presName="vert1" presStyleCnt="0"/>
      <dgm:spPr/>
    </dgm:pt>
    <dgm:pt modelId="{EC65C24B-CF4D-4347-966A-D70DEA6F521F}" type="pres">
      <dgm:prSet presAssocID="{E878F455-7A58-4917-A222-3D5FAF8CB823}" presName="thickLine" presStyleLbl="alignNode1" presStyleIdx="1" presStyleCnt="5"/>
      <dgm:spPr/>
    </dgm:pt>
    <dgm:pt modelId="{7C75507A-83E3-5A49-9A6A-B4A1E207992E}" type="pres">
      <dgm:prSet presAssocID="{E878F455-7A58-4917-A222-3D5FAF8CB823}" presName="horz1" presStyleCnt="0"/>
      <dgm:spPr/>
    </dgm:pt>
    <dgm:pt modelId="{6BB5AAC3-A25D-8848-A43E-4873826B266B}" type="pres">
      <dgm:prSet presAssocID="{E878F455-7A58-4917-A222-3D5FAF8CB823}" presName="tx1" presStyleLbl="revTx" presStyleIdx="1" presStyleCnt="5"/>
      <dgm:spPr/>
    </dgm:pt>
    <dgm:pt modelId="{10934C9C-9446-7C44-B446-44A218396698}" type="pres">
      <dgm:prSet presAssocID="{E878F455-7A58-4917-A222-3D5FAF8CB823}" presName="vert1" presStyleCnt="0"/>
      <dgm:spPr/>
    </dgm:pt>
    <dgm:pt modelId="{96DE6955-5417-E342-ABA1-C0525FBEBDEE}" type="pres">
      <dgm:prSet presAssocID="{C76995E3-369F-4C1F-A95F-566B3708CB56}" presName="thickLine" presStyleLbl="alignNode1" presStyleIdx="2" presStyleCnt="5"/>
      <dgm:spPr/>
    </dgm:pt>
    <dgm:pt modelId="{B71E3AF4-C68B-724A-81F9-BAAF5D32F0AF}" type="pres">
      <dgm:prSet presAssocID="{C76995E3-369F-4C1F-A95F-566B3708CB56}" presName="horz1" presStyleCnt="0"/>
      <dgm:spPr/>
    </dgm:pt>
    <dgm:pt modelId="{FF1908BB-D6E7-1245-AD81-24C61872887C}" type="pres">
      <dgm:prSet presAssocID="{C76995E3-369F-4C1F-A95F-566B3708CB56}" presName="tx1" presStyleLbl="revTx" presStyleIdx="2" presStyleCnt="5"/>
      <dgm:spPr/>
    </dgm:pt>
    <dgm:pt modelId="{E36BCE8B-5564-0245-9DCD-425678759CEF}" type="pres">
      <dgm:prSet presAssocID="{C76995E3-369F-4C1F-A95F-566B3708CB56}" presName="vert1" presStyleCnt="0"/>
      <dgm:spPr/>
    </dgm:pt>
    <dgm:pt modelId="{1286E4F8-532E-6F46-B279-C5F93BAD7CAB}" type="pres">
      <dgm:prSet presAssocID="{BDD3E761-D423-4487-96FE-AD70C257B16C}" presName="thickLine" presStyleLbl="alignNode1" presStyleIdx="3" presStyleCnt="5"/>
      <dgm:spPr/>
    </dgm:pt>
    <dgm:pt modelId="{97C1B11A-1F1E-BC41-9D80-96816C720CDB}" type="pres">
      <dgm:prSet presAssocID="{BDD3E761-D423-4487-96FE-AD70C257B16C}" presName="horz1" presStyleCnt="0"/>
      <dgm:spPr/>
    </dgm:pt>
    <dgm:pt modelId="{F1931118-3559-2540-B994-1100FF3BDA77}" type="pres">
      <dgm:prSet presAssocID="{BDD3E761-D423-4487-96FE-AD70C257B16C}" presName="tx1" presStyleLbl="revTx" presStyleIdx="3" presStyleCnt="5"/>
      <dgm:spPr/>
    </dgm:pt>
    <dgm:pt modelId="{D3798BFE-CD21-7F4F-AA02-15DB95C0A071}" type="pres">
      <dgm:prSet presAssocID="{BDD3E761-D423-4487-96FE-AD70C257B16C}" presName="vert1" presStyleCnt="0"/>
      <dgm:spPr/>
    </dgm:pt>
    <dgm:pt modelId="{5CF259B6-ED9D-1A43-B472-D794C9F0D9E1}" type="pres">
      <dgm:prSet presAssocID="{9F5288C4-FD22-43A0-A3E9-70F5828A4CEC}" presName="thickLine" presStyleLbl="alignNode1" presStyleIdx="4" presStyleCnt="5"/>
      <dgm:spPr/>
    </dgm:pt>
    <dgm:pt modelId="{52540200-5C46-4D45-AC0D-46A1F73B01AE}" type="pres">
      <dgm:prSet presAssocID="{9F5288C4-FD22-43A0-A3E9-70F5828A4CEC}" presName="horz1" presStyleCnt="0"/>
      <dgm:spPr/>
    </dgm:pt>
    <dgm:pt modelId="{AAA44264-22D6-D142-B81B-04BE77F41095}" type="pres">
      <dgm:prSet presAssocID="{9F5288C4-FD22-43A0-A3E9-70F5828A4CEC}" presName="tx1" presStyleLbl="revTx" presStyleIdx="4" presStyleCnt="5"/>
      <dgm:spPr/>
    </dgm:pt>
    <dgm:pt modelId="{B4180BAB-DCCD-3C47-8BA4-4DD7A6FB7B2B}" type="pres">
      <dgm:prSet presAssocID="{9F5288C4-FD22-43A0-A3E9-70F5828A4CEC}" presName="vert1" presStyleCnt="0"/>
      <dgm:spPr/>
    </dgm:pt>
  </dgm:ptLst>
  <dgm:cxnLst>
    <dgm:cxn modelId="{2F15AD09-D166-4C1A-B79E-E2EE79A44DEA}" srcId="{845B6284-DE94-45AD-8021-115A7EC4E9D7}" destId="{E878F455-7A58-4917-A222-3D5FAF8CB823}" srcOrd="1" destOrd="0" parTransId="{FA122B37-64C3-4842-9157-FA81E4309F7A}" sibTransId="{C63C8B6F-E5DE-4E82-8578-6F0430A0E460}"/>
    <dgm:cxn modelId="{7CCF2F1F-F9E0-EB4B-9C7E-4258C5C17EAD}" type="presOf" srcId="{845B6284-DE94-45AD-8021-115A7EC4E9D7}" destId="{13057E15-F44A-6A40-B16E-D0313CFBDF2A}" srcOrd="0" destOrd="0" presId="urn:microsoft.com/office/officeart/2008/layout/LinedList"/>
    <dgm:cxn modelId="{82CC842E-2FBE-5149-B3DD-874D6FBE6DD0}" type="presOf" srcId="{71FFD956-C4DF-46E4-AE42-8D4110D0CD6B}" destId="{0AFE8701-4600-764F-B9BB-F1D23DD1628F}" srcOrd="0" destOrd="0" presId="urn:microsoft.com/office/officeart/2008/layout/LinedList"/>
    <dgm:cxn modelId="{E3A2A83C-4356-4C0A-BCC5-35850940E8F5}" srcId="{845B6284-DE94-45AD-8021-115A7EC4E9D7}" destId="{BDD3E761-D423-4487-96FE-AD70C257B16C}" srcOrd="3" destOrd="0" parTransId="{812865B5-EFE9-4FAC-82A0-18CB7E7D3943}" sibTransId="{A04B23BD-1C56-4880-AD4D-ACD929E54A44}"/>
    <dgm:cxn modelId="{C525F643-BFAF-4BA3-BA04-16C3E685A5B4}" srcId="{845B6284-DE94-45AD-8021-115A7EC4E9D7}" destId="{71FFD956-C4DF-46E4-AE42-8D4110D0CD6B}" srcOrd="0" destOrd="0" parTransId="{A6223478-D33C-4353-9AC2-45B637ED282F}" sibTransId="{66713451-394C-47F6-9FF7-A181FE5102AC}"/>
    <dgm:cxn modelId="{792F384D-C823-AC4B-AA2D-0C6D743431E5}" type="presOf" srcId="{C76995E3-369F-4C1F-A95F-566B3708CB56}" destId="{FF1908BB-D6E7-1245-AD81-24C61872887C}" srcOrd="0" destOrd="0" presId="urn:microsoft.com/office/officeart/2008/layout/LinedList"/>
    <dgm:cxn modelId="{32C58A64-AD7C-4116-A003-5D0D5D9E4CA9}" srcId="{845B6284-DE94-45AD-8021-115A7EC4E9D7}" destId="{9F5288C4-FD22-43A0-A3E9-70F5828A4CEC}" srcOrd="4" destOrd="0" parTransId="{667BD9F8-C353-47E7-96E4-DDD39B67C734}" sibTransId="{5D418032-48A9-4322-8310-6929ABB9FF7A}"/>
    <dgm:cxn modelId="{CCC9846D-0F1D-45C4-BEE1-E976B45DF061}" srcId="{845B6284-DE94-45AD-8021-115A7EC4E9D7}" destId="{C76995E3-369F-4C1F-A95F-566B3708CB56}" srcOrd="2" destOrd="0" parTransId="{AF0FCC01-30AD-4048-B070-5A3701EF6167}" sibTransId="{B41FE7DA-F4B3-4848-B623-EC91DCCC0231}"/>
    <dgm:cxn modelId="{C7F6BC8B-E72B-6848-924D-A4EE007D0AE8}" type="presOf" srcId="{BDD3E761-D423-4487-96FE-AD70C257B16C}" destId="{F1931118-3559-2540-B994-1100FF3BDA77}" srcOrd="0" destOrd="0" presId="urn:microsoft.com/office/officeart/2008/layout/LinedList"/>
    <dgm:cxn modelId="{D98523AD-6439-8A42-A4A0-6FA114BC552F}" type="presOf" srcId="{9F5288C4-FD22-43A0-A3E9-70F5828A4CEC}" destId="{AAA44264-22D6-D142-B81B-04BE77F41095}" srcOrd="0" destOrd="0" presId="urn:microsoft.com/office/officeart/2008/layout/LinedList"/>
    <dgm:cxn modelId="{11F223E1-7861-0347-8635-912265503AED}" type="presOf" srcId="{E878F455-7A58-4917-A222-3D5FAF8CB823}" destId="{6BB5AAC3-A25D-8848-A43E-4873826B266B}" srcOrd="0" destOrd="0" presId="urn:microsoft.com/office/officeart/2008/layout/LinedList"/>
    <dgm:cxn modelId="{AC8224A7-8F5E-7946-A504-16D7B880C8F0}" type="presParOf" srcId="{13057E15-F44A-6A40-B16E-D0313CFBDF2A}" destId="{626B256B-890B-6940-84E2-3B8FFC7B8E6B}" srcOrd="0" destOrd="0" presId="urn:microsoft.com/office/officeart/2008/layout/LinedList"/>
    <dgm:cxn modelId="{5325AFF7-80F0-D247-B61E-4D6ECDC21A9B}" type="presParOf" srcId="{13057E15-F44A-6A40-B16E-D0313CFBDF2A}" destId="{1031DAD6-DA95-D54C-BE73-51033BA1B0AA}" srcOrd="1" destOrd="0" presId="urn:microsoft.com/office/officeart/2008/layout/LinedList"/>
    <dgm:cxn modelId="{3AFF46A0-7AFA-0046-AB8E-A382AD2B110E}" type="presParOf" srcId="{1031DAD6-DA95-D54C-BE73-51033BA1B0AA}" destId="{0AFE8701-4600-764F-B9BB-F1D23DD1628F}" srcOrd="0" destOrd="0" presId="urn:microsoft.com/office/officeart/2008/layout/LinedList"/>
    <dgm:cxn modelId="{2283788A-F973-AB4F-8F35-DEAC1E7BEFFD}" type="presParOf" srcId="{1031DAD6-DA95-D54C-BE73-51033BA1B0AA}" destId="{EF869FB3-3918-8044-928E-38D4522F837C}" srcOrd="1" destOrd="0" presId="urn:microsoft.com/office/officeart/2008/layout/LinedList"/>
    <dgm:cxn modelId="{8E4780AD-D3AB-7545-A76E-51CBD08CE4F8}" type="presParOf" srcId="{13057E15-F44A-6A40-B16E-D0313CFBDF2A}" destId="{EC65C24B-CF4D-4347-966A-D70DEA6F521F}" srcOrd="2" destOrd="0" presId="urn:microsoft.com/office/officeart/2008/layout/LinedList"/>
    <dgm:cxn modelId="{FD4B9AC0-F3C4-B34C-8612-1F28A754A965}" type="presParOf" srcId="{13057E15-F44A-6A40-B16E-D0313CFBDF2A}" destId="{7C75507A-83E3-5A49-9A6A-B4A1E207992E}" srcOrd="3" destOrd="0" presId="urn:microsoft.com/office/officeart/2008/layout/LinedList"/>
    <dgm:cxn modelId="{7576B0AA-3B1C-A546-AFB3-B76281C6F0E8}" type="presParOf" srcId="{7C75507A-83E3-5A49-9A6A-B4A1E207992E}" destId="{6BB5AAC3-A25D-8848-A43E-4873826B266B}" srcOrd="0" destOrd="0" presId="urn:microsoft.com/office/officeart/2008/layout/LinedList"/>
    <dgm:cxn modelId="{4BA952DB-EC4E-9945-A933-91C9B3A9E4CE}" type="presParOf" srcId="{7C75507A-83E3-5A49-9A6A-B4A1E207992E}" destId="{10934C9C-9446-7C44-B446-44A218396698}" srcOrd="1" destOrd="0" presId="urn:microsoft.com/office/officeart/2008/layout/LinedList"/>
    <dgm:cxn modelId="{09941499-BE5E-A04F-88E2-5A0C7F230BE3}" type="presParOf" srcId="{13057E15-F44A-6A40-B16E-D0313CFBDF2A}" destId="{96DE6955-5417-E342-ABA1-C0525FBEBDEE}" srcOrd="4" destOrd="0" presId="urn:microsoft.com/office/officeart/2008/layout/LinedList"/>
    <dgm:cxn modelId="{E98987A3-3D3C-9E43-AD21-7D1BA1735288}" type="presParOf" srcId="{13057E15-F44A-6A40-B16E-D0313CFBDF2A}" destId="{B71E3AF4-C68B-724A-81F9-BAAF5D32F0AF}" srcOrd="5" destOrd="0" presId="urn:microsoft.com/office/officeart/2008/layout/LinedList"/>
    <dgm:cxn modelId="{C82EB2E7-E254-7D40-ACEC-99C1A0DE0C5B}" type="presParOf" srcId="{B71E3AF4-C68B-724A-81F9-BAAF5D32F0AF}" destId="{FF1908BB-D6E7-1245-AD81-24C61872887C}" srcOrd="0" destOrd="0" presId="urn:microsoft.com/office/officeart/2008/layout/LinedList"/>
    <dgm:cxn modelId="{83F1D176-A171-EB41-8A2C-6DA047A81B7F}" type="presParOf" srcId="{B71E3AF4-C68B-724A-81F9-BAAF5D32F0AF}" destId="{E36BCE8B-5564-0245-9DCD-425678759CEF}" srcOrd="1" destOrd="0" presId="urn:microsoft.com/office/officeart/2008/layout/LinedList"/>
    <dgm:cxn modelId="{EB2E8DB3-5914-ED4F-9646-A0DAF37466DA}" type="presParOf" srcId="{13057E15-F44A-6A40-B16E-D0313CFBDF2A}" destId="{1286E4F8-532E-6F46-B279-C5F93BAD7CAB}" srcOrd="6" destOrd="0" presId="urn:microsoft.com/office/officeart/2008/layout/LinedList"/>
    <dgm:cxn modelId="{1F7D86CF-F21B-FA46-AB00-BB539B82A556}" type="presParOf" srcId="{13057E15-F44A-6A40-B16E-D0313CFBDF2A}" destId="{97C1B11A-1F1E-BC41-9D80-96816C720CDB}" srcOrd="7" destOrd="0" presId="urn:microsoft.com/office/officeart/2008/layout/LinedList"/>
    <dgm:cxn modelId="{E333850F-CD92-9D4F-85C4-3DFB0D79D47B}" type="presParOf" srcId="{97C1B11A-1F1E-BC41-9D80-96816C720CDB}" destId="{F1931118-3559-2540-B994-1100FF3BDA77}" srcOrd="0" destOrd="0" presId="urn:microsoft.com/office/officeart/2008/layout/LinedList"/>
    <dgm:cxn modelId="{C1D61DD7-482A-B04C-9F89-B69A02463AD8}" type="presParOf" srcId="{97C1B11A-1F1E-BC41-9D80-96816C720CDB}" destId="{D3798BFE-CD21-7F4F-AA02-15DB95C0A071}" srcOrd="1" destOrd="0" presId="urn:microsoft.com/office/officeart/2008/layout/LinedList"/>
    <dgm:cxn modelId="{74D4A57B-39FB-C24C-B881-40514FAC3D9D}" type="presParOf" srcId="{13057E15-F44A-6A40-B16E-D0313CFBDF2A}" destId="{5CF259B6-ED9D-1A43-B472-D794C9F0D9E1}" srcOrd="8" destOrd="0" presId="urn:microsoft.com/office/officeart/2008/layout/LinedList"/>
    <dgm:cxn modelId="{23548D93-E5E2-0541-A60B-14874F88D2CA}" type="presParOf" srcId="{13057E15-F44A-6A40-B16E-D0313CFBDF2A}" destId="{52540200-5C46-4D45-AC0D-46A1F73B01AE}" srcOrd="9" destOrd="0" presId="urn:microsoft.com/office/officeart/2008/layout/LinedList"/>
    <dgm:cxn modelId="{483059BD-B0AA-DB4D-BE78-74C42AFC0436}" type="presParOf" srcId="{52540200-5C46-4D45-AC0D-46A1F73B01AE}" destId="{AAA44264-22D6-D142-B81B-04BE77F41095}" srcOrd="0" destOrd="0" presId="urn:microsoft.com/office/officeart/2008/layout/LinedList"/>
    <dgm:cxn modelId="{F48FE64B-82C1-2F47-A286-D39F92A23175}" type="presParOf" srcId="{52540200-5C46-4D45-AC0D-46A1F73B01AE}" destId="{B4180BAB-DCCD-3C47-8BA4-4DD7A6FB7B2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B3F0BD-BE9A-4795-BB30-0A14DF69089C}" type="doc">
      <dgm:prSet loTypeId="urn:microsoft.com/office/officeart/2016/7/layout/BasicProcessNew" loCatId="process" qsTypeId="urn:microsoft.com/office/officeart/2005/8/quickstyle/simple1" qsCatId="simple" csTypeId="urn:microsoft.com/office/officeart/2005/8/colors/accent1_2" csCatId="accent1"/>
      <dgm:spPr/>
      <dgm:t>
        <a:bodyPr/>
        <a:lstStyle/>
        <a:p>
          <a:endParaRPr lang="en-US"/>
        </a:p>
      </dgm:t>
    </dgm:pt>
    <dgm:pt modelId="{FDC74322-22D9-4965-A28D-6C4D2E62E6B0}">
      <dgm:prSet/>
      <dgm:spPr/>
      <dgm:t>
        <a:bodyPr/>
        <a:lstStyle/>
        <a:p>
          <a:r>
            <a:rPr lang="en-US"/>
            <a:t>Arenas that develop </a:t>
          </a:r>
          <a:r>
            <a:rPr lang="en-US" b="1"/>
            <a:t>in parallel to </a:t>
          </a:r>
          <a:r>
            <a:rPr lang="en-US"/>
            <a:t>or </a:t>
          </a:r>
          <a:r>
            <a:rPr lang="en-US" b="1"/>
            <a:t>subordinate</a:t>
          </a:r>
          <a:r>
            <a:rPr lang="en-US"/>
            <a:t> to public arenas and </a:t>
          </a:r>
        </a:p>
      </dgm:t>
    </dgm:pt>
    <dgm:pt modelId="{0A8B0B27-9EFD-4FA2-B9FB-E1C49A5D8793}" type="parTrans" cxnId="{AA8D3D1C-59A2-466F-8E01-194AA342BDFC}">
      <dgm:prSet/>
      <dgm:spPr/>
      <dgm:t>
        <a:bodyPr/>
        <a:lstStyle/>
        <a:p>
          <a:endParaRPr lang="en-US"/>
        </a:p>
      </dgm:t>
    </dgm:pt>
    <dgm:pt modelId="{2A4E4809-4FC3-4B9F-BFA3-E7F750F623C3}" type="sibTrans" cxnId="{AA8D3D1C-59A2-466F-8E01-194AA342BDFC}">
      <dgm:prSet/>
      <dgm:spPr/>
      <dgm:t>
        <a:bodyPr/>
        <a:lstStyle/>
        <a:p>
          <a:endParaRPr lang="en-US"/>
        </a:p>
      </dgm:t>
    </dgm:pt>
    <dgm:pt modelId="{E4568F92-0D23-4C85-85AD-B10674CA99AE}">
      <dgm:prSet/>
      <dgm:spPr/>
      <dgm:t>
        <a:bodyPr/>
        <a:lstStyle/>
        <a:p>
          <a:pPr algn="l"/>
          <a:r>
            <a:rPr lang="en-US" dirty="0"/>
            <a:t>“…where members of subordinated social groups invent and circulate </a:t>
          </a:r>
          <a:r>
            <a:rPr lang="en-US" b="1" dirty="0"/>
            <a:t>counter</a:t>
          </a:r>
          <a:r>
            <a:rPr lang="en-US" dirty="0"/>
            <a:t> discourses to formulate oppositional interpretations of their identities, interests, and needs.” 				(Fraser, 1990, p.67)</a:t>
          </a:r>
        </a:p>
      </dgm:t>
    </dgm:pt>
    <dgm:pt modelId="{597917B4-AC0E-4AFD-8A1C-2683E8B91E1B}" type="parTrans" cxnId="{696D0F04-8861-47F9-9847-395E100FDFDF}">
      <dgm:prSet/>
      <dgm:spPr/>
      <dgm:t>
        <a:bodyPr/>
        <a:lstStyle/>
        <a:p>
          <a:endParaRPr lang="en-US"/>
        </a:p>
      </dgm:t>
    </dgm:pt>
    <dgm:pt modelId="{DDE694E6-C379-4C44-BFEA-2135294EB3CD}" type="sibTrans" cxnId="{696D0F04-8861-47F9-9847-395E100FDFDF}">
      <dgm:prSet/>
      <dgm:spPr/>
      <dgm:t>
        <a:bodyPr/>
        <a:lstStyle/>
        <a:p>
          <a:endParaRPr lang="en-US"/>
        </a:p>
      </dgm:t>
    </dgm:pt>
    <dgm:pt modelId="{B606F723-1759-4B4D-9A49-A3ACF7FBDAB5}" type="pres">
      <dgm:prSet presAssocID="{C6B3F0BD-BE9A-4795-BB30-0A14DF69089C}" presName="Name0" presStyleCnt="0">
        <dgm:presLayoutVars>
          <dgm:dir/>
          <dgm:resizeHandles val="exact"/>
        </dgm:presLayoutVars>
      </dgm:prSet>
      <dgm:spPr/>
    </dgm:pt>
    <dgm:pt modelId="{6727EB9A-B1DB-1543-ABF5-4AC2B65FB458}" type="pres">
      <dgm:prSet presAssocID="{FDC74322-22D9-4965-A28D-6C4D2E62E6B0}" presName="node" presStyleLbl="node1" presStyleIdx="0" presStyleCnt="3">
        <dgm:presLayoutVars>
          <dgm:bulletEnabled val="1"/>
        </dgm:presLayoutVars>
      </dgm:prSet>
      <dgm:spPr/>
    </dgm:pt>
    <dgm:pt modelId="{77451DC3-B18B-C744-B86D-8FEEED0C1EC1}" type="pres">
      <dgm:prSet presAssocID="{2A4E4809-4FC3-4B9F-BFA3-E7F750F623C3}" presName="sibTransSpacerBeforeConnector" presStyleCnt="0"/>
      <dgm:spPr/>
    </dgm:pt>
    <dgm:pt modelId="{A0AB2C2D-277F-F843-A2C8-A5C862A9825B}" type="pres">
      <dgm:prSet presAssocID="{2A4E4809-4FC3-4B9F-BFA3-E7F750F623C3}" presName="sibTrans" presStyleLbl="node1" presStyleIdx="1" presStyleCnt="3"/>
      <dgm:spPr/>
    </dgm:pt>
    <dgm:pt modelId="{C1A98289-793A-074E-9DF8-DA8B3257F255}" type="pres">
      <dgm:prSet presAssocID="{2A4E4809-4FC3-4B9F-BFA3-E7F750F623C3}" presName="sibTransSpacerAfterConnector" presStyleCnt="0"/>
      <dgm:spPr/>
    </dgm:pt>
    <dgm:pt modelId="{8D42A6B8-32C9-5645-8C06-C1E21C06576F}" type="pres">
      <dgm:prSet presAssocID="{E4568F92-0D23-4C85-85AD-B10674CA99AE}" presName="node" presStyleLbl="node1" presStyleIdx="2" presStyleCnt="3">
        <dgm:presLayoutVars>
          <dgm:bulletEnabled val="1"/>
        </dgm:presLayoutVars>
      </dgm:prSet>
      <dgm:spPr/>
    </dgm:pt>
  </dgm:ptLst>
  <dgm:cxnLst>
    <dgm:cxn modelId="{696D0F04-8861-47F9-9847-395E100FDFDF}" srcId="{C6B3F0BD-BE9A-4795-BB30-0A14DF69089C}" destId="{E4568F92-0D23-4C85-85AD-B10674CA99AE}" srcOrd="1" destOrd="0" parTransId="{597917B4-AC0E-4AFD-8A1C-2683E8B91E1B}" sibTransId="{DDE694E6-C379-4C44-BFEA-2135294EB3CD}"/>
    <dgm:cxn modelId="{AA8D3D1C-59A2-466F-8E01-194AA342BDFC}" srcId="{C6B3F0BD-BE9A-4795-BB30-0A14DF69089C}" destId="{FDC74322-22D9-4965-A28D-6C4D2E62E6B0}" srcOrd="0" destOrd="0" parTransId="{0A8B0B27-9EFD-4FA2-B9FB-E1C49A5D8793}" sibTransId="{2A4E4809-4FC3-4B9F-BFA3-E7F750F623C3}"/>
    <dgm:cxn modelId="{0EDE4180-CCB2-F84C-825E-D6AEF79B6A7D}" type="presOf" srcId="{E4568F92-0D23-4C85-85AD-B10674CA99AE}" destId="{8D42A6B8-32C9-5645-8C06-C1E21C06576F}" srcOrd="0" destOrd="0" presId="urn:microsoft.com/office/officeart/2016/7/layout/BasicProcessNew"/>
    <dgm:cxn modelId="{275A279B-A198-8049-9E69-D90872E6F9A1}" type="presOf" srcId="{FDC74322-22D9-4965-A28D-6C4D2E62E6B0}" destId="{6727EB9A-B1DB-1543-ABF5-4AC2B65FB458}" srcOrd="0" destOrd="0" presId="urn:microsoft.com/office/officeart/2016/7/layout/BasicProcessNew"/>
    <dgm:cxn modelId="{2ED8F7C6-9BC4-DE44-9B5E-9C0563A40E83}" type="presOf" srcId="{2A4E4809-4FC3-4B9F-BFA3-E7F750F623C3}" destId="{A0AB2C2D-277F-F843-A2C8-A5C862A9825B}" srcOrd="0" destOrd="0" presId="urn:microsoft.com/office/officeart/2016/7/layout/BasicProcessNew"/>
    <dgm:cxn modelId="{B1DD16D3-AD3D-CE4A-A845-366066C292E2}" type="presOf" srcId="{C6B3F0BD-BE9A-4795-BB30-0A14DF69089C}" destId="{B606F723-1759-4B4D-9A49-A3ACF7FBDAB5}" srcOrd="0" destOrd="0" presId="urn:microsoft.com/office/officeart/2016/7/layout/BasicProcessNew"/>
    <dgm:cxn modelId="{CECE079E-0C37-504C-89ED-ED703684190C}" type="presParOf" srcId="{B606F723-1759-4B4D-9A49-A3ACF7FBDAB5}" destId="{6727EB9A-B1DB-1543-ABF5-4AC2B65FB458}" srcOrd="0" destOrd="0" presId="urn:microsoft.com/office/officeart/2016/7/layout/BasicProcessNew"/>
    <dgm:cxn modelId="{79E0CC31-E7B2-1B40-BD1F-049099473258}" type="presParOf" srcId="{B606F723-1759-4B4D-9A49-A3ACF7FBDAB5}" destId="{77451DC3-B18B-C744-B86D-8FEEED0C1EC1}" srcOrd="1" destOrd="0" presId="urn:microsoft.com/office/officeart/2016/7/layout/BasicProcessNew"/>
    <dgm:cxn modelId="{A00E10D0-CA8B-9A47-812B-70385BE63E92}" type="presParOf" srcId="{B606F723-1759-4B4D-9A49-A3ACF7FBDAB5}" destId="{A0AB2C2D-277F-F843-A2C8-A5C862A9825B}" srcOrd="2" destOrd="0" presId="urn:microsoft.com/office/officeart/2016/7/layout/BasicProcessNew"/>
    <dgm:cxn modelId="{FB5149D3-CE7A-2248-8E45-7D84249D90F3}" type="presParOf" srcId="{B606F723-1759-4B4D-9A49-A3ACF7FBDAB5}" destId="{C1A98289-793A-074E-9DF8-DA8B3257F255}" srcOrd="3" destOrd="0" presId="urn:microsoft.com/office/officeart/2016/7/layout/BasicProcessNew"/>
    <dgm:cxn modelId="{D5839F4B-58FE-F541-9098-864850724438}" type="presParOf" srcId="{B606F723-1759-4B4D-9A49-A3ACF7FBDAB5}" destId="{8D42A6B8-32C9-5645-8C06-C1E21C06576F}" srcOrd="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3418F4-B99F-4B47-A4DF-83CEAFCB74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265177-E7D4-4EE8-B19C-06BF70C3F2C7}">
      <dgm:prSet/>
      <dgm:spPr/>
      <dgm:t>
        <a:bodyPr/>
        <a:lstStyle/>
        <a:p>
          <a:r>
            <a:rPr lang="en-US" b="0" i="0" dirty="0"/>
            <a:t>What is </a:t>
          </a:r>
          <a:r>
            <a:rPr lang="en-US" b="0" i="1" dirty="0"/>
            <a:t>your</a:t>
          </a:r>
          <a:r>
            <a:rPr lang="en-US" b="0" i="0" dirty="0"/>
            <a:t> vision of </a:t>
          </a:r>
          <a:r>
            <a:rPr lang="en-US" b="0" i="1" dirty="0"/>
            <a:t>your</a:t>
          </a:r>
          <a:r>
            <a:rPr lang="en-US" b="0" i="0" dirty="0"/>
            <a:t> public?</a:t>
          </a:r>
          <a:endParaRPr lang="en-US" dirty="0"/>
        </a:p>
      </dgm:t>
    </dgm:pt>
    <dgm:pt modelId="{46716F1F-5FB9-4978-BA39-FA338626F2A1}" type="parTrans" cxnId="{E98B419E-1D9B-4D60-81DC-B2899E85DF6E}">
      <dgm:prSet/>
      <dgm:spPr/>
      <dgm:t>
        <a:bodyPr/>
        <a:lstStyle/>
        <a:p>
          <a:endParaRPr lang="en-US"/>
        </a:p>
      </dgm:t>
    </dgm:pt>
    <dgm:pt modelId="{E21ADD14-F210-4762-A99C-022992E3C9FD}" type="sibTrans" cxnId="{E98B419E-1D9B-4D60-81DC-B2899E85DF6E}">
      <dgm:prSet/>
      <dgm:spPr/>
      <dgm:t>
        <a:bodyPr/>
        <a:lstStyle/>
        <a:p>
          <a:endParaRPr lang="en-US"/>
        </a:p>
      </dgm:t>
    </dgm:pt>
    <dgm:pt modelId="{059C7224-9DCA-4FC0-92C1-A8B94CB78376}">
      <dgm:prSet custT="1"/>
      <dgm:spPr/>
      <dgm:t>
        <a:bodyPr/>
        <a:lstStyle/>
        <a:p>
          <a:r>
            <a:rPr lang="en-US" sz="3600" b="0" i="0" dirty="0"/>
            <a:t>What is it?</a:t>
          </a:r>
          <a:endParaRPr lang="en-US" sz="3600" dirty="0"/>
        </a:p>
      </dgm:t>
    </dgm:pt>
    <dgm:pt modelId="{B8D6228D-B09A-4124-B6AB-9C76B9D7CF23}" type="parTrans" cxnId="{EDC7A654-85E5-4531-9B95-859BB527D148}">
      <dgm:prSet/>
      <dgm:spPr/>
      <dgm:t>
        <a:bodyPr/>
        <a:lstStyle/>
        <a:p>
          <a:endParaRPr lang="en-US"/>
        </a:p>
      </dgm:t>
    </dgm:pt>
    <dgm:pt modelId="{65392E0C-46A8-47F7-A2F1-BF44116269ED}" type="sibTrans" cxnId="{EDC7A654-85E5-4531-9B95-859BB527D148}">
      <dgm:prSet/>
      <dgm:spPr/>
      <dgm:t>
        <a:bodyPr/>
        <a:lstStyle/>
        <a:p>
          <a:endParaRPr lang="en-US"/>
        </a:p>
      </dgm:t>
    </dgm:pt>
    <dgm:pt modelId="{ACC8CBA9-0886-4416-A1FF-75B1958E936C}">
      <dgm:prSet custT="1"/>
      <dgm:spPr/>
      <dgm:t>
        <a:bodyPr/>
        <a:lstStyle/>
        <a:p>
          <a:r>
            <a:rPr lang="en-US" sz="3600" b="0" i="0" dirty="0"/>
            <a:t>What are some of your </a:t>
          </a:r>
          <a:r>
            <a:rPr lang="en-US" sz="3600" b="0" i="0" dirty="0" err="1"/>
            <a:t>counterpublics</a:t>
          </a:r>
          <a:r>
            <a:rPr lang="en-US" sz="3600" b="0" i="0" dirty="0"/>
            <a:t>?</a:t>
          </a:r>
          <a:endParaRPr lang="en-US" sz="3600" dirty="0"/>
        </a:p>
      </dgm:t>
    </dgm:pt>
    <dgm:pt modelId="{E846E87D-649C-4284-ABEA-7D57EFF8E2BD}" type="parTrans" cxnId="{E6AF7497-31BB-45E5-95C5-0BD2E33494FC}">
      <dgm:prSet/>
      <dgm:spPr/>
      <dgm:t>
        <a:bodyPr/>
        <a:lstStyle/>
        <a:p>
          <a:endParaRPr lang="en-US"/>
        </a:p>
      </dgm:t>
    </dgm:pt>
    <dgm:pt modelId="{C3B07D29-A80F-4E96-A3E7-1CEA30000B3A}" type="sibTrans" cxnId="{E6AF7497-31BB-45E5-95C5-0BD2E33494FC}">
      <dgm:prSet/>
      <dgm:spPr/>
      <dgm:t>
        <a:bodyPr/>
        <a:lstStyle/>
        <a:p>
          <a:endParaRPr lang="en-US"/>
        </a:p>
      </dgm:t>
    </dgm:pt>
    <dgm:pt modelId="{185AD786-F91D-4916-AA3D-218B4F07BF8C}">
      <dgm:prSet custT="1"/>
      <dgm:spPr/>
      <dgm:t>
        <a:bodyPr/>
        <a:lstStyle/>
        <a:p>
          <a:r>
            <a:rPr lang="en-US" sz="3600" b="0" i="0" dirty="0"/>
            <a:t>How have they developed? Are they active (weak or strong)</a:t>
          </a:r>
          <a:endParaRPr lang="en-US" sz="3600" dirty="0"/>
        </a:p>
      </dgm:t>
    </dgm:pt>
    <dgm:pt modelId="{2D174CA4-9EC5-421B-9DFC-D325A8BD6F71}" type="parTrans" cxnId="{B0A53A96-FFFF-4FFD-8DAB-CC88B88488F2}">
      <dgm:prSet/>
      <dgm:spPr/>
      <dgm:t>
        <a:bodyPr/>
        <a:lstStyle/>
        <a:p>
          <a:endParaRPr lang="en-US"/>
        </a:p>
      </dgm:t>
    </dgm:pt>
    <dgm:pt modelId="{78C81E2B-3AC2-41B5-B52C-03739125710C}" type="sibTrans" cxnId="{B0A53A96-FFFF-4FFD-8DAB-CC88B88488F2}">
      <dgm:prSet/>
      <dgm:spPr/>
      <dgm:t>
        <a:bodyPr/>
        <a:lstStyle/>
        <a:p>
          <a:endParaRPr lang="en-US"/>
        </a:p>
      </dgm:t>
    </dgm:pt>
    <dgm:pt modelId="{C1CDEC7C-525A-6940-9FA5-CB289D324323}" type="pres">
      <dgm:prSet presAssocID="{D33418F4-B99F-4B47-A4DF-83CEAFCB743F}" presName="linear" presStyleCnt="0">
        <dgm:presLayoutVars>
          <dgm:animLvl val="lvl"/>
          <dgm:resizeHandles val="exact"/>
        </dgm:presLayoutVars>
      </dgm:prSet>
      <dgm:spPr/>
    </dgm:pt>
    <dgm:pt modelId="{0E329488-8C93-7242-BAB9-30949C5FA6A8}" type="pres">
      <dgm:prSet presAssocID="{93265177-E7D4-4EE8-B19C-06BF70C3F2C7}" presName="parentText" presStyleLbl="node1" presStyleIdx="0" presStyleCnt="1">
        <dgm:presLayoutVars>
          <dgm:chMax val="0"/>
          <dgm:bulletEnabled val="1"/>
        </dgm:presLayoutVars>
      </dgm:prSet>
      <dgm:spPr/>
    </dgm:pt>
    <dgm:pt modelId="{DE3C5C98-126B-0849-9901-7B7527437170}" type="pres">
      <dgm:prSet presAssocID="{93265177-E7D4-4EE8-B19C-06BF70C3F2C7}" presName="childText" presStyleLbl="revTx" presStyleIdx="0" presStyleCnt="1">
        <dgm:presLayoutVars>
          <dgm:bulletEnabled val="1"/>
        </dgm:presLayoutVars>
      </dgm:prSet>
      <dgm:spPr/>
    </dgm:pt>
  </dgm:ptLst>
  <dgm:cxnLst>
    <dgm:cxn modelId="{BFF6D11C-2DBB-644D-AB93-FC0B72766925}" type="presOf" srcId="{185AD786-F91D-4916-AA3D-218B4F07BF8C}" destId="{DE3C5C98-126B-0849-9901-7B7527437170}" srcOrd="0" destOrd="2" presId="urn:microsoft.com/office/officeart/2005/8/layout/vList2"/>
    <dgm:cxn modelId="{58A47B53-75DF-4643-A747-5B65DA65649F}" type="presOf" srcId="{ACC8CBA9-0886-4416-A1FF-75B1958E936C}" destId="{DE3C5C98-126B-0849-9901-7B7527437170}" srcOrd="0" destOrd="1" presId="urn:microsoft.com/office/officeart/2005/8/layout/vList2"/>
    <dgm:cxn modelId="{EDC7A654-85E5-4531-9B95-859BB527D148}" srcId="{93265177-E7D4-4EE8-B19C-06BF70C3F2C7}" destId="{059C7224-9DCA-4FC0-92C1-A8B94CB78376}" srcOrd="0" destOrd="0" parTransId="{B8D6228D-B09A-4124-B6AB-9C76B9D7CF23}" sibTransId="{65392E0C-46A8-47F7-A2F1-BF44116269ED}"/>
    <dgm:cxn modelId="{439F776E-A586-DC4E-BF24-A4FD0C5E11D0}" type="presOf" srcId="{D33418F4-B99F-4B47-A4DF-83CEAFCB743F}" destId="{C1CDEC7C-525A-6940-9FA5-CB289D324323}" srcOrd="0" destOrd="0" presId="urn:microsoft.com/office/officeart/2005/8/layout/vList2"/>
    <dgm:cxn modelId="{B0A53A96-FFFF-4FFD-8DAB-CC88B88488F2}" srcId="{93265177-E7D4-4EE8-B19C-06BF70C3F2C7}" destId="{185AD786-F91D-4916-AA3D-218B4F07BF8C}" srcOrd="2" destOrd="0" parTransId="{2D174CA4-9EC5-421B-9DFC-D325A8BD6F71}" sibTransId="{78C81E2B-3AC2-41B5-B52C-03739125710C}"/>
    <dgm:cxn modelId="{E6AF7497-31BB-45E5-95C5-0BD2E33494FC}" srcId="{93265177-E7D4-4EE8-B19C-06BF70C3F2C7}" destId="{ACC8CBA9-0886-4416-A1FF-75B1958E936C}" srcOrd="1" destOrd="0" parTransId="{E846E87D-649C-4284-ABEA-7D57EFF8E2BD}" sibTransId="{C3B07D29-A80F-4E96-A3E7-1CEA30000B3A}"/>
    <dgm:cxn modelId="{E98B419E-1D9B-4D60-81DC-B2899E85DF6E}" srcId="{D33418F4-B99F-4B47-A4DF-83CEAFCB743F}" destId="{93265177-E7D4-4EE8-B19C-06BF70C3F2C7}" srcOrd="0" destOrd="0" parTransId="{46716F1F-5FB9-4978-BA39-FA338626F2A1}" sibTransId="{E21ADD14-F210-4762-A99C-022992E3C9FD}"/>
    <dgm:cxn modelId="{E38426D1-F821-994B-B7D7-2993E85C4864}" type="presOf" srcId="{059C7224-9DCA-4FC0-92C1-A8B94CB78376}" destId="{DE3C5C98-126B-0849-9901-7B7527437170}" srcOrd="0" destOrd="0" presId="urn:microsoft.com/office/officeart/2005/8/layout/vList2"/>
    <dgm:cxn modelId="{DDD3E4D2-45A0-4846-AA5E-95864134DC0F}" type="presOf" srcId="{93265177-E7D4-4EE8-B19C-06BF70C3F2C7}" destId="{0E329488-8C93-7242-BAB9-30949C5FA6A8}" srcOrd="0" destOrd="0" presId="urn:microsoft.com/office/officeart/2005/8/layout/vList2"/>
    <dgm:cxn modelId="{4898A547-41DA-084C-BC54-D005B937E789}" type="presParOf" srcId="{C1CDEC7C-525A-6940-9FA5-CB289D324323}" destId="{0E329488-8C93-7242-BAB9-30949C5FA6A8}" srcOrd="0" destOrd="0" presId="urn:microsoft.com/office/officeart/2005/8/layout/vList2"/>
    <dgm:cxn modelId="{905815EF-D2AE-DB4A-AB13-C6417BA68E41}" type="presParOf" srcId="{C1CDEC7C-525A-6940-9FA5-CB289D324323}" destId="{DE3C5C98-126B-0849-9901-7B752743717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D920C-9874-6144-84FA-99B3D341A382}">
      <dsp:nvSpPr>
        <dsp:cNvPr id="0" name=""/>
        <dsp:cNvSpPr/>
      </dsp:nvSpPr>
      <dsp:spPr>
        <a:xfrm>
          <a:off x="0" y="134505"/>
          <a:ext cx="5329236" cy="182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CA" sz="4800" b="0" i="0" kern="1200"/>
            <a:t>Pub 101 </a:t>
          </a:r>
          <a:endParaRPr lang="en-US" sz="4800" kern="1200"/>
        </a:p>
      </dsp:txBody>
      <dsp:txXfrm>
        <a:off x="89099" y="223604"/>
        <a:ext cx="5151038" cy="1647002"/>
      </dsp:txXfrm>
    </dsp:sp>
    <dsp:sp modelId="{D1BAF5F3-9090-D44E-A60F-A2E79701FE67}">
      <dsp:nvSpPr>
        <dsp:cNvPr id="0" name=""/>
        <dsp:cNvSpPr/>
      </dsp:nvSpPr>
      <dsp:spPr>
        <a:xfrm>
          <a:off x="0" y="2097945"/>
          <a:ext cx="5329236" cy="182520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CA" sz="4800" b="0" i="0" kern="1200" dirty="0"/>
            <a:t>Week Four: January 30, 2024</a:t>
          </a:r>
          <a:endParaRPr lang="en-US" sz="4800" kern="1200" dirty="0"/>
        </a:p>
      </dsp:txBody>
      <dsp:txXfrm>
        <a:off x="89099" y="2187044"/>
        <a:ext cx="5151038" cy="1647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ECB3C-2923-D548-9128-EB5361F93697}">
      <dsp:nvSpPr>
        <dsp:cNvPr id="0" name=""/>
        <dsp:cNvSpPr/>
      </dsp:nvSpPr>
      <dsp:spPr>
        <a:xfrm>
          <a:off x="792177" y="1626"/>
          <a:ext cx="2642224" cy="158533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Top Social Media Stories on the Week</a:t>
          </a:r>
        </a:p>
      </dsp:txBody>
      <dsp:txXfrm>
        <a:off x="792177" y="1626"/>
        <a:ext cx="2642224" cy="1585334"/>
      </dsp:txXfrm>
    </dsp:sp>
    <dsp:sp modelId="{16A9B041-2451-2148-9666-CC3AB1EE72E8}">
      <dsp:nvSpPr>
        <dsp:cNvPr id="0" name=""/>
        <dsp:cNvSpPr/>
      </dsp:nvSpPr>
      <dsp:spPr>
        <a:xfrm>
          <a:off x="3698623" y="1626"/>
          <a:ext cx="2642224" cy="1585334"/>
        </a:xfrm>
        <a:prstGeom prst="rect">
          <a:avLst/>
        </a:prstGeom>
        <a:solidFill>
          <a:schemeClr val="accent5">
            <a:hueOff val="-1470669"/>
            <a:satOff val="-2046"/>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Questions and Comments</a:t>
          </a:r>
        </a:p>
      </dsp:txBody>
      <dsp:txXfrm>
        <a:off x="3698623" y="1626"/>
        <a:ext cx="2642224" cy="1585334"/>
      </dsp:txXfrm>
    </dsp:sp>
    <dsp:sp modelId="{A121F325-1773-4344-BAD4-A514AC0FE585}">
      <dsp:nvSpPr>
        <dsp:cNvPr id="0" name=""/>
        <dsp:cNvSpPr/>
      </dsp:nvSpPr>
      <dsp:spPr>
        <a:xfrm>
          <a:off x="6605070" y="1626"/>
          <a:ext cx="2642224" cy="1585334"/>
        </a:xfrm>
        <a:prstGeom prst="rect">
          <a:avLst/>
        </a:prstGeom>
        <a:solidFill>
          <a:schemeClr val="accent5">
            <a:hueOff val="-2941338"/>
            <a:satOff val="-4091"/>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Activity</a:t>
          </a:r>
        </a:p>
      </dsp:txBody>
      <dsp:txXfrm>
        <a:off x="6605070" y="1626"/>
        <a:ext cx="2642224" cy="1585334"/>
      </dsp:txXfrm>
    </dsp:sp>
    <dsp:sp modelId="{255871B9-F203-824D-8BDA-BC88D6134758}">
      <dsp:nvSpPr>
        <dsp:cNvPr id="0" name=""/>
        <dsp:cNvSpPr/>
      </dsp:nvSpPr>
      <dsp:spPr>
        <a:xfrm>
          <a:off x="792177" y="1851183"/>
          <a:ext cx="2642224" cy="1585334"/>
        </a:xfrm>
        <a:prstGeom prst="rect">
          <a:avLst/>
        </a:prstGeom>
        <a:solidFill>
          <a:schemeClr val="accent5">
            <a:hueOff val="-4412007"/>
            <a:satOff val="-613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Lecture</a:t>
          </a:r>
        </a:p>
      </dsp:txBody>
      <dsp:txXfrm>
        <a:off x="792177" y="1851183"/>
        <a:ext cx="2642224" cy="1585334"/>
      </dsp:txXfrm>
    </dsp:sp>
    <dsp:sp modelId="{5326AC2C-6AAF-FF43-89B3-3956915012F4}">
      <dsp:nvSpPr>
        <dsp:cNvPr id="0" name=""/>
        <dsp:cNvSpPr/>
      </dsp:nvSpPr>
      <dsp:spPr>
        <a:xfrm>
          <a:off x="3698623" y="1851183"/>
          <a:ext cx="2642224" cy="1585334"/>
        </a:xfrm>
        <a:prstGeom prst="rect">
          <a:avLst/>
        </a:prstGeom>
        <a:solidFill>
          <a:schemeClr val="accent5">
            <a:hueOff val="-5882676"/>
            <a:satOff val="-8182"/>
            <a:lumOff val="-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Activity</a:t>
          </a:r>
        </a:p>
      </dsp:txBody>
      <dsp:txXfrm>
        <a:off x="3698623" y="1851183"/>
        <a:ext cx="2642224" cy="1585334"/>
      </dsp:txXfrm>
    </dsp:sp>
    <dsp:sp modelId="{4BE3828C-5128-7F4E-8750-9DA420818740}">
      <dsp:nvSpPr>
        <dsp:cNvPr id="0" name=""/>
        <dsp:cNvSpPr/>
      </dsp:nvSpPr>
      <dsp:spPr>
        <a:xfrm>
          <a:off x="6605070" y="1851183"/>
          <a:ext cx="2642224" cy="1585334"/>
        </a:xfrm>
        <a:prstGeom prst="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Recap</a:t>
          </a:r>
        </a:p>
      </dsp:txBody>
      <dsp:txXfrm>
        <a:off x="6605070" y="1851183"/>
        <a:ext cx="2642224" cy="15853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8D930-CC81-B340-A039-3A4690033195}">
      <dsp:nvSpPr>
        <dsp:cNvPr id="0" name=""/>
        <dsp:cNvSpPr/>
      </dsp:nvSpPr>
      <dsp:spPr>
        <a:xfrm>
          <a:off x="307345" y="1546"/>
          <a:ext cx="3222855" cy="193371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Take 5 minutes and think about the groups or places you engage with.</a:t>
          </a:r>
        </a:p>
      </dsp:txBody>
      <dsp:txXfrm>
        <a:off x="307345" y="1546"/>
        <a:ext cx="3222855" cy="1933713"/>
      </dsp:txXfrm>
    </dsp:sp>
    <dsp:sp modelId="{E24ECE27-F83B-7740-BB3B-2B171AF096AE}">
      <dsp:nvSpPr>
        <dsp:cNvPr id="0" name=""/>
        <dsp:cNvSpPr/>
      </dsp:nvSpPr>
      <dsp:spPr>
        <a:xfrm>
          <a:off x="3852486" y="1546"/>
          <a:ext cx="3222855" cy="1933713"/>
        </a:xfrm>
        <a:prstGeom prst="rect">
          <a:avLst/>
        </a:prstGeom>
        <a:solidFill>
          <a:schemeClr val="accent2">
            <a:hueOff val="-485121"/>
            <a:satOff val="-27976"/>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Write down your top three.</a:t>
          </a:r>
        </a:p>
      </dsp:txBody>
      <dsp:txXfrm>
        <a:off x="3852486" y="1546"/>
        <a:ext cx="3222855" cy="1933713"/>
      </dsp:txXfrm>
    </dsp:sp>
    <dsp:sp modelId="{A003C149-FA23-6946-88F7-F4CEB1CE00F3}">
      <dsp:nvSpPr>
        <dsp:cNvPr id="0" name=""/>
        <dsp:cNvSpPr/>
      </dsp:nvSpPr>
      <dsp:spPr>
        <a:xfrm>
          <a:off x="7397627" y="1546"/>
          <a:ext cx="3222855" cy="1933713"/>
        </a:xfrm>
        <a:prstGeom prst="rect">
          <a:avLst/>
        </a:prstGeom>
        <a:solidFill>
          <a:schemeClr val="accent2">
            <a:hueOff val="-970242"/>
            <a:satOff val="-55952"/>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 groups of three discuss: What is the key aspect that makes each your top three?</a:t>
          </a:r>
        </a:p>
      </dsp:txBody>
      <dsp:txXfrm>
        <a:off x="7397627" y="1546"/>
        <a:ext cx="3222855" cy="1933713"/>
      </dsp:txXfrm>
    </dsp:sp>
    <dsp:sp modelId="{19B04E9B-3FD3-594B-A940-B67FCB5F940D}">
      <dsp:nvSpPr>
        <dsp:cNvPr id="0" name=""/>
        <dsp:cNvSpPr/>
      </dsp:nvSpPr>
      <dsp:spPr>
        <a:xfrm>
          <a:off x="3852486" y="2257545"/>
          <a:ext cx="3222855" cy="1933713"/>
        </a:xfrm>
        <a:prstGeom prst="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One person report back to the main group.</a:t>
          </a:r>
        </a:p>
      </dsp:txBody>
      <dsp:txXfrm>
        <a:off x="3852486" y="2257545"/>
        <a:ext cx="3222855" cy="1933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B256B-890B-6940-84E2-3B8FFC7B8E6B}">
      <dsp:nvSpPr>
        <dsp:cNvPr id="0" name=""/>
        <dsp:cNvSpPr/>
      </dsp:nvSpPr>
      <dsp:spPr>
        <a:xfrm>
          <a:off x="0" y="476"/>
          <a:ext cx="5015483"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AFE8701-4600-764F-B9BB-F1D23DD1628F}">
      <dsp:nvSpPr>
        <dsp:cNvPr id="0" name=""/>
        <dsp:cNvSpPr/>
      </dsp:nvSpPr>
      <dsp:spPr>
        <a:xfrm>
          <a:off x="0" y="476"/>
          <a:ext cx="5015483" cy="779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Pub 101?</a:t>
          </a:r>
        </a:p>
      </dsp:txBody>
      <dsp:txXfrm>
        <a:off x="0" y="476"/>
        <a:ext cx="5015483" cy="779830"/>
      </dsp:txXfrm>
    </dsp:sp>
    <dsp:sp modelId="{EC65C24B-CF4D-4347-966A-D70DEA6F521F}">
      <dsp:nvSpPr>
        <dsp:cNvPr id="0" name=""/>
        <dsp:cNvSpPr/>
      </dsp:nvSpPr>
      <dsp:spPr>
        <a:xfrm>
          <a:off x="0" y="780306"/>
          <a:ext cx="5015483"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BB5AAC3-A25D-8848-A43E-4873826B266B}">
      <dsp:nvSpPr>
        <dsp:cNvPr id="0" name=""/>
        <dsp:cNvSpPr/>
      </dsp:nvSpPr>
      <dsp:spPr>
        <a:xfrm>
          <a:off x="0" y="780306"/>
          <a:ext cx="5015483" cy="779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People who live in Belgium</a:t>
          </a:r>
        </a:p>
      </dsp:txBody>
      <dsp:txXfrm>
        <a:off x="0" y="780306"/>
        <a:ext cx="5015483" cy="779830"/>
      </dsp:txXfrm>
    </dsp:sp>
    <dsp:sp modelId="{96DE6955-5417-E342-ABA1-C0525FBEBDEE}">
      <dsp:nvSpPr>
        <dsp:cNvPr id="0" name=""/>
        <dsp:cNvSpPr/>
      </dsp:nvSpPr>
      <dsp:spPr>
        <a:xfrm>
          <a:off x="0" y="1560137"/>
          <a:ext cx="5015483"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F1908BB-D6E7-1245-AD81-24C61872887C}">
      <dsp:nvSpPr>
        <dsp:cNvPr id="0" name=""/>
        <dsp:cNvSpPr/>
      </dsp:nvSpPr>
      <dsp:spPr>
        <a:xfrm>
          <a:off x="0" y="1560137"/>
          <a:ext cx="5015483" cy="779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Listeners of podcasts?</a:t>
          </a:r>
        </a:p>
      </dsp:txBody>
      <dsp:txXfrm>
        <a:off x="0" y="1560137"/>
        <a:ext cx="5015483" cy="779830"/>
      </dsp:txXfrm>
    </dsp:sp>
    <dsp:sp modelId="{1286E4F8-532E-6F46-B279-C5F93BAD7CAB}">
      <dsp:nvSpPr>
        <dsp:cNvPr id="0" name=""/>
        <dsp:cNvSpPr/>
      </dsp:nvSpPr>
      <dsp:spPr>
        <a:xfrm>
          <a:off x="0" y="2339968"/>
          <a:ext cx="5015483"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1931118-3559-2540-B994-1100FF3BDA77}">
      <dsp:nvSpPr>
        <dsp:cNvPr id="0" name=""/>
        <dsp:cNvSpPr/>
      </dsp:nvSpPr>
      <dsp:spPr>
        <a:xfrm>
          <a:off x="0" y="2339968"/>
          <a:ext cx="5015483" cy="779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Montreal Canadiens hockey game?</a:t>
          </a:r>
        </a:p>
      </dsp:txBody>
      <dsp:txXfrm>
        <a:off x="0" y="2339968"/>
        <a:ext cx="5015483" cy="779830"/>
      </dsp:txXfrm>
    </dsp:sp>
    <dsp:sp modelId="{5CF259B6-ED9D-1A43-B472-D794C9F0D9E1}">
      <dsp:nvSpPr>
        <dsp:cNvPr id="0" name=""/>
        <dsp:cNvSpPr/>
      </dsp:nvSpPr>
      <dsp:spPr>
        <a:xfrm>
          <a:off x="0" y="3119799"/>
          <a:ext cx="5015483"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AA44264-22D6-D142-B81B-04BE77F41095}">
      <dsp:nvSpPr>
        <dsp:cNvPr id="0" name=""/>
        <dsp:cNvSpPr/>
      </dsp:nvSpPr>
      <dsp:spPr>
        <a:xfrm>
          <a:off x="0" y="3119799"/>
          <a:ext cx="5015483" cy="779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Kids getting treats from the ice cream truck?</a:t>
          </a:r>
        </a:p>
      </dsp:txBody>
      <dsp:txXfrm>
        <a:off x="0" y="3119799"/>
        <a:ext cx="5015483" cy="779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7EB9A-B1DB-1543-ABF5-4AC2B65FB458}">
      <dsp:nvSpPr>
        <dsp:cNvPr id="0" name=""/>
        <dsp:cNvSpPr/>
      </dsp:nvSpPr>
      <dsp:spPr>
        <a:xfrm>
          <a:off x="2520" y="339625"/>
          <a:ext cx="4598156" cy="27588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en-US" sz="2300" kern="1200"/>
            <a:t>Arenas that develop </a:t>
          </a:r>
          <a:r>
            <a:rPr lang="en-US" sz="2300" b="1" kern="1200"/>
            <a:t>in parallel to </a:t>
          </a:r>
          <a:r>
            <a:rPr lang="en-US" sz="2300" kern="1200"/>
            <a:t>or </a:t>
          </a:r>
          <a:r>
            <a:rPr lang="en-US" sz="2300" b="1" kern="1200"/>
            <a:t>subordinate</a:t>
          </a:r>
          <a:r>
            <a:rPr lang="en-US" sz="2300" kern="1200"/>
            <a:t> to public arenas and </a:t>
          </a:r>
        </a:p>
      </dsp:txBody>
      <dsp:txXfrm>
        <a:off x="2520" y="339625"/>
        <a:ext cx="4598156" cy="2758893"/>
      </dsp:txXfrm>
    </dsp:sp>
    <dsp:sp modelId="{A0AB2C2D-277F-F843-A2C8-A5C862A9825B}">
      <dsp:nvSpPr>
        <dsp:cNvPr id="0" name=""/>
        <dsp:cNvSpPr/>
      </dsp:nvSpPr>
      <dsp:spPr>
        <a:xfrm>
          <a:off x="4674874" y="1597572"/>
          <a:ext cx="689723" cy="24300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42A6B8-32C9-5645-8C06-C1E21C06576F}">
      <dsp:nvSpPr>
        <dsp:cNvPr id="0" name=""/>
        <dsp:cNvSpPr/>
      </dsp:nvSpPr>
      <dsp:spPr>
        <a:xfrm>
          <a:off x="5438795" y="339625"/>
          <a:ext cx="4598156" cy="27588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022350">
            <a:lnSpc>
              <a:spcPct val="90000"/>
            </a:lnSpc>
            <a:spcBef>
              <a:spcPct val="0"/>
            </a:spcBef>
            <a:spcAft>
              <a:spcPct val="35000"/>
            </a:spcAft>
            <a:buNone/>
          </a:pPr>
          <a:r>
            <a:rPr lang="en-US" sz="2300" kern="1200" dirty="0"/>
            <a:t>“…where members of subordinated social groups invent and circulate </a:t>
          </a:r>
          <a:r>
            <a:rPr lang="en-US" sz="2300" b="1" kern="1200" dirty="0"/>
            <a:t>counter</a:t>
          </a:r>
          <a:r>
            <a:rPr lang="en-US" sz="2300" kern="1200" dirty="0"/>
            <a:t> discourses to formulate oppositional interpretations of their identities, interests, and needs.” 				(Fraser, 1990, p.67)</a:t>
          </a:r>
        </a:p>
      </dsp:txBody>
      <dsp:txXfrm>
        <a:off x="5438795" y="339625"/>
        <a:ext cx="4598156" cy="2758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29488-8C93-7242-BAB9-30949C5FA6A8}">
      <dsp:nvSpPr>
        <dsp:cNvPr id="0" name=""/>
        <dsp:cNvSpPr/>
      </dsp:nvSpPr>
      <dsp:spPr>
        <a:xfrm>
          <a:off x="0" y="14670"/>
          <a:ext cx="10905066" cy="2162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b="0" i="0" kern="1200" dirty="0"/>
            <a:t>What is </a:t>
          </a:r>
          <a:r>
            <a:rPr lang="en-US" sz="5600" b="0" i="1" kern="1200" dirty="0"/>
            <a:t>your</a:t>
          </a:r>
          <a:r>
            <a:rPr lang="en-US" sz="5600" b="0" i="0" kern="1200" dirty="0"/>
            <a:t> vision of </a:t>
          </a:r>
          <a:r>
            <a:rPr lang="en-US" sz="5600" b="0" i="1" kern="1200" dirty="0"/>
            <a:t>your</a:t>
          </a:r>
          <a:r>
            <a:rPr lang="en-US" sz="5600" b="0" i="0" kern="1200" dirty="0"/>
            <a:t> public?</a:t>
          </a:r>
          <a:endParaRPr lang="en-US" sz="5600" kern="1200" dirty="0"/>
        </a:p>
      </dsp:txBody>
      <dsp:txXfrm>
        <a:off x="105548" y="120218"/>
        <a:ext cx="10693970" cy="1951064"/>
      </dsp:txXfrm>
    </dsp:sp>
    <dsp:sp modelId="{DE3C5C98-126B-0849-9901-7B7527437170}">
      <dsp:nvSpPr>
        <dsp:cNvPr id="0" name=""/>
        <dsp:cNvSpPr/>
      </dsp:nvSpPr>
      <dsp:spPr>
        <a:xfrm>
          <a:off x="0" y="2176830"/>
          <a:ext cx="10905066" cy="220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36"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b="0" i="0" kern="1200" dirty="0"/>
            <a:t>What is it?</a:t>
          </a:r>
          <a:endParaRPr lang="en-US" sz="3600" kern="1200" dirty="0"/>
        </a:p>
        <a:p>
          <a:pPr marL="285750" lvl="1" indent="-285750" algn="l" defTabSz="1600200">
            <a:lnSpc>
              <a:spcPct val="90000"/>
            </a:lnSpc>
            <a:spcBef>
              <a:spcPct val="0"/>
            </a:spcBef>
            <a:spcAft>
              <a:spcPct val="20000"/>
            </a:spcAft>
            <a:buChar char="•"/>
          </a:pPr>
          <a:r>
            <a:rPr lang="en-US" sz="3600" b="0" i="0" kern="1200" dirty="0"/>
            <a:t>What are some of your </a:t>
          </a:r>
          <a:r>
            <a:rPr lang="en-US" sz="3600" b="0" i="0" kern="1200" dirty="0" err="1"/>
            <a:t>counterpublics</a:t>
          </a:r>
          <a:r>
            <a:rPr lang="en-US" sz="3600" b="0" i="0" kern="1200" dirty="0"/>
            <a:t>?</a:t>
          </a:r>
          <a:endParaRPr lang="en-US" sz="3600" kern="1200" dirty="0"/>
        </a:p>
        <a:p>
          <a:pPr marL="285750" lvl="1" indent="-285750" algn="l" defTabSz="1600200">
            <a:lnSpc>
              <a:spcPct val="90000"/>
            </a:lnSpc>
            <a:spcBef>
              <a:spcPct val="0"/>
            </a:spcBef>
            <a:spcAft>
              <a:spcPct val="20000"/>
            </a:spcAft>
            <a:buChar char="•"/>
          </a:pPr>
          <a:r>
            <a:rPr lang="en-US" sz="3600" b="0" i="0" kern="1200" dirty="0"/>
            <a:t>How have they developed? Are they active (weak or strong)</a:t>
          </a:r>
          <a:endParaRPr lang="en-US" sz="3600" kern="1200" dirty="0"/>
        </a:p>
      </dsp:txBody>
      <dsp:txXfrm>
        <a:off x="0" y="2176830"/>
        <a:ext cx="10905066" cy="2202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chcrunch.com/2022/09/17/youtube-shorts-could-steal-tiktoks-thunder-with-a-better-deal-for-creato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ic.com/life/nyquil-chicken-cold-remed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Public Sphere</a:t>
            </a:r>
            <a:r>
              <a:rPr lang="en-US" baseline="0" dirty="0"/>
              <a:t> is a  domain of our lives in which public opinion is shaped.</a:t>
            </a:r>
          </a:p>
          <a:p>
            <a:pPr marL="158750" indent="0">
              <a:buNone/>
            </a:pPr>
            <a:r>
              <a:rPr lang="en-US" baseline="0" dirty="0"/>
              <a:t>A public is constituted through mere attention</a:t>
            </a:r>
          </a:p>
        </p:txBody>
      </p:sp>
      <p:sp>
        <p:nvSpPr>
          <p:cNvPr id="4" name="Slide Number Placeholder 3"/>
          <p:cNvSpPr>
            <a:spLocks noGrp="1"/>
          </p:cNvSpPr>
          <p:nvPr>
            <p:ph type="sldNum" sz="quarter" idx="10"/>
          </p:nvPr>
        </p:nvSpPr>
        <p:spPr/>
        <p:txBody>
          <a:bodyPr/>
          <a:lstStyle/>
          <a:p>
            <a:fld id="{68E1D8AF-A61F-504C-887B-F5F0963052F4}" type="slidenum">
              <a:rPr lang="en-US" smtClean="0"/>
              <a:pPr/>
              <a:t>14</a:t>
            </a:fld>
            <a:endParaRPr lang="en-US"/>
          </a:p>
        </p:txBody>
      </p:sp>
    </p:spTree>
    <p:extLst>
      <p:ext uri="{BB962C8B-B14F-4D97-AF65-F5344CB8AC3E}">
        <p14:creationId xmlns:p14="http://schemas.microsoft.com/office/powerpoint/2010/main" val="55277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renaissance (the 18th century) when European cities started to have a literate, educated middle ("bourgeois") class that actively discussed things.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Who is missing from this happy coffee shop conversation? While they may be self represented and self organizing this is still exclusionary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600"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15</a:t>
            </a:fld>
            <a:endParaRPr lang="en-US"/>
          </a:p>
        </p:txBody>
      </p:sp>
    </p:spTree>
    <p:extLst>
      <p:ext uri="{BB962C8B-B14F-4D97-AF65-F5344CB8AC3E}">
        <p14:creationId xmlns:p14="http://schemas.microsoft.com/office/powerpoint/2010/main" val="356744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b="1" dirty="0"/>
              <a:t>Remember – by merely paying attention we are part of a public</a:t>
            </a:r>
          </a:p>
          <a:p>
            <a:pPr marL="158750" indent="0">
              <a:buNone/>
            </a:pPr>
            <a:endParaRPr lang="en-CA" dirty="0"/>
          </a:p>
          <a:p>
            <a:pPr marL="158750" indent="0">
              <a:buNone/>
            </a:pPr>
            <a:r>
              <a:rPr lang="en-CA" dirty="0"/>
              <a:t>Industrial period: Things were manufactured and and distributed to a public.</a:t>
            </a:r>
          </a:p>
          <a:p>
            <a:pPr marL="158750" indent="0">
              <a:buNone/>
            </a:pPr>
            <a:endParaRPr lang="en-CA" dirty="0"/>
          </a:p>
          <a:p>
            <a:pPr marL="158750" indent="0">
              <a:buNone/>
            </a:pPr>
            <a:r>
              <a:rPr lang="en-CA" dirty="0"/>
              <a:t>Once something is published it </a:t>
            </a:r>
            <a:r>
              <a:rPr lang="en-CA" b="1" dirty="0"/>
              <a:t>creates</a:t>
            </a:r>
            <a:r>
              <a:rPr lang="en-CA" dirty="0"/>
              <a:t> its own public or social action</a:t>
            </a:r>
          </a:p>
        </p:txBody>
      </p:sp>
    </p:spTree>
    <p:extLst>
      <p:ext uri="{BB962C8B-B14F-4D97-AF65-F5344CB8AC3E}">
        <p14:creationId xmlns:p14="http://schemas.microsoft.com/office/powerpoint/2010/main" val="17924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2000" dirty="0"/>
              <a:t>If this is the case, what is the difference between a public of a medium and a community relating to said medium? </a:t>
            </a:r>
          </a:p>
          <a:p>
            <a:pPr marL="158750" indent="0">
              <a:buNone/>
            </a:pPr>
            <a:endParaRPr lang="en-US" sz="2000" dirty="0"/>
          </a:p>
          <a:p>
            <a:pPr marL="158750" indent="0">
              <a:buNone/>
            </a:pPr>
            <a:r>
              <a:rPr lang="en-US" sz="2000" dirty="0"/>
              <a:t>Facebook </a:t>
            </a:r>
          </a:p>
          <a:p>
            <a:pPr marL="158750" indent="0">
              <a:buNone/>
            </a:pPr>
            <a:r>
              <a:rPr lang="en-US" sz="2000" dirty="0"/>
              <a:t>/ Internet/Facebook groups</a:t>
            </a:r>
            <a:endParaRPr lang="en-CA" sz="2000"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17</a:t>
            </a:fld>
            <a:endParaRPr lang="en-US"/>
          </a:p>
        </p:txBody>
      </p:sp>
    </p:spTree>
    <p:extLst>
      <p:ext uri="{BB962C8B-B14F-4D97-AF65-F5344CB8AC3E}">
        <p14:creationId xmlns:p14="http://schemas.microsoft.com/office/powerpoint/2010/main" val="327244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Lawyer’s association speeches</a:t>
            </a:r>
          </a:p>
          <a:p>
            <a:pPr marL="158750" indent="0">
              <a:buNone/>
            </a:pPr>
            <a:endParaRPr lang="en-CA" dirty="0"/>
          </a:p>
          <a:p>
            <a:pPr marL="158750" indent="0">
              <a:buNone/>
            </a:pPr>
            <a:r>
              <a:rPr lang="en-CA" dirty="0"/>
              <a:t>I was at digital book world. Those in attendance would be a public of DBW but also the public</a:t>
            </a:r>
          </a:p>
          <a:p>
            <a:pPr marL="158750" indent="0">
              <a:buNone/>
            </a:pPr>
            <a:r>
              <a:rPr lang="en-CA" dirty="0"/>
              <a:t>Pub 101 – the or a?</a:t>
            </a:r>
          </a:p>
          <a:p>
            <a:pPr marL="158750" indent="0">
              <a:buNone/>
            </a:pPr>
            <a:r>
              <a:rPr lang="en-CA" dirty="0"/>
              <a:t>Warner: Without any institutional being, publics commence with the moment of attention. When attention is no longer being paid, the public ceases. They exist only by active participation rather than by ascriptive belonging.</a:t>
            </a:r>
          </a:p>
        </p:txBody>
      </p:sp>
    </p:spTree>
    <p:extLst>
      <p:ext uri="{BB962C8B-B14F-4D97-AF65-F5344CB8AC3E}">
        <p14:creationId xmlns:p14="http://schemas.microsoft.com/office/powerpoint/2010/main" val="20253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Warner: Public discourse isn’t necessarily argument and debate and deliberation, but circulation of discourse – whether or not it is successful is how how public arguments recreate that social world.</a:t>
            </a:r>
          </a:p>
          <a:p>
            <a:endParaRPr lang="en-CA" dirty="0"/>
          </a:p>
        </p:txBody>
      </p:sp>
    </p:spTree>
    <p:extLst>
      <p:ext uri="{BB962C8B-B14F-4D97-AF65-F5344CB8AC3E}">
        <p14:creationId xmlns:p14="http://schemas.microsoft.com/office/powerpoint/2010/main" val="207266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Think of The Handmaids Tale.</a:t>
            </a:r>
          </a:p>
          <a:p>
            <a:pPr marL="158750" indent="0">
              <a:buNone/>
            </a:pPr>
            <a:r>
              <a:rPr lang="en-US" dirty="0"/>
              <a:t>This doesn’t need to be books, it can be ads</a:t>
            </a:r>
          </a:p>
          <a:p>
            <a:pPr marL="158750" indent="0">
              <a:buNone/>
            </a:pPr>
            <a:endParaRPr lang="en-US" dirty="0"/>
          </a:p>
          <a:p>
            <a:pPr marL="158750" indent="0">
              <a:buNone/>
            </a:pPr>
            <a:r>
              <a:rPr lang="en-US" dirty="0"/>
              <a:t>And this extends to blogs or the public that finds a site independently of others.</a:t>
            </a:r>
          </a:p>
          <a:p>
            <a:pPr marL="158750" indent="0">
              <a:buNone/>
            </a:pPr>
            <a:endParaRPr lang="en-US" dirty="0"/>
          </a:p>
          <a:p>
            <a:pPr marL="158750" indent="0">
              <a:buNone/>
            </a:pPr>
            <a:r>
              <a:rPr lang="en-US" dirty="0"/>
              <a:t>A YouTuber – some of those influencers you named. There was a commonality that brought you all together.</a:t>
            </a:r>
          </a:p>
        </p:txBody>
      </p:sp>
      <p:sp>
        <p:nvSpPr>
          <p:cNvPr id="4" name="Slide Number Placeholder 3"/>
          <p:cNvSpPr>
            <a:spLocks noGrp="1"/>
          </p:cNvSpPr>
          <p:nvPr>
            <p:ph type="sldNum" sz="quarter" idx="5"/>
          </p:nvPr>
        </p:nvSpPr>
        <p:spPr/>
        <p:txBody>
          <a:bodyPr/>
          <a:lstStyle/>
          <a:p>
            <a:fld id="{68E1D8AF-A61F-504C-887B-F5F0963052F4}" type="slidenum">
              <a:rPr lang="en-US" smtClean="0"/>
              <a:pPr/>
              <a:t>20</a:t>
            </a:fld>
            <a:endParaRPr lang="en-US"/>
          </a:p>
        </p:txBody>
      </p:sp>
    </p:spTree>
    <p:extLst>
      <p:ext uri="{BB962C8B-B14F-4D97-AF65-F5344CB8AC3E}">
        <p14:creationId xmlns:p14="http://schemas.microsoft.com/office/powerpoint/2010/main" val="98668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101 has its own public – A public of 101 but we are also part of THE public. Just for a while in a physical sense we are A public in a room. But all those who have taken the course are A public of 101.</a:t>
            </a:r>
          </a:p>
        </p:txBody>
      </p:sp>
    </p:spTree>
    <p:extLst>
      <p:ext uri="{BB962C8B-B14F-4D97-AF65-F5344CB8AC3E}">
        <p14:creationId xmlns:p14="http://schemas.microsoft.com/office/powerpoint/2010/main" val="399331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Examples: </a:t>
            </a:r>
          </a:p>
          <a:p>
            <a:pPr marL="0" indent="0">
              <a:buNone/>
            </a:pPr>
            <a:endParaRPr lang="en-US" dirty="0"/>
          </a:p>
          <a:p>
            <a:pPr marL="0" indent="0">
              <a:buNone/>
            </a:pPr>
            <a:r>
              <a:rPr lang="en-US" dirty="0"/>
              <a:t>Classrooms</a:t>
            </a:r>
          </a:p>
          <a:p>
            <a:pPr marL="0" indent="0">
              <a:buNone/>
            </a:pPr>
            <a:r>
              <a:rPr lang="en-US" dirty="0"/>
              <a:t>Forums</a:t>
            </a:r>
          </a:p>
          <a:p>
            <a:pPr marL="0" indent="0">
              <a:buNone/>
            </a:pPr>
            <a:r>
              <a:rPr lang="en-US" dirty="0"/>
              <a:t>Council meetings</a:t>
            </a:r>
          </a:p>
          <a:p>
            <a:endParaRPr lang="en-US" dirty="0"/>
          </a:p>
        </p:txBody>
      </p:sp>
      <p:sp>
        <p:nvSpPr>
          <p:cNvPr id="4" name="Slide Number Placeholder 3"/>
          <p:cNvSpPr>
            <a:spLocks noGrp="1"/>
          </p:cNvSpPr>
          <p:nvPr>
            <p:ph type="sldNum" sz="quarter" idx="5"/>
          </p:nvPr>
        </p:nvSpPr>
        <p:spPr/>
        <p:txBody>
          <a:bodyPr/>
          <a:lstStyle/>
          <a:p>
            <a:fld id="{68E1D8AF-A61F-504C-887B-F5F0963052F4}" type="slidenum">
              <a:rPr lang="en-US" smtClean="0"/>
              <a:pPr/>
              <a:t>22</a:t>
            </a:fld>
            <a:endParaRPr lang="en-US"/>
          </a:p>
        </p:txBody>
      </p:sp>
    </p:spTree>
    <p:extLst>
      <p:ext uri="{BB962C8B-B14F-4D97-AF65-F5344CB8AC3E}">
        <p14:creationId xmlns:p14="http://schemas.microsoft.com/office/powerpoint/2010/main" val="228178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818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6358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24</a:t>
            </a:fld>
            <a:endParaRPr lang="en-US"/>
          </a:p>
        </p:txBody>
      </p:sp>
    </p:spTree>
    <p:extLst>
      <p:ext uri="{BB962C8B-B14F-4D97-AF65-F5344CB8AC3E}">
        <p14:creationId xmlns:p14="http://schemas.microsoft.com/office/powerpoint/2010/main" val="3470801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isn't ONE big comprehensive public, rather, the modern world is composed of a lot of different public spheres. They overlap, like a big complicated Venn diagram. </a:t>
            </a:r>
          </a:p>
          <a:p>
            <a:pPr marL="158750" indent="0">
              <a:buNone/>
            </a:pPr>
            <a:endParaRPr lang="en-US" dirty="0"/>
          </a:p>
          <a:p>
            <a:pPr marL="158750" indent="0">
              <a:buNone/>
            </a:pPr>
            <a:r>
              <a:rPr lang="en-US" dirty="0"/>
              <a:t>https://</a:t>
            </a:r>
            <a:r>
              <a:rPr lang="en-US" dirty="0" err="1"/>
              <a:t>prezi.com</a:t>
            </a:r>
            <a:r>
              <a:rPr lang="en-US" dirty="0"/>
              <a:t>/bah_9nato_yu/publics-and-</a:t>
            </a:r>
            <a:r>
              <a:rPr lang="en-US" dirty="0" err="1"/>
              <a:t>counterpublics</a:t>
            </a:r>
            <a:r>
              <a:rPr lang="en-US" dirty="0"/>
              <a:t>/</a:t>
            </a:r>
          </a:p>
        </p:txBody>
      </p:sp>
      <p:sp>
        <p:nvSpPr>
          <p:cNvPr id="4" name="Slide Number Placeholder 3"/>
          <p:cNvSpPr>
            <a:spLocks noGrp="1"/>
          </p:cNvSpPr>
          <p:nvPr>
            <p:ph type="sldNum" sz="quarter" idx="10"/>
          </p:nvPr>
        </p:nvSpPr>
        <p:spPr/>
        <p:txBody>
          <a:bodyPr/>
          <a:lstStyle/>
          <a:p>
            <a:fld id="{68E1D8AF-A61F-504C-887B-F5F0963052F4}" type="slidenum">
              <a:rPr lang="en-US" smtClean="0"/>
              <a:pPr/>
              <a:t>25</a:t>
            </a:fld>
            <a:endParaRPr lang="en-US"/>
          </a:p>
        </p:txBody>
      </p:sp>
    </p:spTree>
    <p:extLst>
      <p:ext uri="{BB962C8B-B14F-4D97-AF65-F5344CB8AC3E}">
        <p14:creationId xmlns:p14="http://schemas.microsoft.com/office/powerpoint/2010/main" val="4146912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CA" sz="1100" dirty="0">
                <a:effectLst/>
                <a:latin typeface="Times New Roman" panose="02020603050405020304" pitchFamily="18" charset="0"/>
                <a:ea typeface="Times New Roman" panose="02020603050405020304" pitchFamily="18" charset="0"/>
              </a:rPr>
              <a:t>These publics don’t just sit side by side – they are very intentionally organized and developed from a larger public from which possible members are excluded.</a:t>
            </a:r>
          </a:p>
          <a:p>
            <a:endParaRPr lang="en-US" dirty="0"/>
          </a:p>
          <a:p>
            <a:endParaRPr lang="en-US" dirty="0"/>
          </a:p>
          <a:p>
            <a:r>
              <a:rPr lang="en-US" dirty="0"/>
              <a:t>Exercise in determining </a:t>
            </a:r>
            <a:r>
              <a:rPr lang="en-US" dirty="0" err="1"/>
              <a:t>counterpublics</a:t>
            </a:r>
            <a:endParaRPr lang="en-US" dirty="0"/>
          </a:p>
          <a:p>
            <a:pPr algn="just"/>
            <a:endParaRPr lang="en-US"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26</a:t>
            </a:fld>
            <a:endParaRPr lang="en-US"/>
          </a:p>
        </p:txBody>
      </p:sp>
    </p:spTree>
    <p:extLst>
      <p:ext uri="{BB962C8B-B14F-4D97-AF65-F5344CB8AC3E}">
        <p14:creationId xmlns:p14="http://schemas.microsoft.com/office/powerpoint/2010/main" val="1661542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belong to a public but it is not everything you want or it ignores some of your main concerns. You splinter into what we can call </a:t>
            </a:r>
            <a:r>
              <a:rPr lang="en-US" dirty="0" err="1"/>
              <a:t>counterpublics</a:t>
            </a:r>
            <a:r>
              <a:rPr lang="en-US" dirty="0"/>
              <a:t>. You still hold the ideals of the public, but not entirely. The Y’all example</a:t>
            </a:r>
          </a:p>
          <a:p>
            <a:pPr marL="342900" lvl="0" indent="-342900" algn="just">
              <a:buFont typeface="Symbol" pitchFamily="2" charset="2"/>
              <a:buChar char=""/>
            </a:pPr>
            <a:r>
              <a:rPr lang="en-CA" sz="1100" dirty="0">
                <a:effectLst/>
                <a:latin typeface="Times New Roman" panose="02020603050405020304" pitchFamily="18" charset="0"/>
                <a:ea typeface="Arial" panose="020B0604020202020204" pitchFamily="34" charset="0"/>
              </a:rPr>
              <a:t>People in a counter-public may have originally been part of a public and rebelled against it. Creating a counter public through the act of rebelling.</a:t>
            </a:r>
            <a:endParaRPr lang="en-CA" sz="11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CA" sz="1100" dirty="0">
                <a:effectLst/>
                <a:latin typeface="Times New Roman" panose="02020603050405020304" pitchFamily="18" charset="0"/>
                <a:ea typeface="Arial" panose="020B0604020202020204" pitchFamily="34" charset="0"/>
              </a:rPr>
              <a:t>What would be a good example from the #BLM movement?</a:t>
            </a:r>
            <a:endParaRPr lang="en-CA" sz="11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2442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A </a:t>
            </a:r>
            <a:r>
              <a:rPr lang="en-CA" dirty="0" err="1"/>
              <a:t>counterpublic</a:t>
            </a:r>
            <a:r>
              <a:rPr lang="en-CA" dirty="0"/>
              <a:t> maintains at some level, conscious or not, an awareness of its subordinate status.</a:t>
            </a:r>
          </a:p>
          <a:p>
            <a:pPr marL="158750" indent="0">
              <a:buNone/>
            </a:pPr>
            <a:endParaRPr lang="en-CA" dirty="0"/>
          </a:p>
          <a:p>
            <a:pPr marL="158750" indent="0">
              <a:buNone/>
            </a:pPr>
            <a:r>
              <a:rPr lang="en-CA" dirty="0"/>
              <a:t>Warner: Like general publics it is addressed to strangers, but not just any strangers – </a:t>
            </a:r>
            <a:r>
              <a:rPr lang="en-CA" dirty="0" err="1"/>
              <a:t>counterpublics</a:t>
            </a:r>
            <a:r>
              <a:rPr lang="en-CA" dirty="0"/>
              <a:t> are addressed to people marked by their participation in this kind of  discourse; ordinary people are presumed to not want to be mistaken for the kind of person would participate in this kind of talk or be present in this kind of scene.</a:t>
            </a:r>
          </a:p>
        </p:txBody>
      </p:sp>
    </p:spTree>
    <p:extLst>
      <p:ext uri="{BB962C8B-B14F-4D97-AF65-F5344CB8AC3E}">
        <p14:creationId xmlns:p14="http://schemas.microsoft.com/office/powerpoint/2010/main" val="3529375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Challenges to the common or dominant discourse</a:t>
            </a:r>
          </a:p>
          <a:p>
            <a:pPr marL="158750" indent="0">
              <a:buNone/>
            </a:pPr>
            <a:endParaRPr lang="en-CA" sz="1200" b="0" i="0" kern="1200" dirty="0">
              <a:solidFill>
                <a:schemeClr val="tx1"/>
              </a:solidFill>
              <a:effectLst/>
              <a:latin typeface="+mn-lt"/>
              <a:ea typeface="+mn-ea"/>
              <a:cs typeface="+mn-cs"/>
            </a:endParaRPr>
          </a:p>
          <a:p>
            <a:pPr marL="158750" indent="0">
              <a:buNone/>
            </a:pPr>
            <a:r>
              <a:rPr lang="en-CA" sz="1200" b="0" i="0" kern="1200" dirty="0">
                <a:solidFill>
                  <a:schemeClr val="tx1"/>
                </a:solidFill>
                <a:effectLst/>
                <a:latin typeface="+mn-lt"/>
                <a:ea typeface="+mn-ea"/>
                <a:cs typeface="+mn-cs"/>
              </a:rPr>
              <a:t>We are related to them as transient participants in common publics</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158750" indent="0">
              <a:buNone/>
            </a:pPr>
            <a:r>
              <a:rPr lang="en-CA" sz="1200" kern="1200" dirty="0">
                <a:solidFill>
                  <a:schemeClr val="tx1"/>
                </a:solidFill>
                <a:effectLst/>
                <a:latin typeface="+mn-lt"/>
                <a:ea typeface="+mn-ea"/>
                <a:cs typeface="+mn-cs"/>
              </a:rPr>
              <a:t> “public opinion” in the United States could never easily be identified with the “public good,” but was always open to multiple sub- and non-public (private, corporate, technological, etc.) influences. </a:t>
            </a:r>
          </a:p>
          <a:p>
            <a:pPr marL="158750" indent="0">
              <a:buNone/>
            </a:pPr>
            <a:endParaRPr lang="en-US" dirty="0"/>
          </a:p>
          <a:p>
            <a:pPr marL="158750" indent="0">
              <a:buNone/>
            </a:pPr>
            <a:r>
              <a:rPr lang="en-US" dirty="0"/>
              <a:t>Publics can be classified as weak, strong, hybrid, networked etc.</a:t>
            </a:r>
          </a:p>
          <a:p>
            <a:pPr marL="158750" indent="0">
              <a:buNone/>
            </a:pPr>
            <a:br>
              <a:rPr lang="en-US" dirty="0"/>
            </a:br>
            <a:r>
              <a:rPr lang="en-US" dirty="0"/>
              <a:t>Weak publics are those on which only public opinion is formed through discussion – no action is taken</a:t>
            </a:r>
          </a:p>
          <a:p>
            <a:pPr marL="158750" indent="0">
              <a:buNone/>
            </a:pPr>
            <a:r>
              <a:rPr lang="en-US" dirty="0"/>
              <a:t>	Friends gathering, </a:t>
            </a:r>
            <a:r>
              <a:rPr lang="en-US" dirty="0" err="1"/>
              <a:t>bookclubs</a:t>
            </a:r>
            <a:r>
              <a:rPr lang="en-US" dirty="0"/>
              <a:t>, social events</a:t>
            </a:r>
          </a:p>
          <a:p>
            <a:pPr marL="158750" indent="0">
              <a:buNone/>
            </a:pPr>
            <a:endParaRPr lang="en-US" dirty="0"/>
          </a:p>
          <a:p>
            <a:pPr marL="158750" indent="0">
              <a:buNone/>
            </a:pPr>
            <a:r>
              <a:rPr lang="en-US" dirty="0"/>
              <a:t>Strong publics are those in which the conversation and discourse result in BOTH opinion formation and decision making</a:t>
            </a:r>
          </a:p>
          <a:p>
            <a:pPr marL="158750" indent="0">
              <a:buNone/>
            </a:pPr>
            <a:r>
              <a:rPr lang="en-US" dirty="0"/>
              <a:t>	Advocacy Groups, </a:t>
            </a:r>
            <a:r>
              <a:rPr lang="en-US" dirty="0" err="1"/>
              <a:t>Subcommittes</a:t>
            </a:r>
            <a:r>
              <a:rPr lang="en-US" dirty="0"/>
              <a:t> of executive boards.</a:t>
            </a:r>
          </a:p>
          <a:p>
            <a:endParaRPr lang="en-US"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29</a:t>
            </a:fld>
            <a:endParaRPr lang="en-US"/>
          </a:p>
        </p:txBody>
      </p:sp>
    </p:spTree>
    <p:extLst>
      <p:ext uri="{BB962C8B-B14F-4D97-AF65-F5344CB8AC3E}">
        <p14:creationId xmlns:p14="http://schemas.microsoft.com/office/powerpoint/2010/main" val="373052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a:t>
            </a:r>
            <a:r>
              <a:rPr lang="en-US" dirty="0" err="1"/>
              <a:t>prezi.com</a:t>
            </a:r>
            <a:r>
              <a:rPr lang="en-US" dirty="0"/>
              <a:t>/bah_9nato_yu/publics-and-</a:t>
            </a:r>
            <a:r>
              <a:rPr lang="en-US" dirty="0" err="1"/>
              <a:t>counterpublics</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Dajah</a:t>
            </a:r>
            <a:r>
              <a:rPr lang="en-US"/>
              <a:t> Black</a:t>
            </a:r>
            <a:endParaRPr lang="en-US" dirty="0"/>
          </a:p>
          <a:p>
            <a:endParaRPr lang="en-US" dirty="0"/>
          </a:p>
        </p:txBody>
      </p:sp>
    </p:spTree>
    <p:extLst>
      <p:ext uri="{BB962C8B-B14F-4D97-AF65-F5344CB8AC3E}">
        <p14:creationId xmlns:p14="http://schemas.microsoft.com/office/powerpoint/2010/main" val="3649707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Booker is a mainstream publishing award</a:t>
            </a:r>
          </a:p>
          <a:p>
            <a:r>
              <a:rPr lang="en-CA" dirty="0"/>
              <a:t>What is this?</a:t>
            </a:r>
          </a:p>
        </p:txBody>
      </p:sp>
    </p:spTree>
    <p:extLst>
      <p:ext uri="{BB962C8B-B14F-4D97-AF65-F5344CB8AC3E}">
        <p14:creationId xmlns:p14="http://schemas.microsoft.com/office/powerpoint/2010/main" val="3437291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time: Tell the class some of the </a:t>
            </a:r>
            <a:r>
              <a:rPr lang="en-US" dirty="0" err="1"/>
              <a:t>counterpublics</a:t>
            </a:r>
            <a:r>
              <a:rPr lang="en-US" dirty="0"/>
              <a:t> you’ve come up with</a:t>
            </a:r>
          </a:p>
        </p:txBody>
      </p:sp>
    </p:spTree>
    <p:extLst>
      <p:ext uri="{BB962C8B-B14F-4D97-AF65-F5344CB8AC3E}">
        <p14:creationId xmlns:p14="http://schemas.microsoft.com/office/powerpoint/2010/main" val="3357172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878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533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And we circle back to the idea of Tribes. </a:t>
            </a:r>
          </a:p>
          <a:p>
            <a:pPr marL="158750" indent="0">
              <a:buNone/>
            </a:pPr>
            <a:endParaRPr lang="en-CA" dirty="0"/>
          </a:p>
          <a:p>
            <a:pPr marL="158750" indent="0">
              <a:buNone/>
            </a:pPr>
            <a:r>
              <a:rPr lang="en-CA" dirty="0"/>
              <a:t>Remember Godin’s definition? “A tribe is a group of people connected to one another and connected to a leader and connected to an idea”</a:t>
            </a:r>
          </a:p>
        </p:txBody>
      </p:sp>
    </p:spTree>
    <p:extLst>
      <p:ext uri="{BB962C8B-B14F-4D97-AF65-F5344CB8AC3E}">
        <p14:creationId xmlns:p14="http://schemas.microsoft.com/office/powerpoint/2010/main" val="2198058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67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r>
              <a:rPr lang="en-US" dirty="0"/>
              <a:t>Think Back to the exercise earlier in lecture with your top three groups.</a:t>
            </a:r>
          </a:p>
          <a:p>
            <a:endParaRPr lang="en-US" dirty="0"/>
          </a:p>
          <a:p>
            <a:r>
              <a:rPr lang="en-US" dirty="0"/>
              <a:t>Activity (10 mins)</a:t>
            </a:r>
          </a:p>
          <a:p>
            <a:pPr lvl="1"/>
            <a:r>
              <a:rPr lang="en-US" dirty="0"/>
              <a:t>What are some of your </a:t>
            </a:r>
            <a:r>
              <a:rPr lang="en-US" dirty="0" err="1"/>
              <a:t>counterpublics</a:t>
            </a:r>
            <a:r>
              <a:rPr lang="en-US" dirty="0"/>
              <a:t>?</a:t>
            </a:r>
          </a:p>
          <a:p>
            <a:pPr lvl="1"/>
            <a:r>
              <a:rPr lang="en-US" dirty="0"/>
              <a:t>How have there developed? Are they active (weak or strong)</a:t>
            </a:r>
            <a:endParaRPr lang="en-CA" dirty="0"/>
          </a:p>
          <a:p>
            <a:pPr lvl="1"/>
            <a:r>
              <a:rPr lang="en-US" dirty="0"/>
              <a:t>Discuss with a partner</a:t>
            </a:r>
          </a:p>
          <a:p>
            <a:pPr lvl="1"/>
            <a:r>
              <a:rPr lang="en-US" dirty="0"/>
              <a:t>Is there a tribe in there?</a:t>
            </a:r>
          </a:p>
          <a:p>
            <a:pPr marL="0" lvl="0" indent="0" algn="l" rtl="0">
              <a:spcBef>
                <a:spcPts val="0"/>
              </a:spcBef>
              <a:spcAft>
                <a:spcPts val="0"/>
              </a:spcAft>
              <a:buNone/>
            </a:pPr>
            <a:endParaRPr dirty="0"/>
          </a:p>
        </p:txBody>
      </p:sp>
      <p:sp>
        <p:nvSpPr>
          <p:cNvPr id="94" name="Google Shape;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144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publics don’t just sit side by side</a:t>
            </a:r>
          </a:p>
          <a:p>
            <a:pPr marL="158750" indent="0">
              <a:buNone/>
            </a:pPr>
            <a:endParaRPr lang="en-US" dirty="0"/>
          </a:p>
          <a:p>
            <a:pPr marL="158750" indent="0">
              <a:buNone/>
            </a:pPr>
            <a:r>
              <a:rPr lang="en-US" dirty="0"/>
              <a:t>Some publics are purposely separate and not a </a:t>
            </a:r>
            <a:r>
              <a:rPr lang="en-US" dirty="0" err="1"/>
              <a:t>counterpublic</a:t>
            </a:r>
            <a:r>
              <a:rPr lang="en-US" dirty="0"/>
              <a:t> but individual and explicit publics </a:t>
            </a:r>
          </a:p>
          <a:p>
            <a:pPr marL="158750" indent="0">
              <a:buNone/>
            </a:pPr>
            <a:endParaRPr lang="en-US" dirty="0"/>
          </a:p>
          <a:p>
            <a:pPr marL="158750" indent="0">
              <a:buNone/>
            </a:pPr>
            <a:r>
              <a:rPr lang="en-US" dirty="0"/>
              <a:t>New Publics – they are very intentionally organized and developed from a larger public from which possible members are excluded.</a:t>
            </a:r>
          </a:p>
          <a:p>
            <a:pPr marL="158750" indent="0">
              <a:buNone/>
            </a:pPr>
            <a:endParaRPr lang="en-US" dirty="0"/>
          </a:p>
          <a:p>
            <a:pPr marL="158750" indent="0">
              <a:buNone/>
            </a:pPr>
            <a:r>
              <a:rPr lang="en-US" dirty="0"/>
              <a:t>People in a </a:t>
            </a:r>
            <a:r>
              <a:rPr lang="en-US" dirty="0" err="1"/>
              <a:t>counterpublic</a:t>
            </a:r>
            <a:r>
              <a:rPr lang="en-US" dirty="0"/>
              <a:t> may have originally been part of a public and rebelled against it. Creating a </a:t>
            </a:r>
            <a:r>
              <a:rPr lang="en-US" dirty="0" err="1"/>
              <a:t>counterpublic</a:t>
            </a:r>
            <a:r>
              <a:rPr lang="en-US" dirty="0"/>
              <a:t> through the act of rebelling.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What would</a:t>
            </a:r>
            <a:r>
              <a:rPr lang="en-US" baseline="0" dirty="0"/>
              <a:t> be a good example from the #BLM movement?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8E1D8AF-A61F-504C-887B-F5F0963052F4}" type="slidenum">
              <a:rPr lang="en-US" smtClean="0"/>
              <a:pPr/>
              <a:t>38</a:t>
            </a:fld>
            <a:endParaRPr lang="en-US"/>
          </a:p>
        </p:txBody>
      </p:sp>
    </p:spTree>
    <p:extLst>
      <p:ext uri="{BB962C8B-B14F-4D97-AF65-F5344CB8AC3E}">
        <p14:creationId xmlns:p14="http://schemas.microsoft.com/office/powerpoint/2010/main" val="3704407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Think back to the groups in which you have found commonalities and inclusion. What were some of the reasons you felt included. Can you apply some of those aspects to your own tribe?</a:t>
            </a:r>
          </a:p>
        </p:txBody>
      </p:sp>
    </p:spTree>
    <p:extLst>
      <p:ext uri="{BB962C8B-B14F-4D97-AF65-F5344CB8AC3E}">
        <p14:creationId xmlns:p14="http://schemas.microsoft.com/office/powerpoint/2010/main" val="367316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Pal World - Talk on social that the characters are very similar to </a:t>
            </a:r>
            <a:r>
              <a:rPr lang="en-US" dirty="0" err="1"/>
              <a:t>pokemon</a:t>
            </a:r>
            <a:r>
              <a:rPr lang="en-US" dirty="0"/>
              <a:t>. But they are not. Since poke has 1000 + characters, why can’t they try.</a:t>
            </a:r>
          </a:p>
          <a:p>
            <a:endParaRPr lang="en-US" dirty="0"/>
          </a:p>
          <a:p>
            <a:endParaRPr lang="en-US" dirty="0"/>
          </a:p>
        </p:txBody>
      </p:sp>
    </p:spTree>
    <p:extLst>
      <p:ext uri="{BB962C8B-B14F-4D97-AF65-F5344CB8AC3E}">
        <p14:creationId xmlns:p14="http://schemas.microsoft.com/office/powerpoint/2010/main" val="272767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C70000"/>
                </a:solidFill>
                <a:effectLst/>
                <a:latin typeface="GuardianTextEgyptian"/>
              </a:rPr>
              <a:t>When is it in the public interest to draw attention to an issue?</a:t>
            </a:r>
            <a:endParaRPr lang="en-US" dirty="0"/>
          </a:p>
          <a:p>
            <a:endParaRPr lang="en-CA" b="0" i="0" dirty="0">
              <a:solidFill>
                <a:srgbClr val="202020"/>
              </a:solidFill>
              <a:effectLst/>
              <a:latin typeface="GT Walsheim Pro"/>
            </a:endParaRPr>
          </a:p>
          <a:p>
            <a:endParaRPr lang="en-CA" b="0" i="0" dirty="0">
              <a:solidFill>
                <a:srgbClr val="202020"/>
              </a:solidFill>
              <a:effectLst/>
              <a:latin typeface="GT Walsheim Pro"/>
            </a:endParaRPr>
          </a:p>
          <a:p>
            <a:endParaRPr lang="en-CA" b="0" i="0" dirty="0">
              <a:solidFill>
                <a:srgbClr val="202020"/>
              </a:solidFill>
              <a:effectLst/>
              <a:latin typeface="GT Walsheim Pro"/>
            </a:endParaRPr>
          </a:p>
          <a:p>
            <a:r>
              <a:rPr lang="en-CA" b="0" i="0" dirty="0">
                <a:solidFill>
                  <a:srgbClr val="202020"/>
                </a:solidFill>
                <a:effectLst/>
                <a:latin typeface="GT Walsheim Pro"/>
              </a:rPr>
              <a:t>it appears that </a:t>
            </a:r>
            <a:r>
              <a:rPr lang="en-CA" b="0" i="0" dirty="0">
                <a:solidFill>
                  <a:srgbClr val="28BBBB"/>
                </a:solidFill>
                <a:effectLst/>
                <a:latin typeface="GT Walsheim Pro"/>
                <a:hlinkClick r:id="rId3"/>
              </a:rPr>
              <a:t>YouTube plans to incorporate ads into Shorts</a:t>
            </a:r>
            <a:r>
              <a:rPr lang="en-CA" b="0" i="0" dirty="0">
                <a:solidFill>
                  <a:srgbClr val="202020"/>
                </a:solidFill>
                <a:effectLst/>
                <a:latin typeface="GT Walsheim Pro"/>
              </a:rPr>
              <a:t>, allowing creators to monetize their short-form content. This move also opens monetization opportunities to a wider group of YouTubers, including those with fewer than 1,000 subscribers and less than 4,000 hours of watch time (the current thresholds needed to qualify for monetization on normal YouTube videos).</a:t>
            </a:r>
          </a:p>
          <a:p>
            <a:pPr algn="l"/>
            <a:endParaRPr lang="en-CA" b="0" i="0" dirty="0">
              <a:solidFill>
                <a:srgbClr val="252525"/>
              </a:solidFill>
              <a:effectLst/>
              <a:latin typeface="Lora" panose="020F0502020204030204" pitchFamily="34" charset="0"/>
            </a:endParaRPr>
          </a:p>
          <a:p>
            <a:pPr algn="l"/>
            <a:r>
              <a:rPr lang="en-CA" b="0" i="0" dirty="0">
                <a:solidFill>
                  <a:srgbClr val="252525"/>
                </a:solidFill>
                <a:effectLst/>
                <a:latin typeface="Lora" panose="020F0502020204030204" pitchFamily="34" charset="0"/>
              </a:rPr>
              <a:t>This will allow creators to make money from ads that run between videos in the Shorts feed.</a:t>
            </a:r>
          </a:p>
          <a:p>
            <a:pPr algn="l"/>
            <a:r>
              <a:rPr lang="en-CA" b="0" i="0" dirty="0">
                <a:solidFill>
                  <a:srgbClr val="252525"/>
                </a:solidFill>
                <a:effectLst/>
                <a:latin typeface="Lora" panose="020F0502020204030204" pitchFamily="34" charset="0"/>
              </a:rPr>
              <a:t>YouTube will add the revenue generated from ads in the Shorts feed and pay out a share to creators at the end of the month.</a:t>
            </a:r>
          </a:p>
          <a:p>
            <a:endParaRPr lang="en-CA" b="0" i="0" dirty="0">
              <a:solidFill>
                <a:srgbClr val="202020"/>
              </a:solidFill>
              <a:effectLst/>
              <a:latin typeface="GT Walsheim Pro"/>
            </a:endParaRPr>
          </a:p>
          <a:p>
            <a:r>
              <a:rPr lang="en-CA" b="0" i="0" dirty="0">
                <a:solidFill>
                  <a:srgbClr val="121212"/>
                </a:solidFill>
                <a:effectLst/>
                <a:latin typeface="GuardianTextEgyptian"/>
              </a:rPr>
              <a:t>Singularity: </a:t>
            </a:r>
            <a:r>
              <a:rPr lang="en-CA" b="0" i="0" dirty="0">
                <a:solidFill>
                  <a:srgbClr val="374151"/>
                </a:solidFill>
                <a:effectLst/>
                <a:latin typeface="ui-sans-serif"/>
              </a:rPr>
              <a:t>Singularity is the notion that the exponential acceleration of technological development will lead to a situation where artificial intelligence supersedes human intelligence and will eventually escape our control.</a:t>
            </a:r>
            <a:endParaRPr lang="en-CA" b="0" i="0" dirty="0">
              <a:solidFill>
                <a:srgbClr val="121212"/>
              </a:solidFill>
              <a:effectLst/>
              <a:latin typeface="GuardianTextEgyptian"/>
            </a:endParaRPr>
          </a:p>
          <a:p>
            <a:endParaRPr lang="en-CA" b="0" i="0" dirty="0">
              <a:solidFill>
                <a:srgbClr val="121212"/>
              </a:solidFill>
              <a:effectLst/>
              <a:latin typeface="GuardianTextEgyptian"/>
            </a:endParaRPr>
          </a:p>
          <a:p>
            <a:r>
              <a:rPr lang="en-CA" b="0" i="0" dirty="0">
                <a:solidFill>
                  <a:srgbClr val="121212"/>
                </a:solidFill>
                <a:effectLst/>
                <a:latin typeface="GuardianTextEgyptian"/>
              </a:rPr>
              <a:t>NyQuil chicken appears to have originated on 4Chan in 2017 and earlier this year made the rounds in the </a:t>
            </a:r>
            <a:r>
              <a:rPr lang="en-CA" b="0" i="0" u="none" strike="noStrike" dirty="0">
                <a:solidFill>
                  <a:srgbClr val="C70000"/>
                </a:solidFill>
                <a:effectLst/>
                <a:latin typeface="GuardianTextEgyptian"/>
                <a:hlinkClick r:id="rId4"/>
              </a:rPr>
              <a:t>news cycle.</a:t>
            </a:r>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p:txBody>
      </p:sp>
      <p:sp>
        <p:nvSpPr>
          <p:cNvPr id="4" name="Slide Number Placeholder 3"/>
          <p:cNvSpPr>
            <a:spLocks noGrp="1"/>
          </p:cNvSpPr>
          <p:nvPr>
            <p:ph type="sldNum" sz="quarter" idx="5"/>
          </p:nvPr>
        </p:nvSpPr>
        <p:spPr/>
        <p:txBody>
          <a:bodyPr/>
          <a:lstStyle/>
          <a:p>
            <a:fld id="{CC09A71B-3C8B-6E45-BF79-03EF3EEC3C98}" type="slidenum">
              <a:rPr lang="en-US" smtClean="0"/>
              <a:t>9</a:t>
            </a:fld>
            <a:endParaRPr lang="en-US"/>
          </a:p>
        </p:txBody>
      </p:sp>
    </p:spTree>
    <p:extLst>
      <p:ext uri="{BB962C8B-B14F-4D97-AF65-F5344CB8AC3E}">
        <p14:creationId xmlns:p14="http://schemas.microsoft.com/office/powerpoint/2010/main" val="411689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Public</a:t>
            </a:r>
          </a:p>
          <a:p>
            <a:r>
              <a:rPr lang="en-US" dirty="0"/>
              <a:t>The Public of Belgium</a:t>
            </a:r>
          </a:p>
          <a:p>
            <a:r>
              <a:rPr lang="en-US" dirty="0"/>
              <a:t>The public but also a public within genres or one podcast</a:t>
            </a:r>
          </a:p>
          <a:p>
            <a:r>
              <a:rPr lang="en-US" dirty="0"/>
              <a:t>A public, but also a public of NHL games in general</a:t>
            </a:r>
          </a:p>
          <a:p>
            <a:r>
              <a:rPr lang="en-US" dirty="0"/>
              <a:t>The public</a:t>
            </a:r>
          </a:p>
          <a:p>
            <a:endParaRPr lang="en-US" dirty="0"/>
          </a:p>
        </p:txBody>
      </p:sp>
    </p:spTree>
    <p:extLst>
      <p:ext uri="{BB962C8B-B14F-4D97-AF65-F5344CB8AC3E}">
        <p14:creationId xmlns:p14="http://schemas.microsoft.com/office/powerpoint/2010/main" val="141692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What are three aspects that make them your top three?</a:t>
            </a:r>
          </a:p>
          <a:p>
            <a:endParaRPr lang="en-US" dirty="0"/>
          </a:p>
          <a:p>
            <a:r>
              <a:rPr lang="en-US" dirty="0"/>
              <a:t>How do you refer to your groups?</a:t>
            </a:r>
          </a:p>
          <a:p>
            <a:r>
              <a:rPr lang="en-US" dirty="0"/>
              <a:t>Are they friends?</a:t>
            </a:r>
          </a:p>
          <a:p>
            <a:r>
              <a:rPr lang="en-US" dirty="0"/>
              <a:t>What do you have in common?</a:t>
            </a:r>
          </a:p>
        </p:txBody>
      </p:sp>
    </p:spTree>
    <p:extLst>
      <p:ext uri="{BB962C8B-B14F-4D97-AF65-F5344CB8AC3E}">
        <p14:creationId xmlns:p14="http://schemas.microsoft.com/office/powerpoint/2010/main" val="325984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dirty="0">
                <a:solidFill>
                  <a:schemeClr val="dk1"/>
                </a:solidFill>
                <a:latin typeface="Calibri"/>
                <a:ea typeface="Calibri"/>
                <a:cs typeface="Calibri"/>
                <a:sym typeface="Calibri"/>
              </a:rPr>
              <a:t>When you connect with others in a fashion that allows you to develop a relationship that is especially useful, these long-term connections can be very helpful in guiding you through your life, as well as aid you in feeling happy.</a:t>
            </a:r>
          </a:p>
          <a:p>
            <a:pPr marL="0" lvl="0" indent="0" algn="l" rtl="0">
              <a:spcBef>
                <a:spcPts val="0"/>
              </a:spcBef>
              <a:spcAft>
                <a:spcPts val="0"/>
              </a:spcAft>
              <a:buNone/>
            </a:pPr>
            <a:endParaRPr lang="en-CA" dirty="0">
              <a:solidFill>
                <a:schemeClr val="dk1"/>
              </a:solidFill>
              <a:latin typeface="Calibri"/>
              <a:ea typeface="Calibri"/>
              <a:cs typeface="Calibri"/>
              <a:sym typeface="Calibri"/>
            </a:endParaRPr>
          </a:p>
          <a:p>
            <a:pPr marL="0" lvl="0" indent="0" algn="l" rtl="0">
              <a:spcBef>
                <a:spcPts val="0"/>
              </a:spcBef>
              <a:spcAft>
                <a:spcPts val="0"/>
              </a:spcAft>
              <a:buNone/>
            </a:pPr>
            <a:r>
              <a:rPr lang="en-CA" dirty="0">
                <a:solidFill>
                  <a:schemeClr val="dk1"/>
                </a:solidFill>
                <a:latin typeface="Calibri"/>
                <a:ea typeface="Calibri"/>
                <a:cs typeface="Calibri"/>
                <a:sym typeface="Calibri"/>
              </a:rPr>
              <a:t>When you talked to a stranger some felt awkward. Some felt relief that it wasn’t as bad as they feared. Someone mentioned a “common world view” was a key part of making talking to a stranger worthwhile.</a:t>
            </a:r>
          </a:p>
          <a:p>
            <a:pPr marL="0" lvl="0" indent="0" algn="l" rtl="0">
              <a:spcBef>
                <a:spcPts val="0"/>
              </a:spcBef>
              <a:spcAft>
                <a:spcPts val="0"/>
              </a:spcAft>
              <a:buNone/>
            </a:pPr>
            <a:endParaRPr lang="en-CA" dirty="0">
              <a:solidFill>
                <a:schemeClr val="dk1"/>
              </a:solidFill>
              <a:latin typeface="Calibri"/>
              <a:ea typeface="Calibri"/>
              <a:cs typeface="Calibri"/>
              <a:sym typeface="Calibri"/>
            </a:endParaRPr>
          </a:p>
          <a:p>
            <a:pPr marL="0" lvl="0" indent="0" algn="l" rtl="0">
              <a:spcBef>
                <a:spcPts val="0"/>
              </a:spcBef>
              <a:spcAft>
                <a:spcPts val="0"/>
              </a:spcAft>
              <a:buNone/>
            </a:pPr>
            <a:r>
              <a:rPr lang="en-CA" dirty="0"/>
              <a:t>What is an Audience?</a:t>
            </a:r>
            <a:endParaRPr dirty="0"/>
          </a:p>
          <a:p>
            <a:pPr marL="0" lvl="0" indent="0" algn="l" rtl="0">
              <a:spcBef>
                <a:spcPts val="0"/>
              </a:spcBef>
              <a:spcAft>
                <a:spcPts val="0"/>
              </a:spcAft>
              <a:buNone/>
            </a:pPr>
            <a:r>
              <a:rPr lang="en-CA" dirty="0"/>
              <a:t>What is a Group?</a:t>
            </a:r>
            <a:endParaRPr dirty="0"/>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485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rezi.com/bah_9nato_yu/publics-and-counterpublic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appyvibes.space/process-posts/process-post-3-mapping-out-my-sit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shapannu.com/" TargetMode="External"/><Relationship Id="rId5" Type="http://schemas.openxmlformats.org/officeDocument/2006/relationships/hyperlink" Target="https://joiemarin.com/process-post-3-mapping-it-all-out/" TargetMode="External"/><Relationship Id="rId4" Type="http://schemas.openxmlformats.org/officeDocument/2006/relationships/hyperlink" Target="https://onebadmedia.com/onebadmedia/gaming/pal-world-pokemons-with-gun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labs.openai.com/" TargetMode="External"/><Relationship Id="rId3" Type="http://schemas.openxmlformats.org/officeDocument/2006/relationships/image" Target="../media/image9.png"/><Relationship Id="rId7" Type="http://schemas.openxmlformats.org/officeDocument/2006/relationships/hyperlink" Target="https://huggingface.co/spaces/openai/point-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lifeiteng.github.io/valle/index.html" TargetMode="External"/><Relationship Id="rId11" Type="http://schemas.openxmlformats.org/officeDocument/2006/relationships/image" Target="../media/image13.png"/><Relationship Id="rId5" Type="http://schemas.openxmlformats.org/officeDocument/2006/relationships/hyperlink" Target="https://chat.openai.com/chat" TargetMode="External"/><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pic>
        <p:nvPicPr>
          <p:cNvPr id="88" name="Picture 87">
            <a:extLst>
              <a:ext uri="{FF2B5EF4-FFF2-40B4-BE49-F238E27FC236}">
                <a16:creationId xmlns:a16="http://schemas.microsoft.com/office/drawing/2014/main" id="{A5EABAAF-B366-43C9-97B8-260A8B3964CC}"/>
              </a:ext>
            </a:extLst>
          </p:cNvPr>
          <p:cNvPicPr>
            <a:picLocks noChangeAspect="1"/>
          </p:cNvPicPr>
          <p:nvPr/>
        </p:nvPicPr>
        <p:blipFill rotWithShape="1">
          <a:blip r:embed="rId3"/>
          <a:srcRect t="4424"/>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84" name="Google Shape;84;p13"/>
          <p:cNvSpPr txBox="1">
            <a:spLocks noGrp="1"/>
          </p:cNvSpPr>
          <p:nvPr>
            <p:ph type="ctrTitle"/>
          </p:nvPr>
        </p:nvSpPr>
        <p:spPr>
          <a:xfrm>
            <a:off x="481014" y="327026"/>
            <a:ext cx="4164011" cy="2611437"/>
          </a:xfrm>
          <a:prstGeom prst="rect">
            <a:avLst/>
          </a:prstGeom>
        </p:spPr>
        <p:txBody>
          <a:bodyPr spcFirstLastPara="1" vert="horz" lIns="91440" tIns="45720" rIns="91440" bIns="45720" rtlCol="0" anchor="ctr" anchorCtr="0">
            <a:normAutofit/>
          </a:bodyPr>
          <a:lstStyle/>
          <a:p>
            <a:pPr marL="0" marR="0" lvl="0" indent="0" algn="l">
              <a:spcBef>
                <a:spcPct val="0"/>
              </a:spcBef>
              <a:spcAft>
                <a:spcPts val="0"/>
              </a:spcAft>
              <a:buClr>
                <a:schemeClr val="dk1"/>
              </a:buClr>
              <a:buSzPts val="6000"/>
            </a:pPr>
            <a:r>
              <a:rPr lang="en-US" sz="4000" b="0" i="0" u="none" strike="noStrike" kern="1200" cap="none" dirty="0">
                <a:solidFill>
                  <a:schemeClr val="tx1"/>
                </a:solidFill>
                <a:latin typeface="+mn-lt"/>
                <a:ea typeface="+mj-ea"/>
                <a:cs typeface="Calibri" panose="020F0502020204030204" pitchFamily="34" charset="0"/>
                <a:sym typeface="Calibri"/>
              </a:rPr>
              <a:t>Publics/Counter Publics</a:t>
            </a:r>
            <a:br>
              <a:rPr lang="en-US" sz="3600" b="0" i="0" u="none" strike="noStrike" kern="1200" cap="none" dirty="0">
                <a:solidFill>
                  <a:schemeClr val="tx1"/>
                </a:solidFill>
                <a:latin typeface="+mj-lt"/>
                <a:ea typeface="+mj-ea"/>
                <a:cs typeface="+mj-cs"/>
                <a:sym typeface="Calibri"/>
              </a:rPr>
            </a:br>
            <a:endParaRPr lang="en-US" sz="3600" b="0" i="0" u="none" strike="noStrike" kern="1200" cap="none" dirty="0">
              <a:solidFill>
                <a:schemeClr val="tx1"/>
              </a:solidFill>
              <a:latin typeface="+mj-lt"/>
              <a:ea typeface="+mj-ea"/>
              <a:cs typeface="+mj-cs"/>
              <a:sym typeface="Calibri"/>
            </a:endParaRPr>
          </a:p>
        </p:txBody>
      </p:sp>
      <p:graphicFrame>
        <p:nvGraphicFramePr>
          <p:cNvPr id="87" name="Google Shape;85;p13">
            <a:extLst>
              <a:ext uri="{FF2B5EF4-FFF2-40B4-BE49-F238E27FC236}">
                <a16:creationId xmlns:a16="http://schemas.microsoft.com/office/drawing/2014/main" id="{50EBAD91-7389-4C9C-B888-D57F40DB3753}"/>
              </a:ext>
            </a:extLst>
          </p:cNvPr>
          <p:cNvGraphicFramePr/>
          <p:nvPr>
            <p:extLst>
              <p:ext uri="{D42A27DB-BD31-4B8C-83A1-F6EECF244321}">
                <p14:modId xmlns:p14="http://schemas.microsoft.com/office/powerpoint/2010/main" val="4118604967"/>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BE7AF2-0175-C16A-F279-7009D021835B}"/>
              </a:ext>
            </a:extLst>
          </p:cNvPr>
          <p:cNvSpPr>
            <a:spLocks noGrp="1"/>
          </p:cNvSpPr>
          <p:nvPr>
            <p:ph type="body" idx="1"/>
          </p:nvPr>
        </p:nvSpPr>
        <p:spPr>
          <a:xfrm>
            <a:off x="838200" y="457200"/>
            <a:ext cx="10515600" cy="5719763"/>
          </a:xfrm>
        </p:spPr>
        <p:txBody>
          <a:bodyPr anchor="ctr"/>
          <a:lstStyle/>
          <a:p>
            <a:pPr marL="50800" indent="0" algn="ctr">
              <a:buNone/>
            </a:pPr>
            <a:r>
              <a:rPr lang="en-US" sz="6000" dirty="0"/>
              <a:t>Kahoot!</a:t>
            </a:r>
          </a:p>
        </p:txBody>
      </p:sp>
    </p:spTree>
    <p:extLst>
      <p:ext uri="{BB962C8B-B14F-4D97-AF65-F5344CB8AC3E}">
        <p14:creationId xmlns:p14="http://schemas.microsoft.com/office/powerpoint/2010/main" val="174216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DA4F6E-A181-8B40-AFE1-65DC5934568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Where do you belong?</a:t>
            </a:r>
          </a:p>
        </p:txBody>
      </p:sp>
      <p:graphicFrame>
        <p:nvGraphicFramePr>
          <p:cNvPr id="5" name="Text Placeholder 2">
            <a:extLst>
              <a:ext uri="{FF2B5EF4-FFF2-40B4-BE49-F238E27FC236}">
                <a16:creationId xmlns:a16="http://schemas.microsoft.com/office/drawing/2014/main" id="{1FA7997D-B742-47B0-931D-CC5869E1C0FE}"/>
              </a:ext>
            </a:extLst>
          </p:cNvPr>
          <p:cNvGraphicFramePr/>
          <p:nvPr>
            <p:extLst>
              <p:ext uri="{D42A27DB-BD31-4B8C-83A1-F6EECF244321}">
                <p14:modId xmlns:p14="http://schemas.microsoft.com/office/powerpoint/2010/main" val="80344525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337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648929" y="629266"/>
            <a:ext cx="3505495" cy="1622321"/>
          </a:xfrm>
          <a:prstGeom prst="rect">
            <a:avLst/>
          </a:prstGeom>
        </p:spPr>
        <p:txBody>
          <a:bodyPr spcFirstLastPara="1" lIns="91425" tIns="45700" rIns="91425" bIns="45700" anchorCtr="0">
            <a:normAutofit/>
          </a:bodyPr>
          <a:lstStyle/>
          <a:p>
            <a:pPr marL="0" marR="0" lvl="0" indent="0" rtl="0">
              <a:spcBef>
                <a:spcPts val="0"/>
              </a:spcBef>
              <a:spcAft>
                <a:spcPts val="0"/>
              </a:spcAft>
              <a:buClr>
                <a:schemeClr val="dk1"/>
              </a:buClr>
              <a:buSzPts val="4400"/>
              <a:buFont typeface="Calibri"/>
              <a:buNone/>
            </a:pPr>
            <a:r>
              <a:rPr lang="en-CA" dirty="0"/>
              <a:t>To belong</a:t>
            </a:r>
          </a:p>
        </p:txBody>
      </p:sp>
      <p:sp>
        <p:nvSpPr>
          <p:cNvPr id="91" name="Google Shape;91;p14"/>
          <p:cNvSpPr txBox="1">
            <a:spLocks noGrp="1"/>
          </p:cNvSpPr>
          <p:nvPr>
            <p:ph type="body" idx="1"/>
          </p:nvPr>
        </p:nvSpPr>
        <p:spPr>
          <a:xfrm>
            <a:off x="648931" y="2438400"/>
            <a:ext cx="3505494" cy="3785419"/>
          </a:xfrm>
          <a:prstGeom prst="rect">
            <a:avLst/>
          </a:prstGeom>
        </p:spPr>
        <p:txBody>
          <a:bodyPr spcFirstLastPara="1" lIns="91425" tIns="45700" rIns="91425" bIns="45700" anchorCtr="0">
            <a:normAutofit/>
          </a:bodyPr>
          <a:lstStyle/>
          <a:p>
            <a:pPr marL="104775" indent="0">
              <a:spcBef>
                <a:spcPts val="0"/>
              </a:spcBef>
              <a:buSzPts val="1260"/>
              <a:buNone/>
            </a:pPr>
            <a:r>
              <a:rPr lang="en-CA" sz="2000" b="0" i="0" u="none" strike="noStrike" cap="none" dirty="0">
                <a:latin typeface="Calibri"/>
                <a:ea typeface="Calibri"/>
                <a:cs typeface="Calibri"/>
                <a:sym typeface="Calibri"/>
              </a:rPr>
              <a:t> “We all have a basic need to connect with other human beings. Making friends, connecting with others, sharing  experiences, keeping up with popular culture, and keeping up with current trends and developments in your community all are ways and reasons for connecting with other people.</a:t>
            </a:r>
            <a:r>
              <a:rPr lang="en-CA" sz="2000" dirty="0"/>
              <a:t>”				 	~Seth Godin</a:t>
            </a:r>
          </a:p>
          <a:p>
            <a:pPr marL="104775" marR="0" lvl="0" indent="0" rtl="0">
              <a:spcBef>
                <a:spcPts val="0"/>
              </a:spcBef>
              <a:spcAft>
                <a:spcPts val="0"/>
              </a:spcAft>
              <a:buClr>
                <a:schemeClr val="dk1"/>
              </a:buClr>
              <a:buSzPts val="1260"/>
              <a:buNone/>
            </a:pPr>
            <a:endParaRPr lang="en-CA" sz="2000" dirty="0"/>
          </a:p>
          <a:p>
            <a:pPr marL="104775" marR="0" lvl="0" indent="0" rtl="0">
              <a:spcBef>
                <a:spcPts val="0"/>
              </a:spcBef>
              <a:spcAft>
                <a:spcPts val="0"/>
              </a:spcAft>
              <a:buClr>
                <a:schemeClr val="dk1"/>
              </a:buClr>
              <a:buSzPts val="1260"/>
              <a:buNone/>
            </a:pPr>
            <a:endParaRPr lang="en-CA" sz="2000" dirty="0"/>
          </a:p>
          <a:p>
            <a:pPr marL="425450" marR="0" lvl="0" indent="0" rtl="0">
              <a:spcBef>
                <a:spcPts val="1000"/>
              </a:spcBef>
              <a:spcAft>
                <a:spcPts val="0"/>
              </a:spcAft>
              <a:buNone/>
            </a:pPr>
            <a:endParaRPr lang="en-CA" sz="2000" dirty="0"/>
          </a:p>
          <a:p>
            <a:pPr marL="228600" marR="0" lvl="0" indent="-50800" rtl="0">
              <a:spcBef>
                <a:spcPts val="1000"/>
              </a:spcBef>
              <a:spcAft>
                <a:spcPts val="0"/>
              </a:spcAft>
              <a:buClr>
                <a:schemeClr val="dk1"/>
              </a:buClr>
              <a:buSzPts val="2800"/>
              <a:buFont typeface="Arial"/>
              <a:buNone/>
            </a:pPr>
            <a:endParaRPr lang="en-CA" sz="2000" b="0" i="0" u="none" strike="noStrike" cap="none" dirty="0">
              <a:latin typeface="Calibri"/>
              <a:ea typeface="Calibri"/>
              <a:cs typeface="Calibri"/>
              <a:sym typeface="Calibri"/>
            </a:endParaRPr>
          </a:p>
        </p:txBody>
      </p:sp>
      <p:sp>
        <p:nvSpPr>
          <p:cNvPr id="96" name="Rectangle 9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B027C2-1A18-E766-22AC-AA8FDB6D42D8}"/>
              </a:ext>
            </a:extLst>
          </p:cNvPr>
          <p:cNvSpPr txBox="1"/>
          <p:nvPr/>
        </p:nvSpPr>
        <p:spPr>
          <a:xfrm>
            <a:off x="9038272" y="3246977"/>
            <a:ext cx="2004822" cy="2031325"/>
          </a:xfrm>
          <a:prstGeom prst="rect">
            <a:avLst/>
          </a:prstGeom>
          <a:noFill/>
        </p:spPr>
        <p:txBody>
          <a:bodyPr wrap="square" rtlCol="0">
            <a:spAutoFit/>
          </a:bodyPr>
          <a:lstStyle/>
          <a:p>
            <a:r>
              <a:rPr lang="en-US" sz="1800" dirty="0"/>
              <a:t>”…a group of people connected to </a:t>
            </a:r>
            <a:r>
              <a:rPr lang="en-US" sz="1800" dirty="0">
                <a:solidFill>
                  <a:schemeClr val="accent4">
                    <a:lumMod val="60000"/>
                    <a:lumOff val="40000"/>
                  </a:schemeClr>
                </a:solidFill>
              </a:rPr>
              <a:t>one another</a:t>
            </a:r>
            <a:r>
              <a:rPr lang="en-US" sz="1800" dirty="0"/>
              <a:t>, connected to </a:t>
            </a:r>
            <a:r>
              <a:rPr lang="en-US" sz="1800" dirty="0">
                <a:solidFill>
                  <a:schemeClr val="accent4">
                    <a:lumMod val="60000"/>
                    <a:lumOff val="40000"/>
                  </a:schemeClr>
                </a:solidFill>
              </a:rPr>
              <a:t>a leader </a:t>
            </a:r>
            <a:r>
              <a:rPr lang="en-US" sz="1800" dirty="0"/>
              <a:t>and connected to </a:t>
            </a:r>
            <a:r>
              <a:rPr lang="en-US" sz="1800" dirty="0">
                <a:solidFill>
                  <a:schemeClr val="accent4">
                    <a:lumMod val="60000"/>
                    <a:lumOff val="40000"/>
                  </a:schemeClr>
                </a:solidFill>
              </a:rPr>
              <a:t>an idea</a:t>
            </a:r>
            <a:r>
              <a:rPr lang="en-US" sz="1800" dirty="0"/>
              <a:t>”</a:t>
            </a:r>
          </a:p>
        </p:txBody>
      </p:sp>
      <p:pic>
        <p:nvPicPr>
          <p:cNvPr id="5" name="Picture 4" descr="A person wearing glasses&#10;&#10;Description automatically generated with medium confidence">
            <a:extLst>
              <a:ext uri="{FF2B5EF4-FFF2-40B4-BE49-F238E27FC236}">
                <a16:creationId xmlns:a16="http://schemas.microsoft.com/office/drawing/2014/main" id="{CAACA9FE-8377-1B44-8333-F31DE1681156}"/>
              </a:ext>
            </a:extLst>
          </p:cNvPr>
          <p:cNvPicPr>
            <a:picLocks noChangeAspect="1"/>
          </p:cNvPicPr>
          <p:nvPr/>
        </p:nvPicPr>
        <p:blipFill>
          <a:blip r:embed="rId3"/>
          <a:stretch>
            <a:fillRect/>
          </a:stretch>
        </p:blipFill>
        <p:spPr>
          <a:xfrm>
            <a:off x="7025831" y="3150597"/>
            <a:ext cx="1696212" cy="2127705"/>
          </a:xfrm>
          <a:prstGeom prst="rect">
            <a:avLst/>
          </a:prstGeom>
        </p:spPr>
      </p:pic>
      <p:pic>
        <p:nvPicPr>
          <p:cNvPr id="7" name="Picture 6" descr="Diagram&#10;&#10;Description automatically generated">
            <a:extLst>
              <a:ext uri="{FF2B5EF4-FFF2-40B4-BE49-F238E27FC236}">
                <a16:creationId xmlns:a16="http://schemas.microsoft.com/office/drawing/2014/main" id="{EBD51CD2-34B5-6592-4B77-355CF7138749}"/>
              </a:ext>
            </a:extLst>
          </p:cNvPr>
          <p:cNvPicPr>
            <a:picLocks noChangeAspect="1"/>
          </p:cNvPicPr>
          <p:nvPr/>
        </p:nvPicPr>
        <p:blipFill>
          <a:blip r:embed="rId4"/>
          <a:stretch>
            <a:fillRect/>
          </a:stretch>
        </p:blipFill>
        <p:spPr>
          <a:xfrm>
            <a:off x="5615115" y="1557877"/>
            <a:ext cx="1168400" cy="1689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6A66E6B-B4DF-9C40-94FA-52EFA02D0252}"/>
              </a:ext>
            </a:extLst>
          </p:cNvPr>
          <p:cNvSpPr>
            <a:spLocks noGrp="1"/>
          </p:cNvSpPr>
          <p:nvPr>
            <p:ph type="body" idx="1"/>
          </p:nvPr>
        </p:nvSpPr>
        <p:spPr>
          <a:xfrm>
            <a:off x="838200" y="2333297"/>
            <a:ext cx="4619621" cy="3843666"/>
          </a:xfrm>
        </p:spPr>
        <p:txBody>
          <a:bodyPr>
            <a:normAutofit/>
          </a:bodyPr>
          <a:lstStyle/>
          <a:p>
            <a:pPr marL="50800" indent="0">
              <a:buNone/>
            </a:pPr>
            <a:endParaRPr lang="en-US" sz="2000" dirty="0"/>
          </a:p>
          <a:p>
            <a:pPr marL="50800" indent="0">
              <a:buNone/>
            </a:pPr>
            <a:endParaRPr lang="en-US" sz="2000" dirty="0"/>
          </a:p>
          <a:p>
            <a:pPr marL="50800" indent="0">
              <a:buNone/>
            </a:pPr>
            <a:endParaRPr lang="en-US" sz="2000" dirty="0"/>
          </a:p>
          <a:p>
            <a:pPr marL="50800" indent="0">
              <a:buNone/>
            </a:pPr>
            <a:r>
              <a:rPr lang="en-US" sz="4400" dirty="0"/>
              <a:t>Publics and </a:t>
            </a:r>
            <a:r>
              <a:rPr lang="en-US" sz="4400" dirty="0" err="1"/>
              <a:t>Counterpublics</a:t>
            </a:r>
            <a:endParaRPr lang="en-US" sz="4400" dirty="0"/>
          </a:p>
          <a:p>
            <a:pPr marL="50800" indent="0">
              <a:buNone/>
            </a:pPr>
            <a:endParaRPr lang="en-US" sz="2000" dirty="0"/>
          </a:p>
        </p:txBody>
      </p:sp>
      <p:pic>
        <p:nvPicPr>
          <p:cNvPr id="5" name="Picture 4" descr="Abstract blurred public library with bookshelves">
            <a:extLst>
              <a:ext uri="{FF2B5EF4-FFF2-40B4-BE49-F238E27FC236}">
                <a16:creationId xmlns:a16="http://schemas.microsoft.com/office/drawing/2014/main" id="{4ADE0365-AD62-4909-B664-D70884DDCD64}"/>
              </a:ext>
            </a:extLst>
          </p:cNvPr>
          <p:cNvPicPr>
            <a:picLocks noChangeAspect="1"/>
          </p:cNvPicPr>
          <p:nvPr/>
        </p:nvPicPr>
        <p:blipFill rotWithShape="1">
          <a:blip r:embed="rId3"/>
          <a:srcRect l="9811" r="3215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3691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4000"/>
              <a:t>Jürgen Habermas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sz="2000" dirty="0"/>
              <a:t>“The Structural Transformation of the Public Sphere”</a:t>
            </a:r>
          </a:p>
          <a:p>
            <a:pPr marL="0" indent="0">
              <a:buNone/>
            </a:pPr>
            <a:r>
              <a:rPr lang="en-US" sz="2000" b="1" dirty="0"/>
              <a:t>From: </a:t>
            </a:r>
            <a:r>
              <a:rPr lang="en-US" sz="2000" dirty="0"/>
              <a:t>“Representational” culture, where one party sought to "represent" itself on its audience by overwhelming its subjects, generally by the state, the king or the church.</a:t>
            </a:r>
          </a:p>
          <a:p>
            <a:pPr marL="0" indent="0">
              <a:buNone/>
            </a:pPr>
            <a:endParaRPr lang="en-US" sz="2000" dirty="0"/>
          </a:p>
          <a:p>
            <a:pPr marL="0" indent="0">
              <a:buNone/>
            </a:pPr>
            <a:r>
              <a:rPr lang="en-US" sz="2000" b="1" dirty="0"/>
              <a:t>To: </a:t>
            </a:r>
            <a:r>
              <a:rPr lang="en-US" sz="2000" dirty="0"/>
              <a:t>Self-organizing and Self-determining.</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8044CC-C899-D745-8592-2652F6A2CAFE}"/>
              </a:ext>
            </a:extLst>
          </p:cNvPr>
          <p:cNvPicPr>
            <a:picLocks noChangeAspect="1"/>
          </p:cNvPicPr>
          <p:nvPr/>
        </p:nvPicPr>
        <p:blipFill rotWithShape="1">
          <a:blip r:embed="rId3"/>
          <a:srcRect l="24968" r="14267" b="-1"/>
          <a:stretch/>
        </p:blipFill>
        <p:spPr>
          <a:xfrm>
            <a:off x="5977788" y="799352"/>
            <a:ext cx="5425410" cy="5259296"/>
          </a:xfrm>
          <a:prstGeom prst="rect">
            <a:avLst/>
          </a:prstGeom>
        </p:spPr>
      </p:pic>
    </p:spTree>
    <p:extLst>
      <p:ext uri="{BB962C8B-B14F-4D97-AF65-F5344CB8AC3E}">
        <p14:creationId xmlns:p14="http://schemas.microsoft.com/office/powerpoint/2010/main" val="213978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A130CA-991E-4C92-A494-EB7D8666E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C3C749F-9A26-4B1E-BC2E-572D03DF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D51C6-1188-49B8-B829-31D2C2813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456BA586-8922-4113-BD35-BBF1EB1A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909"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61739"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23102"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4D32D8A6-1066-DB4F-92ED-601D584D8889}"/>
              </a:ext>
            </a:extLst>
          </p:cNvPr>
          <p:cNvSpPr txBox="1"/>
          <p:nvPr/>
        </p:nvSpPr>
        <p:spPr>
          <a:xfrm>
            <a:off x="1738683" y="2721789"/>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080808"/>
                </a:solidFill>
                <a:latin typeface="+mj-lt"/>
                <a:ea typeface="+mj-ea"/>
                <a:cs typeface="+mj-cs"/>
              </a:rPr>
              <a:t>Who is missing from this happy little coffee shop conversation?</a:t>
            </a:r>
          </a:p>
          <a:p>
            <a:pPr algn="ctr">
              <a:lnSpc>
                <a:spcPct val="90000"/>
              </a:lnSpc>
              <a:spcBef>
                <a:spcPct val="0"/>
              </a:spcBef>
              <a:spcAft>
                <a:spcPts val="600"/>
              </a:spcAft>
            </a:pPr>
            <a:endParaRPr lang="en-US" sz="2800" kern="1200" dirty="0">
              <a:solidFill>
                <a:srgbClr val="080808"/>
              </a:solidFill>
              <a:latin typeface="+mj-lt"/>
              <a:ea typeface="+mj-ea"/>
              <a:cs typeface="+mj-cs"/>
            </a:endParaRPr>
          </a:p>
        </p:txBody>
      </p:sp>
      <p:pic>
        <p:nvPicPr>
          <p:cNvPr id="4" name="Picture 3"/>
          <p:cNvPicPr>
            <a:picLocks noChangeAspect="1"/>
          </p:cNvPicPr>
          <p:nvPr/>
        </p:nvPicPr>
        <p:blipFill>
          <a:blip r:embed="rId3"/>
          <a:stretch>
            <a:fillRect/>
          </a:stretch>
        </p:blipFill>
        <p:spPr>
          <a:xfrm>
            <a:off x="7022892" y="413453"/>
            <a:ext cx="4704253" cy="6031094"/>
          </a:xfrm>
          <a:prstGeom prst="rect">
            <a:avLst/>
          </a:prstGeom>
        </p:spPr>
      </p:pic>
    </p:spTree>
    <p:extLst>
      <p:ext uri="{BB962C8B-B14F-4D97-AF65-F5344CB8AC3E}">
        <p14:creationId xmlns:p14="http://schemas.microsoft.com/office/powerpoint/2010/main" val="359338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What is a Public?</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Matthew Stadler defined it as the </a:t>
            </a:r>
            <a:r>
              <a:rPr lang="en-US" sz="2000" i="1">
                <a:solidFill>
                  <a:schemeClr val="tx1">
                    <a:alpha val="80000"/>
                  </a:schemeClr>
                </a:solidFill>
              </a:rPr>
              <a:t>Production of a Public</a:t>
            </a:r>
            <a:r>
              <a:rPr lang="en-US" sz="2000">
                <a:solidFill>
                  <a:schemeClr val="tx1">
                    <a:alpha val="80000"/>
                  </a:schemeClr>
                </a:solidFill>
              </a:rPr>
              <a:t>.</a:t>
            </a:r>
          </a:p>
          <a:p>
            <a:pPr lvl="1"/>
            <a:endParaRPr lang="en-US" sz="2000">
              <a:solidFill>
                <a:schemeClr val="tx1">
                  <a:alpha val="80000"/>
                </a:schemeClr>
              </a:solidFill>
            </a:endParaRPr>
          </a:p>
          <a:p>
            <a:pPr lvl="1"/>
            <a:r>
              <a:rPr lang="en-US" sz="2000">
                <a:solidFill>
                  <a:schemeClr val="tx1">
                    <a:alpha val="80000"/>
                  </a:schemeClr>
                </a:solidFill>
              </a:rPr>
              <a:t>A definition which shifts the normal industrial emphasis on the </a:t>
            </a:r>
            <a:r>
              <a:rPr lang="en-US" sz="2000" i="1">
                <a:solidFill>
                  <a:schemeClr val="tx1">
                    <a:alpha val="80000"/>
                  </a:schemeClr>
                </a:solidFill>
              </a:rPr>
              <a:t>manufacturing &amp; distribution</a:t>
            </a:r>
            <a:r>
              <a:rPr lang="en-US" sz="2000">
                <a:solidFill>
                  <a:schemeClr val="tx1">
                    <a:alpha val="80000"/>
                  </a:schemeClr>
                </a:solidFill>
              </a:rPr>
              <a:t> aspect to the idea of publication as a </a:t>
            </a:r>
            <a:r>
              <a:rPr lang="en-US" sz="2000" i="1">
                <a:solidFill>
                  <a:schemeClr val="tx1">
                    <a:alpha val="80000"/>
                  </a:schemeClr>
                </a:solidFill>
              </a:rPr>
              <a:t>social and political act</a:t>
            </a:r>
            <a:r>
              <a:rPr lang="en-US" sz="2000">
                <a:solidFill>
                  <a:schemeClr val="tx1">
                    <a:alpha val="80000"/>
                  </a:schemeClr>
                </a:solidFill>
              </a:rPr>
              <a:t>.</a:t>
            </a:r>
          </a:p>
          <a:p>
            <a:pPr lvl="1"/>
            <a:endParaRPr lang="en-US" sz="2000">
              <a:solidFill>
                <a:schemeClr val="tx1">
                  <a:alpha val="80000"/>
                </a:schemeClr>
              </a:solidFill>
            </a:endParaRPr>
          </a:p>
          <a:p>
            <a:pPr lvl="1"/>
            <a:r>
              <a:rPr lang="en-US" sz="2000">
                <a:solidFill>
                  <a:schemeClr val="tx1">
                    <a:alpha val="80000"/>
                  </a:schemeClr>
                </a:solidFill>
              </a:rPr>
              <a:t>Publication as the </a:t>
            </a:r>
            <a:r>
              <a:rPr lang="en-US" sz="2000" b="1">
                <a:solidFill>
                  <a:schemeClr val="tx1">
                    <a:alpha val="80000"/>
                  </a:schemeClr>
                </a:solidFill>
              </a:rPr>
              <a:t>creation</a:t>
            </a:r>
            <a:r>
              <a:rPr lang="en-US" sz="2000">
                <a:solidFill>
                  <a:schemeClr val="tx1">
                    <a:alpha val="80000"/>
                  </a:schemeClr>
                </a:solidFill>
              </a:rPr>
              <a:t> of a public or social action</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78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000"/>
              <a:t>The ‘public’ according to Warner, is</a:t>
            </a:r>
          </a:p>
        </p:txBody>
      </p:sp>
      <p:pic>
        <p:nvPicPr>
          <p:cNvPr id="5" name="Picture 4">
            <a:extLst>
              <a:ext uri="{FF2B5EF4-FFF2-40B4-BE49-F238E27FC236}">
                <a16:creationId xmlns:a16="http://schemas.microsoft.com/office/drawing/2014/main" id="{EB06CBC6-90E1-9F4A-9EEE-76E386144093}"/>
              </a:ext>
            </a:extLst>
          </p:cNvPr>
          <p:cNvPicPr>
            <a:picLocks noChangeAspect="1"/>
          </p:cNvPicPr>
          <p:nvPr/>
        </p:nvPicPr>
        <p:blipFill rotWithShape="1">
          <a:blip r:embed="rId3"/>
          <a:srcRect r="1" b="576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1500"/>
              <a:t>…self-organized, </a:t>
            </a:r>
          </a:p>
          <a:p>
            <a:r>
              <a:rPr lang="en-US" sz="1500"/>
              <a:t>a relation between strangers, </a:t>
            </a:r>
          </a:p>
          <a:p>
            <a:pPr lvl="0"/>
            <a:r>
              <a:rPr lang="en-US" sz="1500"/>
              <a:t>characterized by a mode of speech that is both personal and impersonal</a:t>
            </a:r>
          </a:p>
          <a:p>
            <a:r>
              <a:rPr lang="en-US" sz="1500"/>
              <a:t>constituted through mere attention</a:t>
            </a:r>
          </a:p>
          <a:p>
            <a:pPr lvl="0"/>
            <a:r>
              <a:rPr lang="en-US" sz="1500"/>
              <a:t>the social space created by the reflexive circulation of discourse</a:t>
            </a:r>
          </a:p>
          <a:p>
            <a:pPr lvl="0"/>
            <a:r>
              <a:rPr lang="en-US" sz="1500"/>
              <a:t>shaped by the temporality of the its circulation</a:t>
            </a:r>
          </a:p>
          <a:p>
            <a:pPr lvl="0"/>
            <a:endParaRPr lang="en-US" sz="1500"/>
          </a:p>
          <a:p>
            <a:pPr marL="0" indent="0">
              <a:buNone/>
            </a:pPr>
            <a:r>
              <a:rPr lang="en-US" sz="1500" i="1"/>
              <a:t>This would suggest that any media that incites social interaction</a:t>
            </a:r>
          </a:p>
          <a:p>
            <a:pPr marL="0" indent="0">
              <a:buNone/>
            </a:pPr>
            <a:r>
              <a:rPr lang="en-US" sz="1500" i="1"/>
              <a:t>between others could have its own public. </a:t>
            </a:r>
          </a:p>
          <a:p>
            <a:endParaRPr lang="en-US" sz="1500"/>
          </a:p>
        </p:txBody>
      </p:sp>
    </p:spTree>
    <p:extLst>
      <p:ext uri="{BB962C8B-B14F-4D97-AF65-F5344CB8AC3E}">
        <p14:creationId xmlns:p14="http://schemas.microsoft.com/office/powerpoint/2010/main" val="646612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D27DC47-EEB0-CF47-AF6F-D6FB7F3D0750}"/>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Publics</a:t>
            </a:r>
          </a:p>
        </p:txBody>
      </p:sp>
      <p:sp>
        <p:nvSpPr>
          <p:cNvPr id="3" name="Content Placeholder 2">
            <a:extLst>
              <a:ext uri="{FF2B5EF4-FFF2-40B4-BE49-F238E27FC236}">
                <a16:creationId xmlns:a16="http://schemas.microsoft.com/office/drawing/2014/main" id="{87EB1095-3E9A-3243-B848-E7E25DB1C167}"/>
              </a:ext>
            </a:extLst>
          </p:cNvPr>
          <p:cNvSpPr>
            <a:spLocks noGrp="1"/>
          </p:cNvSpPr>
          <p:nvPr>
            <p:ph idx="1"/>
          </p:nvPr>
        </p:nvSpPr>
        <p:spPr>
          <a:xfrm>
            <a:off x="1424904" y="2494450"/>
            <a:ext cx="4053545" cy="3563159"/>
          </a:xfrm>
        </p:spPr>
        <p:txBody>
          <a:bodyPr>
            <a:normAutofit lnSpcReduction="10000"/>
          </a:bodyPr>
          <a:lstStyle/>
          <a:p>
            <a:pPr marL="0" indent="0">
              <a:buNone/>
            </a:pPr>
            <a:r>
              <a:rPr lang="en-US" sz="2400" dirty="0"/>
              <a:t>“…when a form of discourse is not addressing an institutional or subcultural audience, such as members of a profession, its audience can understand itself not just as </a:t>
            </a:r>
            <a:r>
              <a:rPr lang="en-US" sz="2400" b="1" dirty="0"/>
              <a:t>a</a:t>
            </a:r>
            <a:r>
              <a:rPr lang="en-US" sz="2400" dirty="0"/>
              <a:t> public but as </a:t>
            </a:r>
            <a:r>
              <a:rPr lang="en-US" sz="2400" b="1" dirty="0"/>
              <a:t>the</a:t>
            </a:r>
            <a:r>
              <a:rPr lang="en-US" sz="2400" dirty="0"/>
              <a:t> public.”</a:t>
            </a:r>
          </a:p>
          <a:p>
            <a:pPr marL="0" indent="0">
              <a:buNone/>
            </a:pPr>
            <a:endParaRPr lang="en-US" sz="1700" dirty="0"/>
          </a:p>
          <a:p>
            <a:pPr marL="0" indent="0">
              <a:buNone/>
            </a:pPr>
            <a:endParaRPr lang="en-US" sz="1700" dirty="0"/>
          </a:p>
          <a:p>
            <a:pPr marL="0" indent="0" algn="r">
              <a:buNone/>
            </a:pPr>
            <a:r>
              <a:rPr lang="en-CA" sz="1800" dirty="0"/>
              <a:t>~ </a:t>
            </a:r>
            <a:r>
              <a:rPr lang="en-US" sz="1800" dirty="0"/>
              <a:t>Hans </a:t>
            </a:r>
            <a:r>
              <a:rPr lang="en-US" sz="1800" dirty="0" err="1"/>
              <a:t>Haacke</a:t>
            </a:r>
            <a:endParaRPr lang="en-US" sz="1800" dirty="0"/>
          </a:p>
        </p:txBody>
      </p:sp>
      <p:pic>
        <p:nvPicPr>
          <p:cNvPr id="5" name="Picture 4">
            <a:extLst>
              <a:ext uri="{FF2B5EF4-FFF2-40B4-BE49-F238E27FC236}">
                <a16:creationId xmlns:a16="http://schemas.microsoft.com/office/drawing/2014/main" id="{DA739BF3-A375-2F4A-B402-372976E9041C}"/>
              </a:ext>
            </a:extLst>
          </p:cNvPr>
          <p:cNvPicPr>
            <a:picLocks noChangeAspect="1"/>
          </p:cNvPicPr>
          <p:nvPr/>
        </p:nvPicPr>
        <p:blipFill rotWithShape="1">
          <a:blip r:embed="rId3"/>
          <a:srcRect t="4507" r="-5" b="-5"/>
          <a:stretch/>
        </p:blipFill>
        <p:spPr>
          <a:xfrm>
            <a:off x="6098892" y="2492376"/>
            <a:ext cx="4802404" cy="3563372"/>
          </a:xfrm>
          <a:prstGeom prst="rect">
            <a:avLst/>
          </a:prstGeom>
        </p:spPr>
      </p:pic>
    </p:spTree>
    <p:extLst>
      <p:ext uri="{BB962C8B-B14F-4D97-AF65-F5344CB8AC3E}">
        <p14:creationId xmlns:p14="http://schemas.microsoft.com/office/powerpoint/2010/main" val="407233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0674E-98B7-514F-B428-E18854EA7826}"/>
              </a:ext>
            </a:extLst>
          </p:cNvPr>
          <p:cNvSpPr>
            <a:spLocks noGrp="1"/>
          </p:cNvSpPr>
          <p:nvPr>
            <p:ph type="title"/>
          </p:nvPr>
        </p:nvSpPr>
        <p:spPr>
          <a:xfrm>
            <a:off x="5297762" y="329184"/>
            <a:ext cx="6251110" cy="1783080"/>
          </a:xfrm>
        </p:spPr>
        <p:txBody>
          <a:bodyPr anchor="b">
            <a:normAutofit/>
          </a:bodyPr>
          <a:lstStyle/>
          <a:p>
            <a:r>
              <a:rPr lang="en-US" sz="5400"/>
              <a:t>Publics</a:t>
            </a:r>
          </a:p>
        </p:txBody>
      </p:sp>
      <p:pic>
        <p:nvPicPr>
          <p:cNvPr id="5" name="Picture 4" descr="Close up of basketball court lines">
            <a:extLst>
              <a:ext uri="{FF2B5EF4-FFF2-40B4-BE49-F238E27FC236}">
                <a16:creationId xmlns:a16="http://schemas.microsoft.com/office/drawing/2014/main" id="{13E20576-0E45-40EF-8ED9-1B00B2ACE341}"/>
              </a:ext>
            </a:extLst>
          </p:cNvPr>
          <p:cNvPicPr>
            <a:picLocks noChangeAspect="1"/>
          </p:cNvPicPr>
          <p:nvPr/>
        </p:nvPicPr>
        <p:blipFill rotWithShape="1">
          <a:blip r:embed="rId3"/>
          <a:srcRect l="29321" r="2534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08A9FF-3E80-0941-85E6-A8F22A13CEC4}"/>
              </a:ext>
            </a:extLst>
          </p:cNvPr>
          <p:cNvSpPr>
            <a:spLocks noGrp="1"/>
          </p:cNvSpPr>
          <p:nvPr>
            <p:ph idx="1"/>
          </p:nvPr>
        </p:nvSpPr>
        <p:spPr>
          <a:xfrm>
            <a:off x="5297762" y="2706624"/>
            <a:ext cx="6251110" cy="3483864"/>
          </a:xfrm>
        </p:spPr>
        <p:txBody>
          <a:bodyPr>
            <a:normAutofit/>
          </a:bodyPr>
          <a:lstStyle/>
          <a:p>
            <a:pPr marL="0" indent="0">
              <a:buNone/>
            </a:pPr>
            <a:r>
              <a:rPr lang="en-US" sz="2000" dirty="0"/>
              <a:t>“A public can also be … a concrete audience, a crowd witnessing itself in visible space, as with a theatrical public.”</a:t>
            </a:r>
          </a:p>
          <a:p>
            <a:pPr lvl="1"/>
            <a:endParaRPr lang="en-US" sz="2000" dirty="0"/>
          </a:p>
          <a:p>
            <a:pPr marL="533400" lvl="1" indent="0">
              <a:buNone/>
            </a:pPr>
            <a:r>
              <a:rPr lang="en-US" sz="2000" i="1" dirty="0">
                <a:solidFill>
                  <a:srgbClr val="FF0000"/>
                </a:solidFill>
              </a:rPr>
              <a:t>Also has a sense of totality, bounded by the event or by the shared physical space. Ex. Performer on stage – knows where </a:t>
            </a:r>
            <a:r>
              <a:rPr lang="en-US" sz="2000" b="1" i="1" dirty="0">
                <a:solidFill>
                  <a:srgbClr val="FF0000"/>
                </a:solidFill>
              </a:rPr>
              <a:t>their</a:t>
            </a:r>
            <a:r>
              <a:rPr lang="en-US" sz="2000" i="1" dirty="0">
                <a:solidFill>
                  <a:srgbClr val="FF0000"/>
                </a:solidFill>
              </a:rPr>
              <a:t> public is, how big it is, where its boundaries are, and the time of its common existence.</a:t>
            </a:r>
          </a:p>
          <a:p>
            <a:pPr marL="3771900" lvl="8" indent="0" algn="r">
              <a:buNone/>
            </a:pPr>
            <a:r>
              <a:rPr lang="en-CA" dirty="0"/>
              <a:t>~  </a:t>
            </a:r>
            <a:r>
              <a:rPr lang="en-US" dirty="0"/>
              <a:t>Hans </a:t>
            </a:r>
            <a:r>
              <a:rPr lang="en-US" dirty="0" err="1"/>
              <a:t>Haacke</a:t>
            </a:r>
            <a:endParaRPr lang="en-US" dirty="0"/>
          </a:p>
          <a:p>
            <a:pPr lvl="1"/>
            <a:endParaRPr lang="en-US" sz="2000" dirty="0"/>
          </a:p>
        </p:txBody>
      </p:sp>
    </p:spTree>
    <p:extLst>
      <p:ext uri="{BB962C8B-B14F-4D97-AF65-F5344CB8AC3E}">
        <p14:creationId xmlns:p14="http://schemas.microsoft.com/office/powerpoint/2010/main" val="1519926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177CB-A640-1D42-83D5-994EC307BCE5}"/>
              </a:ext>
            </a:extLst>
          </p:cNvPr>
          <p:cNvSpPr>
            <a:spLocks noGrp="1"/>
          </p:cNvSpPr>
          <p:nvPr>
            <p:ph type="title"/>
          </p:nvPr>
        </p:nvSpPr>
        <p:spPr>
          <a:xfrm>
            <a:off x="808638" y="386930"/>
            <a:ext cx="9236700" cy="1188950"/>
          </a:xfrm>
        </p:spPr>
        <p:txBody>
          <a:bodyPr anchor="b">
            <a:normAutofit/>
          </a:bodyPr>
          <a:lstStyle/>
          <a:p>
            <a:r>
              <a:rPr lang="en-US" sz="5400"/>
              <a:t>Check in</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3782A056-395E-4D35-A22F-8883AE408CB2}"/>
              </a:ext>
            </a:extLst>
          </p:cNvPr>
          <p:cNvGraphicFramePr/>
          <p:nvPr>
            <p:extLst>
              <p:ext uri="{D42A27DB-BD31-4B8C-83A1-F6EECF244321}">
                <p14:modId xmlns:p14="http://schemas.microsoft.com/office/powerpoint/2010/main" val="651663858"/>
              </p:ext>
            </p:extLst>
          </p:nvPr>
        </p:nvGraphicFramePr>
        <p:xfrm>
          <a:off x="825264" y="2598710"/>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34042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933E7-58D6-0D45-B39C-2DE46B166C96}"/>
              </a:ext>
            </a:extLst>
          </p:cNvPr>
          <p:cNvSpPr>
            <a:spLocks noGrp="1"/>
          </p:cNvSpPr>
          <p:nvPr>
            <p:ph type="title"/>
          </p:nvPr>
        </p:nvSpPr>
        <p:spPr>
          <a:xfrm>
            <a:off x="572493" y="238539"/>
            <a:ext cx="11018520" cy="1434415"/>
          </a:xfrm>
        </p:spPr>
        <p:txBody>
          <a:bodyPr anchor="b">
            <a:normAutofit/>
          </a:bodyPr>
          <a:lstStyle/>
          <a:p>
            <a:r>
              <a:rPr lang="en-US" sz="5400"/>
              <a:t>Publics</a:t>
            </a:r>
          </a:p>
        </p:txBody>
      </p:sp>
      <p:sp>
        <p:nvSpPr>
          <p:cNvPr id="3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93A1D6-0672-0646-9E72-9E84107FAB01}"/>
              </a:ext>
            </a:extLst>
          </p:cNvPr>
          <p:cNvSpPr>
            <a:spLocks noGrp="1"/>
          </p:cNvSpPr>
          <p:nvPr>
            <p:ph idx="1"/>
          </p:nvPr>
        </p:nvSpPr>
        <p:spPr>
          <a:xfrm>
            <a:off x="572493" y="2071316"/>
            <a:ext cx="6713552" cy="4119172"/>
          </a:xfrm>
        </p:spPr>
        <p:txBody>
          <a:bodyPr anchor="t">
            <a:normAutofit/>
          </a:bodyPr>
          <a:lstStyle/>
          <a:p>
            <a:pPr marL="0" indent="0">
              <a:buNone/>
            </a:pPr>
            <a:r>
              <a:rPr lang="en-US" sz="2200" dirty="0"/>
              <a:t>“Another form of public comes into being only in relation to texts and their circulation.</a:t>
            </a:r>
          </a:p>
          <a:p>
            <a:pPr marL="0" indent="0">
              <a:buNone/>
            </a:pPr>
            <a:endParaRPr lang="en-US" sz="2200" dirty="0"/>
          </a:p>
          <a:p>
            <a:pPr marL="0" indent="0">
              <a:buNone/>
            </a:pPr>
            <a:r>
              <a:rPr lang="en-US" sz="2200" dirty="0"/>
              <a:t>“Without the idea of texts that can be picked up at different times and in different places by otherwise unrelated people, we would not imagine a public as an entity that embraces all the users of that text, whoever they might be.”</a:t>
            </a:r>
          </a:p>
          <a:p>
            <a:endParaRPr lang="en-US" sz="2200" dirty="0"/>
          </a:p>
          <a:p>
            <a:pPr marL="2857500" lvl="6" indent="0" algn="r">
              <a:buNone/>
            </a:pPr>
            <a:r>
              <a:rPr lang="en-CA" dirty="0"/>
              <a:t>~ </a:t>
            </a:r>
            <a:r>
              <a:rPr lang="en-US" dirty="0"/>
              <a:t>Hans </a:t>
            </a:r>
            <a:r>
              <a:rPr lang="en-US" dirty="0" err="1"/>
              <a:t>Haacke</a:t>
            </a:r>
            <a:endParaRPr lang="en-US" dirty="0"/>
          </a:p>
          <a:p>
            <a:endParaRPr lang="en-US" sz="2200" dirty="0"/>
          </a:p>
        </p:txBody>
      </p:sp>
      <p:pic>
        <p:nvPicPr>
          <p:cNvPr id="5" name="Picture 4">
            <a:extLst>
              <a:ext uri="{FF2B5EF4-FFF2-40B4-BE49-F238E27FC236}">
                <a16:creationId xmlns:a16="http://schemas.microsoft.com/office/drawing/2014/main" id="{7F4CE54D-4C6F-D046-B19C-560E40813E97}"/>
              </a:ext>
            </a:extLst>
          </p:cNvPr>
          <p:cNvPicPr>
            <a:picLocks noChangeAspect="1"/>
          </p:cNvPicPr>
          <p:nvPr/>
        </p:nvPicPr>
        <p:blipFill rotWithShape="1">
          <a:blip r:embed="rId3"/>
          <a:srcRect l="1872" r="1924" b="2"/>
          <a:stretch/>
        </p:blipFill>
        <p:spPr>
          <a:xfrm>
            <a:off x="7675658" y="2093976"/>
            <a:ext cx="3941064" cy="4096512"/>
          </a:xfrm>
          <a:prstGeom prst="rect">
            <a:avLst/>
          </a:prstGeom>
        </p:spPr>
      </p:pic>
    </p:spTree>
    <p:extLst>
      <p:ext uri="{BB962C8B-B14F-4D97-AF65-F5344CB8AC3E}">
        <p14:creationId xmlns:p14="http://schemas.microsoft.com/office/powerpoint/2010/main" val="377852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3B8A6984-1230-49D7-B72E-DE41BBFCC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31DF8-E317-2C47-93F0-0A9605E6E8D8}"/>
              </a:ext>
            </a:extLst>
          </p:cNvPr>
          <p:cNvSpPr>
            <a:spLocks noGrp="1"/>
          </p:cNvSpPr>
          <p:nvPr>
            <p:ph type="title"/>
          </p:nvPr>
        </p:nvSpPr>
        <p:spPr>
          <a:xfrm>
            <a:off x="838200" y="365760"/>
            <a:ext cx="10515600" cy="1325563"/>
          </a:xfrm>
        </p:spPr>
        <p:txBody>
          <a:bodyPr>
            <a:normAutofit/>
          </a:bodyPr>
          <a:lstStyle/>
          <a:p>
            <a:r>
              <a:rPr lang="en-US" kern="1200">
                <a:solidFill>
                  <a:schemeClr val="bg1"/>
                </a:solidFill>
              </a:rPr>
              <a:t>A or The?</a:t>
            </a:r>
            <a:endParaRPr lang="en-US">
              <a:solidFill>
                <a:schemeClr val="bg1"/>
              </a:solidFill>
            </a:endParaRPr>
          </a:p>
        </p:txBody>
      </p:sp>
      <p:pic>
        <p:nvPicPr>
          <p:cNvPr id="7" name="Picture 6">
            <a:extLst>
              <a:ext uri="{FF2B5EF4-FFF2-40B4-BE49-F238E27FC236}">
                <a16:creationId xmlns:a16="http://schemas.microsoft.com/office/drawing/2014/main" id="{94AD4AEE-AA66-428B-8CDC-03DF0EA1B718}"/>
              </a:ext>
            </a:extLst>
          </p:cNvPr>
          <p:cNvPicPr>
            <a:picLocks noChangeAspect="1"/>
          </p:cNvPicPr>
          <p:nvPr/>
        </p:nvPicPr>
        <p:blipFill rotWithShape="1">
          <a:blip r:embed="rId3"/>
          <a:srcRect l="15102" r="12562" b="1"/>
          <a:stretch/>
        </p:blipFill>
        <p:spPr>
          <a:xfrm>
            <a:off x="841248" y="2276857"/>
            <a:ext cx="5015484" cy="3900106"/>
          </a:xfrm>
          <a:prstGeom prst="rect">
            <a:avLst/>
          </a:prstGeom>
        </p:spPr>
      </p:pic>
      <p:graphicFrame>
        <p:nvGraphicFramePr>
          <p:cNvPr id="6" name="Text Placeholder 3">
            <a:extLst>
              <a:ext uri="{FF2B5EF4-FFF2-40B4-BE49-F238E27FC236}">
                <a16:creationId xmlns:a16="http://schemas.microsoft.com/office/drawing/2014/main" id="{4C30C29E-49F3-4B89-9EAF-5E43A558CF9C}"/>
              </a:ext>
            </a:extLst>
          </p:cNvPr>
          <p:cNvGraphicFramePr/>
          <p:nvPr>
            <p:extLst>
              <p:ext uri="{D42A27DB-BD31-4B8C-83A1-F6EECF244321}">
                <p14:modId xmlns:p14="http://schemas.microsoft.com/office/powerpoint/2010/main" val="1681194716"/>
              </p:ext>
            </p:extLst>
          </p:nvPr>
        </p:nvGraphicFramePr>
        <p:xfrm>
          <a:off x="6335270" y="2276857"/>
          <a:ext cx="5015484" cy="3900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2251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C9094A-0C14-DE49-A94F-27E8E0236EC9}"/>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 </a:t>
            </a:r>
            <a:r>
              <a:rPr lang="en-US" b="1" dirty="0">
                <a:solidFill>
                  <a:schemeClr val="tx1"/>
                </a:solidFill>
              </a:rPr>
              <a:t>Modern</a:t>
            </a:r>
            <a:r>
              <a:rPr lang="en-US" dirty="0">
                <a:solidFill>
                  <a:srgbClr val="FFFFFF"/>
                </a:solidFill>
              </a:rPr>
              <a:t> Public Sphere then…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C5C39F-9F53-834C-8721-516BB3F3EA1B}"/>
              </a:ext>
            </a:extLst>
          </p:cNvPr>
          <p:cNvSpPr>
            <a:spLocks noGrp="1"/>
          </p:cNvSpPr>
          <p:nvPr>
            <p:ph idx="1"/>
          </p:nvPr>
        </p:nvSpPr>
        <p:spPr>
          <a:xfrm>
            <a:off x="4447308" y="591344"/>
            <a:ext cx="6906491" cy="5585619"/>
          </a:xfrm>
        </p:spPr>
        <p:txBody>
          <a:bodyPr anchor="ctr">
            <a:normAutofit fontScale="70000" lnSpcReduction="20000"/>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5100" dirty="0"/>
              <a:t>“…is a domain of our social life in which such a thing as </a:t>
            </a:r>
            <a:r>
              <a:rPr lang="en-US" sz="5100" b="1" dirty="0"/>
              <a:t>public opinion </a:t>
            </a:r>
            <a:r>
              <a:rPr lang="en-US" sz="5100" dirty="0"/>
              <a:t>can be formed.”</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r">
              <a:buNone/>
            </a:pPr>
            <a:r>
              <a:rPr lang="en-US" sz="1200" dirty="0"/>
              <a:t>Source: </a:t>
            </a:r>
            <a:r>
              <a:rPr lang="en-US" sz="1200" dirty="0" err="1"/>
              <a:t>Dajah</a:t>
            </a:r>
            <a:r>
              <a:rPr lang="en-US" sz="1200" dirty="0"/>
              <a:t> Black</a:t>
            </a:r>
          </a:p>
        </p:txBody>
      </p:sp>
    </p:spTree>
    <p:extLst>
      <p:ext uri="{BB962C8B-B14F-4D97-AF65-F5344CB8AC3E}">
        <p14:creationId xmlns:p14="http://schemas.microsoft.com/office/powerpoint/2010/main" val="178370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7993B6C-DEB9-2E4E-86DA-428DFD5ECEC2}"/>
              </a:ext>
            </a:extLst>
          </p:cNvPr>
          <p:cNvSpPr>
            <a:spLocks noGrp="1"/>
          </p:cNvSpPr>
          <p:nvPr>
            <p:ph type="body" idx="1"/>
          </p:nvPr>
        </p:nvSpPr>
        <p:spPr>
          <a:xfrm>
            <a:off x="838200" y="2333297"/>
            <a:ext cx="4619621" cy="3843666"/>
          </a:xfrm>
        </p:spPr>
        <p:txBody>
          <a:bodyPr>
            <a:normAutofit/>
          </a:bodyPr>
          <a:lstStyle/>
          <a:p>
            <a:pPr marL="50800" indent="0">
              <a:buNone/>
            </a:pPr>
            <a:endParaRPr lang="en-US" sz="2000" dirty="0"/>
          </a:p>
          <a:p>
            <a:pPr marL="50800" indent="0">
              <a:buNone/>
            </a:pPr>
            <a:endParaRPr lang="en-US" sz="2000" dirty="0"/>
          </a:p>
          <a:p>
            <a:pPr marL="50800" indent="0">
              <a:buNone/>
            </a:pPr>
            <a:endParaRPr lang="en-US" sz="2000" dirty="0"/>
          </a:p>
          <a:p>
            <a:pPr marL="50800" indent="0">
              <a:buNone/>
            </a:pPr>
            <a:endParaRPr lang="en-US" sz="2000" dirty="0"/>
          </a:p>
          <a:p>
            <a:pPr marL="50800" indent="0" algn="ctr">
              <a:buNone/>
            </a:pPr>
            <a:r>
              <a:rPr lang="en-US" sz="4000" dirty="0"/>
              <a:t>BREAK</a:t>
            </a:r>
          </a:p>
        </p:txBody>
      </p:sp>
      <p:pic>
        <p:nvPicPr>
          <p:cNvPr id="14" name="Picture 4" descr="Cup of coffee">
            <a:extLst>
              <a:ext uri="{FF2B5EF4-FFF2-40B4-BE49-F238E27FC236}">
                <a16:creationId xmlns:a16="http://schemas.microsoft.com/office/drawing/2014/main" id="{A0EBD935-1251-4B29-BD8D-1AA4702B56CB}"/>
              </a:ext>
            </a:extLst>
          </p:cNvPr>
          <p:cNvPicPr>
            <a:picLocks noChangeAspect="1"/>
          </p:cNvPicPr>
          <p:nvPr/>
        </p:nvPicPr>
        <p:blipFill rotWithShape="1">
          <a:blip r:embed="rId3"/>
          <a:srcRect l="11702" r="3047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4229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One big public sphere?</a:t>
            </a:r>
          </a:p>
        </p:txBody>
      </p:sp>
      <p:sp>
        <p:nvSpPr>
          <p:cNvPr id="3" name="Content Placeholder 2"/>
          <p:cNvSpPr>
            <a:spLocks noGrp="1"/>
          </p:cNvSpPr>
          <p:nvPr>
            <p:ph idx="1"/>
          </p:nvPr>
        </p:nvSpPr>
        <p:spPr>
          <a:xfrm>
            <a:off x="838200" y="2438400"/>
            <a:ext cx="10515600" cy="3738562"/>
          </a:xfrm>
        </p:spPr>
        <p:txBody>
          <a:bodyPr>
            <a:normAutofit/>
          </a:bodyPr>
          <a:lstStyle/>
          <a:p>
            <a:pPr marL="0" indent="0">
              <a:buNone/>
            </a:pPr>
            <a:r>
              <a:rPr lang="en-US" sz="2600" dirty="0"/>
              <a:t>Or many?</a:t>
            </a:r>
          </a:p>
          <a:p>
            <a:pPr lvl="1"/>
            <a:r>
              <a:rPr lang="en-US" sz="2600" dirty="0"/>
              <a:t>Overlapping</a:t>
            </a:r>
          </a:p>
          <a:p>
            <a:pPr lvl="1"/>
            <a:r>
              <a:rPr lang="en-US" sz="2600" dirty="0"/>
              <a:t>Competing</a:t>
            </a:r>
          </a:p>
          <a:p>
            <a:pPr lvl="1"/>
            <a:r>
              <a:rPr lang="en-US" sz="2600" dirty="0"/>
              <a:t>Power differentials</a:t>
            </a:r>
          </a:p>
          <a:p>
            <a:pPr lvl="1"/>
            <a:r>
              <a:rPr lang="en-US" sz="2600" dirty="0"/>
              <a:t>Alternate goals</a:t>
            </a:r>
          </a:p>
          <a:p>
            <a:pPr marL="0" indent="0">
              <a:buNone/>
            </a:pPr>
            <a:endParaRPr lang="en-US" sz="2600" dirty="0"/>
          </a:p>
          <a:p>
            <a:pPr marL="457200" lvl="1" indent="0">
              <a:buNone/>
            </a:pPr>
            <a:endParaRPr lang="en-US" sz="2600" dirty="0"/>
          </a:p>
          <a:p>
            <a:pPr marL="457200" lvl="1" indent="0">
              <a:buNone/>
            </a:pPr>
            <a:endParaRPr lang="en-US" sz="2600" dirty="0"/>
          </a:p>
          <a:p>
            <a:endParaRPr lang="en-US" sz="2600" dirty="0"/>
          </a:p>
          <a:p>
            <a:endParaRPr lang="en-US" sz="2600" dirty="0"/>
          </a:p>
        </p:txBody>
      </p:sp>
    </p:spTree>
    <p:extLst>
      <p:ext uri="{BB962C8B-B14F-4D97-AF65-F5344CB8AC3E}">
        <p14:creationId xmlns:p14="http://schemas.microsoft.com/office/powerpoint/2010/main" val="17726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1"/>
            <a:ext cx="4959603" cy="1642969"/>
          </a:xfrm>
        </p:spPr>
        <p:txBody>
          <a:bodyPr anchor="b">
            <a:normAutofit/>
          </a:bodyPr>
          <a:lstStyle/>
          <a:p>
            <a:r>
              <a:rPr lang="en-US" sz="4000"/>
              <a:t>Nancy Fraser</a:t>
            </a:r>
          </a:p>
        </p:txBody>
      </p:sp>
      <p:sp>
        <p:nvSpPr>
          <p:cNvPr id="3" name="Content Placeholder 2"/>
          <p:cNvSpPr>
            <a:spLocks noGrp="1"/>
          </p:cNvSpPr>
          <p:nvPr>
            <p:ph idx="1"/>
          </p:nvPr>
        </p:nvSpPr>
        <p:spPr>
          <a:xfrm>
            <a:off x="1136397" y="2418408"/>
            <a:ext cx="4959603" cy="3522569"/>
          </a:xfrm>
        </p:spPr>
        <p:txBody>
          <a:bodyPr anchor="t">
            <a:normAutofit/>
          </a:bodyPr>
          <a:lstStyle/>
          <a:p>
            <a:pPr marL="0" indent="0">
              <a:buNone/>
            </a:pPr>
            <a:r>
              <a:rPr lang="en-US" sz="2000"/>
              <a:t>There isn't ONE big comprehensive public, with a great lot of jolly chaps all intellectually sparring together. </a:t>
            </a:r>
          </a:p>
          <a:p>
            <a:pPr marL="0" indent="0">
              <a:buNone/>
            </a:pPr>
            <a:r>
              <a:rPr lang="en-US" sz="2000"/>
              <a:t>Rather, the modern world is composed of a lot of (multiple) different public spheres. They overlap, like a big complicated Venn diagram. </a:t>
            </a:r>
          </a:p>
          <a:p>
            <a:pPr marL="0" indent="0">
              <a:buNone/>
            </a:pPr>
            <a:endParaRPr lang="en-US" sz="2000"/>
          </a:p>
          <a:p>
            <a:endParaRPr lang="en-US" sz="2000"/>
          </a:p>
        </p:txBody>
      </p:sp>
      <p:pic>
        <p:nvPicPr>
          <p:cNvPr id="6" name="Picture 5">
            <a:extLst>
              <a:ext uri="{FF2B5EF4-FFF2-40B4-BE49-F238E27FC236}">
                <a16:creationId xmlns:a16="http://schemas.microsoft.com/office/drawing/2014/main" id="{245D1F68-5A29-4140-B329-E33A844FDEE1}"/>
              </a:ext>
            </a:extLst>
          </p:cNvPr>
          <p:cNvPicPr>
            <a:picLocks noChangeAspect="1"/>
          </p:cNvPicPr>
          <p:nvPr/>
        </p:nvPicPr>
        <p:blipFill>
          <a:blip r:embed="rId3"/>
          <a:stretch>
            <a:fillRect/>
          </a:stretch>
        </p:blipFill>
        <p:spPr>
          <a:xfrm>
            <a:off x="6512442" y="745134"/>
            <a:ext cx="5201023" cy="4953974"/>
          </a:xfrm>
          <a:prstGeom prst="rect">
            <a:avLst/>
          </a:prstGeom>
        </p:spPr>
      </p:pic>
      <p:sp>
        <p:nvSpPr>
          <p:cNvPr id="31" name="Rectangle 3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77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5400"/>
              <a:t>Multiplicity</a:t>
            </a:r>
            <a:r>
              <a:rPr lang="mr-IN" sz="5400"/>
              <a:t>…</a:t>
            </a:r>
            <a:endParaRPr lang="en-US" sz="5400"/>
          </a:p>
        </p:txBody>
      </p:sp>
      <p:grpSp>
        <p:nvGrpSpPr>
          <p:cNvPr id="15" name="Group 1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6" name="Rectangle 1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10530ED-94C4-42A1-9C8D-12B2E332306B}"/>
              </a:ext>
            </a:extLst>
          </p:cNvPr>
          <p:cNvGraphicFramePr>
            <a:graphicFrameLocks noGrp="1"/>
          </p:cNvGraphicFramePr>
          <p:nvPr>
            <p:ph idx="1"/>
            <p:extLst>
              <p:ext uri="{D42A27DB-BD31-4B8C-83A1-F6EECF244321}">
                <p14:modId xmlns:p14="http://schemas.microsoft.com/office/powerpoint/2010/main" val="1742340523"/>
              </p:ext>
            </p:extLst>
          </p:nvPr>
        </p:nvGraphicFramePr>
        <p:xfrm>
          <a:off x="825264" y="2598710"/>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99680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133" t="2149" r="27697" b="3046"/>
          <a:stretch/>
        </p:blipFill>
        <p:spPr>
          <a:xfrm>
            <a:off x="6824871" y="1196849"/>
            <a:ext cx="3910453" cy="4968727"/>
          </a:xfrm>
        </p:spPr>
      </p:pic>
      <p:sp>
        <p:nvSpPr>
          <p:cNvPr id="5" name="TextBox 4"/>
          <p:cNvSpPr txBox="1"/>
          <p:nvPr/>
        </p:nvSpPr>
        <p:spPr>
          <a:xfrm>
            <a:off x="7467600" y="6400801"/>
            <a:ext cx="1808508" cy="307777"/>
          </a:xfrm>
          <a:prstGeom prst="rect">
            <a:avLst/>
          </a:prstGeom>
          <a:noFill/>
        </p:spPr>
        <p:txBody>
          <a:bodyPr wrap="none" rtlCol="0">
            <a:spAutoFit/>
          </a:bodyPr>
          <a:lstStyle/>
          <a:p>
            <a:r>
              <a:rPr lang="en-US" dirty="0"/>
              <a:t>Source: </a:t>
            </a:r>
            <a:r>
              <a:rPr lang="en-US" dirty="0" err="1"/>
              <a:t>Dajah</a:t>
            </a:r>
            <a:r>
              <a:rPr lang="en-US" dirty="0"/>
              <a:t> Black</a:t>
            </a:r>
          </a:p>
        </p:txBody>
      </p:sp>
      <p:sp>
        <p:nvSpPr>
          <p:cNvPr id="7" name="Content Placeholder 2">
            <a:extLst>
              <a:ext uri="{FF2B5EF4-FFF2-40B4-BE49-F238E27FC236}">
                <a16:creationId xmlns:a16="http://schemas.microsoft.com/office/drawing/2014/main" id="{89BBC8CA-36F0-044F-9FC4-CFF5C40FD398}"/>
              </a:ext>
            </a:extLst>
          </p:cNvPr>
          <p:cNvSpPr txBox="1">
            <a:spLocks/>
          </p:cNvSpPr>
          <p:nvPr/>
        </p:nvSpPr>
        <p:spPr>
          <a:xfrm>
            <a:off x="904461" y="1315278"/>
            <a:ext cx="4462670" cy="5102087"/>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dirty="0"/>
              <a:t>"As conceptual models of the public sphere have moved toward multiplicity, "</a:t>
            </a:r>
            <a:r>
              <a:rPr lang="en-US" dirty="0" err="1"/>
              <a:t>counterpublic</a:t>
            </a:r>
            <a:r>
              <a:rPr lang="en-US" dirty="0"/>
              <a:t>" has emerged as a critical term to signify that </a:t>
            </a:r>
            <a:r>
              <a:rPr lang="en-US" b="1" dirty="0"/>
              <a:t>some publics develop not simply as one among a constellation of discursive entities, but as explicitly articulated alternatives to wider publics that exclude the interests of potential participants</a:t>
            </a:r>
            <a:r>
              <a:rPr lang="en-US" dirty="0"/>
              <a:t>.</a:t>
            </a:r>
            <a:r>
              <a:rPr lang="en-US" sz="1400" dirty="0"/>
              <a:t>” </a:t>
            </a:r>
          </a:p>
          <a:p>
            <a:pPr marL="0" indent="0" algn="r">
              <a:buFont typeface="Arial"/>
              <a:buNone/>
            </a:pPr>
            <a:r>
              <a:rPr lang="en-US" sz="1600" dirty="0"/>
              <a:t>~ Robert </a:t>
            </a:r>
            <a:r>
              <a:rPr lang="en-US" sz="1600" dirty="0" err="1"/>
              <a:t>Asen</a:t>
            </a:r>
            <a:r>
              <a:rPr lang="en-US" sz="1600" dirty="0"/>
              <a:t>, "Seeking the 'Counter' in </a:t>
            </a:r>
            <a:r>
              <a:rPr lang="en-US" sz="1600" dirty="0" err="1"/>
              <a:t>Counterpublics</a:t>
            </a:r>
            <a:r>
              <a:rPr lang="en-US" sz="1600" dirty="0"/>
              <a:t>".</a:t>
            </a:r>
          </a:p>
        </p:txBody>
      </p:sp>
      <p:sp>
        <p:nvSpPr>
          <p:cNvPr id="2" name="TextBox 1">
            <a:extLst>
              <a:ext uri="{FF2B5EF4-FFF2-40B4-BE49-F238E27FC236}">
                <a16:creationId xmlns:a16="http://schemas.microsoft.com/office/drawing/2014/main" id="{06CDD0E2-6169-1A42-9DDC-E4F40BF4502A}"/>
              </a:ext>
            </a:extLst>
          </p:cNvPr>
          <p:cNvSpPr txBox="1"/>
          <p:nvPr/>
        </p:nvSpPr>
        <p:spPr>
          <a:xfrm>
            <a:off x="904461" y="295700"/>
            <a:ext cx="10134599"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Multiplicity                             </a:t>
            </a:r>
            <a:r>
              <a:rPr lang="en-US" sz="4400" dirty="0" err="1">
                <a:latin typeface="Calibri" panose="020F0502020204030204" pitchFamily="34" charset="0"/>
                <a:cs typeface="Calibri" panose="020F0502020204030204" pitchFamily="34" charset="0"/>
              </a:rPr>
              <a:t>Counterpublics</a:t>
            </a:r>
            <a:endParaRPr lang="en-US" sz="4400" dirty="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7185E07E-CB76-A54E-AB3C-D3447AA2C763}"/>
              </a:ext>
            </a:extLst>
          </p:cNvPr>
          <p:cNvCxnSpPr>
            <a:cxnSpLocks/>
          </p:cNvCxnSpPr>
          <p:nvPr/>
        </p:nvCxnSpPr>
        <p:spPr>
          <a:xfrm>
            <a:off x="3694044" y="746274"/>
            <a:ext cx="33461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59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6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6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02700A-F02A-CA48-AD6C-78F99E22C969}"/>
              </a:ext>
            </a:extLst>
          </p:cNvPr>
          <p:cNvSpPr txBox="1"/>
          <p:nvPr/>
        </p:nvSpPr>
        <p:spPr>
          <a:xfrm>
            <a:off x="1245072" y="1289765"/>
            <a:ext cx="3651101" cy="42709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Sharing Common Understanding of Identity, Interests, and Needs</a:t>
            </a:r>
            <a:endParaRPr lang="en-US" sz="3600" kern="1200" dirty="0">
              <a:solidFill>
                <a:srgbClr val="FFFFFF"/>
              </a:solidFill>
              <a:latin typeface="+mj-lt"/>
              <a:ea typeface="+mj-ea"/>
              <a:cs typeface="+mj-cs"/>
            </a:endParaRPr>
          </a:p>
        </p:txBody>
      </p:sp>
      <p:sp>
        <p:nvSpPr>
          <p:cNvPr id="7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6" name="Content Placeholder 5">
            <a:extLst>
              <a:ext uri="{FF2B5EF4-FFF2-40B4-BE49-F238E27FC236}">
                <a16:creationId xmlns:a16="http://schemas.microsoft.com/office/drawing/2014/main" id="{1110947D-4374-9D40-AA42-EC4BDF03897B}"/>
              </a:ext>
            </a:extLst>
          </p:cNvPr>
          <p:cNvSpPr>
            <a:spLocks noGrp="1"/>
          </p:cNvSpPr>
          <p:nvPr>
            <p:ph idx="1"/>
          </p:nvPr>
        </p:nvSpPr>
        <p:spPr>
          <a:xfrm>
            <a:off x="6297233" y="518400"/>
            <a:ext cx="4771607" cy="5837949"/>
          </a:xfrm>
        </p:spPr>
        <p:txBody>
          <a:bodyPr vert="horz" lIns="91440" tIns="45720" rIns="91440" bIns="45720" rtlCol="0" anchor="ctr">
            <a:normAutofit/>
          </a:bodyPr>
          <a:lstStyle/>
          <a:p>
            <a:pPr marL="0" indent="0">
              <a:buNone/>
            </a:pPr>
            <a:r>
              <a:rPr lang="en-US" sz="2000" kern="1200" dirty="0">
                <a:solidFill>
                  <a:schemeClr val="tx1">
                    <a:alpha val="80000"/>
                  </a:schemeClr>
                </a:solidFill>
                <a:latin typeface="+mn-lt"/>
                <a:ea typeface="+mn-ea"/>
                <a:cs typeface="+mn-cs"/>
              </a:rPr>
              <a:t>As groups constitute themselves as </a:t>
            </a:r>
            <a:r>
              <a:rPr lang="en-US" sz="2000" kern="1200" dirty="0" err="1">
                <a:solidFill>
                  <a:schemeClr val="tx1">
                    <a:alpha val="80000"/>
                  </a:schemeClr>
                </a:solidFill>
                <a:latin typeface="+mn-lt"/>
                <a:ea typeface="+mn-ea"/>
                <a:cs typeface="+mn-cs"/>
              </a:rPr>
              <a:t>counterpublics</a:t>
            </a:r>
            <a:r>
              <a:rPr lang="en-US" sz="2000" kern="1200" dirty="0">
                <a:solidFill>
                  <a:schemeClr val="tx1">
                    <a:alpha val="80000"/>
                  </a:schemeClr>
                </a:solidFill>
                <a:latin typeface="+mn-lt"/>
                <a:ea typeface="+mn-ea"/>
                <a:cs typeface="+mn-cs"/>
              </a:rPr>
              <a:t>, they form an </a:t>
            </a:r>
            <a:r>
              <a:rPr lang="en-US" sz="2000" b="1" kern="1200" dirty="0">
                <a:solidFill>
                  <a:schemeClr val="tx1">
                    <a:alpha val="80000"/>
                  </a:schemeClr>
                </a:solidFill>
                <a:latin typeface="+mn-lt"/>
                <a:ea typeface="+mn-ea"/>
                <a:cs typeface="+mn-cs"/>
              </a:rPr>
              <a:t>understanding of their identity, interests, and needs</a:t>
            </a:r>
            <a:r>
              <a:rPr lang="en-US" sz="2000" kern="1200" dirty="0">
                <a:solidFill>
                  <a:schemeClr val="tx1">
                    <a:alpha val="80000"/>
                  </a:schemeClr>
                </a:solidFill>
                <a:latin typeface="+mn-lt"/>
                <a:ea typeface="+mn-ea"/>
                <a:cs typeface="+mn-cs"/>
              </a:rPr>
              <a:t> that symbolically rejects the dominant public’s description of them.</a:t>
            </a:r>
          </a:p>
          <a:p>
            <a:pPr marL="0" indent="-228600">
              <a:buFont typeface="Arial" panose="020B0604020202020204" pitchFamily="34" charset="0"/>
              <a:buChar char="•"/>
            </a:pPr>
            <a:endParaRPr lang="en-US" sz="2000" kern="1200" dirty="0">
              <a:solidFill>
                <a:schemeClr val="tx1">
                  <a:alpha val="80000"/>
                </a:schemeClr>
              </a:solidFill>
              <a:latin typeface="+mn-lt"/>
              <a:ea typeface="+mn-ea"/>
              <a:cs typeface="+mn-cs"/>
            </a:endParaRPr>
          </a:p>
          <a:p>
            <a:pPr marL="0" indent="-228600">
              <a:buFont typeface="Arial" panose="020B0604020202020204" pitchFamily="34" charset="0"/>
              <a:buChar char="•"/>
            </a:pPr>
            <a:r>
              <a:rPr lang="en-US" sz="2000" kern="1200" dirty="0">
                <a:solidFill>
                  <a:schemeClr val="tx1">
                    <a:alpha val="80000"/>
                  </a:schemeClr>
                </a:solidFill>
                <a:latin typeface="+mn-lt"/>
                <a:ea typeface="+mn-ea"/>
                <a:cs typeface="+mn-cs"/>
              </a:rPr>
              <a:t>Some examples:</a:t>
            </a:r>
          </a:p>
          <a:p>
            <a:pPr lvl="1" indent="-228600">
              <a:buFont typeface="Arial" panose="020B0604020202020204" pitchFamily="34" charset="0"/>
              <a:buChar char="•"/>
            </a:pPr>
            <a:r>
              <a:rPr lang="en-US" sz="2000" kern="1200" dirty="0">
                <a:solidFill>
                  <a:schemeClr val="tx1">
                    <a:alpha val="80000"/>
                  </a:schemeClr>
                </a:solidFill>
                <a:latin typeface="+mn-lt"/>
                <a:ea typeface="+mn-ea"/>
                <a:cs typeface="+mn-cs"/>
              </a:rPr>
              <a:t>Feminist groups</a:t>
            </a:r>
          </a:p>
          <a:p>
            <a:pPr lvl="1" indent="-228600">
              <a:buFont typeface="Arial" panose="020B0604020202020204" pitchFamily="34" charset="0"/>
              <a:buChar char="•"/>
            </a:pPr>
            <a:r>
              <a:rPr lang="en-US" sz="2000" kern="1200" dirty="0">
                <a:solidFill>
                  <a:schemeClr val="tx1">
                    <a:alpha val="80000"/>
                  </a:schemeClr>
                </a:solidFill>
                <a:latin typeface="+mn-lt"/>
                <a:ea typeface="+mn-ea"/>
                <a:cs typeface="+mn-cs"/>
              </a:rPr>
              <a:t>Religious factions</a:t>
            </a:r>
          </a:p>
          <a:p>
            <a:pPr lvl="1" indent="-228600">
              <a:buFont typeface="Arial" panose="020B0604020202020204" pitchFamily="34" charset="0"/>
              <a:buChar char="•"/>
            </a:pPr>
            <a:r>
              <a:rPr lang="en-US" sz="2000" kern="1200" dirty="0">
                <a:solidFill>
                  <a:schemeClr val="tx1">
                    <a:alpha val="80000"/>
                  </a:schemeClr>
                </a:solidFill>
                <a:latin typeface="+mn-lt"/>
                <a:ea typeface="+mn-ea"/>
                <a:cs typeface="+mn-cs"/>
              </a:rPr>
              <a:t>Minority groups/institutions (Black churches)</a:t>
            </a:r>
          </a:p>
          <a:p>
            <a:pPr lvl="1" indent="-228600">
              <a:buFont typeface="Arial" panose="020B0604020202020204" pitchFamily="34" charset="0"/>
              <a:buChar char="•"/>
            </a:pPr>
            <a:r>
              <a:rPr lang="en-US" sz="2000" kern="1200" dirty="0">
                <a:solidFill>
                  <a:schemeClr val="tx1">
                    <a:alpha val="80000"/>
                  </a:schemeClr>
                </a:solidFill>
                <a:latin typeface="+mn-lt"/>
                <a:ea typeface="+mn-ea"/>
                <a:cs typeface="+mn-cs"/>
              </a:rPr>
              <a:t>English speakers in France</a:t>
            </a:r>
          </a:p>
          <a:p>
            <a:pPr lvl="1" indent="-228600">
              <a:buFont typeface="Arial" panose="020B0604020202020204" pitchFamily="34" charset="0"/>
              <a:buChar char="•"/>
            </a:pPr>
            <a:endParaRPr lang="en-US" sz="2000" kern="1200" dirty="0">
              <a:solidFill>
                <a:schemeClr val="tx1">
                  <a:alpha val="80000"/>
                </a:schemeClr>
              </a:solidFill>
              <a:latin typeface="+mn-lt"/>
              <a:ea typeface="+mn-ea"/>
              <a:cs typeface="+mn-cs"/>
            </a:endParaRPr>
          </a:p>
          <a:p>
            <a:pPr marL="50800" indent="-228600">
              <a:buFont typeface="Arial" panose="020B0604020202020204" pitchFamily="34" charset="0"/>
              <a:buChar char="•"/>
            </a:pPr>
            <a:endParaRPr lang="en-US" sz="2000" kern="1200" dirty="0">
              <a:solidFill>
                <a:schemeClr val="tx1">
                  <a:alpha val="80000"/>
                </a:schemeClr>
              </a:solidFill>
              <a:latin typeface="+mn-lt"/>
              <a:ea typeface="+mn-ea"/>
              <a:cs typeface="+mn-cs"/>
            </a:endParaRPr>
          </a:p>
        </p:txBody>
      </p:sp>
      <p:sp>
        <p:nvSpPr>
          <p:cNvPr id="7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74" name="Straight Connector 7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032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591344"/>
            <a:ext cx="3200400" cy="5585619"/>
          </a:xfrm>
        </p:spPr>
        <p:txBody>
          <a:bodyPr>
            <a:normAutofit/>
          </a:bodyPr>
          <a:lstStyle/>
          <a:p>
            <a:r>
              <a:rPr lang="en-US" sz="3700" dirty="0">
                <a:solidFill>
                  <a:srgbClr val="FFFFFF"/>
                </a:solidFill>
              </a:rPr>
              <a:t>What do </a:t>
            </a:r>
            <a:r>
              <a:rPr lang="en-US" sz="3700">
                <a:solidFill>
                  <a:srgbClr val="FFFFFF"/>
                </a:solidFill>
              </a:rPr>
              <a:t>Counterpublics</a:t>
            </a:r>
            <a:r>
              <a:rPr lang="en-US" sz="3700" dirty="0">
                <a:solidFill>
                  <a:srgbClr val="FFFFFF"/>
                </a:solidFill>
              </a:rPr>
              <a:t> do?</a:t>
            </a:r>
            <a:endParaRPr lang="en-US" sz="3700">
              <a:solidFill>
                <a:srgbClr val="FFFFFF"/>
              </a:solidFill>
            </a:endParaRPr>
          </a:p>
        </p:txBody>
      </p:sp>
      <p:sp>
        <p:nvSpPr>
          <p:cNvPr id="52" name="Arc 5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7741644" cy="5947568"/>
          </a:xfrm>
        </p:spPr>
        <p:txBody>
          <a:bodyPr anchor="ctr">
            <a:normAutofit fontScale="85000" lnSpcReduction="20000"/>
          </a:bodyPr>
          <a:lstStyle/>
          <a:p>
            <a:pPr marL="0" indent="0" fontAlgn="t">
              <a:buNone/>
            </a:pPr>
            <a:endParaRPr lang="en-US" sz="1800" dirty="0"/>
          </a:p>
          <a:p>
            <a:pPr marL="342900" indent="-342900" fontAlgn="t"/>
            <a:endParaRPr lang="en-US" sz="3000" dirty="0"/>
          </a:p>
          <a:p>
            <a:pPr marL="0" indent="0" fontAlgn="t">
              <a:buNone/>
            </a:pPr>
            <a:r>
              <a:rPr lang="en-US" sz="3000" dirty="0"/>
              <a:t>Develop alternative norms for public argument</a:t>
            </a:r>
          </a:p>
          <a:p>
            <a:pPr marL="0" indent="0" fontAlgn="t">
              <a:buNone/>
            </a:pPr>
            <a:br>
              <a:rPr lang="en-US" sz="3000" dirty="0"/>
            </a:br>
            <a:r>
              <a:rPr lang="en-US" sz="3000" dirty="0"/>
              <a:t>Engage in argument in political &amp; political spheres</a:t>
            </a:r>
          </a:p>
          <a:p>
            <a:pPr marL="0" indent="0" fontAlgn="t">
              <a:buNone/>
            </a:pPr>
            <a:br>
              <a:rPr lang="en-US" sz="3000" dirty="0"/>
            </a:br>
            <a:r>
              <a:rPr lang="en-US" sz="3000" dirty="0"/>
              <a:t>Enact identities through new styles</a:t>
            </a:r>
          </a:p>
          <a:p>
            <a:pPr marL="342900" indent="-342900" fontAlgn="t"/>
            <a:endParaRPr lang="en-US" sz="3000" dirty="0"/>
          </a:p>
          <a:p>
            <a:pPr marL="0" indent="0" fontAlgn="t">
              <a:buNone/>
            </a:pPr>
            <a:r>
              <a:rPr lang="en-US" sz="3000" dirty="0"/>
              <a:t>They can be </a:t>
            </a:r>
            <a:r>
              <a:rPr lang="en-US" sz="3000" b="1" dirty="0"/>
              <a:t>Weak</a:t>
            </a:r>
            <a:r>
              <a:rPr lang="en-US" sz="3000" dirty="0"/>
              <a:t> (conversations) or </a:t>
            </a:r>
            <a:r>
              <a:rPr lang="en-US" sz="3000" b="1" dirty="0"/>
              <a:t>Strong</a:t>
            </a:r>
            <a:r>
              <a:rPr lang="en-US" sz="3000" dirty="0"/>
              <a:t> (action-based)</a:t>
            </a:r>
          </a:p>
          <a:p>
            <a:pPr marL="342900" indent="-342900" fontAlgn="t"/>
            <a:endParaRPr lang="en-US" sz="3000" dirty="0"/>
          </a:p>
          <a:p>
            <a:pPr marL="0" indent="0" fontAlgn="t">
              <a:buNone/>
            </a:pPr>
            <a:r>
              <a:rPr lang="en-US" sz="3000" dirty="0"/>
              <a:t>Formulate oppositional interpretations (identities, interests, needs) by creating a new language</a:t>
            </a:r>
            <a:r>
              <a:rPr lang="en-US" sz="1800" dirty="0"/>
              <a:t>																</a:t>
            </a:r>
          </a:p>
          <a:p>
            <a:pPr marL="0" indent="0" algn="r" fontAlgn="t">
              <a:buNone/>
            </a:pPr>
            <a:r>
              <a:rPr lang="en-US" sz="1800" dirty="0"/>
              <a:t>		~Josie Madden</a:t>
            </a:r>
            <a:br>
              <a:rPr lang="en-US" sz="1800" dirty="0"/>
            </a:br>
            <a:endParaRPr lang="en-US" sz="1800" dirty="0"/>
          </a:p>
          <a:p>
            <a:endParaRPr lang="en-US" sz="1800" dirty="0"/>
          </a:p>
        </p:txBody>
      </p:sp>
    </p:spTree>
    <p:extLst>
      <p:ext uri="{BB962C8B-B14F-4D97-AF65-F5344CB8AC3E}">
        <p14:creationId xmlns:p14="http://schemas.microsoft.com/office/powerpoint/2010/main" val="2822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D1F49-7FC6-C153-B271-5762E5E0714A}"/>
              </a:ext>
            </a:extLst>
          </p:cNvPr>
          <p:cNvSpPr>
            <a:spLocks noGrp="1"/>
          </p:cNvSpPr>
          <p:nvPr>
            <p:ph type="title"/>
          </p:nvPr>
        </p:nvSpPr>
        <p:spPr/>
        <p:txBody>
          <a:bodyPr/>
          <a:lstStyle/>
          <a:p>
            <a:r>
              <a:rPr lang="en-US" dirty="0"/>
              <a:t>This Week in Socials</a:t>
            </a:r>
          </a:p>
        </p:txBody>
      </p:sp>
      <p:sp>
        <p:nvSpPr>
          <p:cNvPr id="3" name="Text Placeholder 2">
            <a:extLst>
              <a:ext uri="{FF2B5EF4-FFF2-40B4-BE49-F238E27FC236}">
                <a16:creationId xmlns:a16="http://schemas.microsoft.com/office/drawing/2014/main" id="{947CFEA4-8FF7-87C9-CF36-BDC06EF5F5FB}"/>
              </a:ext>
            </a:extLst>
          </p:cNvPr>
          <p:cNvSpPr>
            <a:spLocks noGrp="1"/>
          </p:cNvSpPr>
          <p:nvPr>
            <p:ph type="body" idx="1"/>
          </p:nvPr>
        </p:nvSpPr>
        <p:spPr/>
        <p:txBody>
          <a:bodyPr/>
          <a:lstStyle/>
          <a:p>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71BA3806-2909-6EED-80EE-B8DC85142E0C}"/>
              </a:ext>
            </a:extLst>
          </p:cNvPr>
          <p:cNvPicPr>
            <a:picLocks noChangeAspect="1"/>
          </p:cNvPicPr>
          <p:nvPr/>
        </p:nvPicPr>
        <p:blipFill>
          <a:blip r:embed="rId2"/>
          <a:stretch>
            <a:fillRect/>
          </a:stretch>
        </p:blipFill>
        <p:spPr>
          <a:xfrm>
            <a:off x="2093118" y="2092227"/>
            <a:ext cx="8005763" cy="3818133"/>
          </a:xfrm>
          <a:prstGeom prst="rect">
            <a:avLst/>
          </a:prstGeom>
        </p:spPr>
      </p:pic>
    </p:spTree>
    <p:extLst>
      <p:ext uri="{BB962C8B-B14F-4D97-AF65-F5344CB8AC3E}">
        <p14:creationId xmlns:p14="http://schemas.microsoft.com/office/powerpoint/2010/main" val="337828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Advertising with solid fill">
            <a:hlinkClick r:id="rId3" tooltip="Counterpublics"/>
            <a:extLst>
              <a:ext uri="{FF2B5EF4-FFF2-40B4-BE49-F238E27FC236}">
                <a16:creationId xmlns:a16="http://schemas.microsoft.com/office/drawing/2014/main" id="{B29D3D10-A748-0026-C0AF-42D46873A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5806" y="596127"/>
            <a:ext cx="5080387" cy="5080387"/>
          </a:xfrm>
          <a:prstGeom prst="rect">
            <a:avLst/>
          </a:prstGeom>
        </p:spPr>
      </p:pic>
    </p:spTree>
    <p:extLst>
      <p:ext uri="{BB962C8B-B14F-4D97-AF65-F5344CB8AC3E}">
        <p14:creationId xmlns:p14="http://schemas.microsoft.com/office/powerpoint/2010/main" val="397451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129F4-5E7F-0C49-9C78-B062654C9C96}"/>
              </a:ext>
            </a:extLst>
          </p:cNvPr>
          <p:cNvSpPr>
            <a:spLocks noGrp="1"/>
          </p:cNvSpPr>
          <p:nvPr>
            <p:ph type="title"/>
          </p:nvPr>
        </p:nvSpPr>
        <p:spPr>
          <a:xfrm>
            <a:off x="594360" y="1474757"/>
            <a:ext cx="3734698" cy="3210269"/>
          </a:xfrm>
        </p:spPr>
        <p:txBody>
          <a:bodyPr vert="horz" lIns="91440" tIns="45720" rIns="91440" bIns="45720" rtlCol="0" anchor="ctr">
            <a:normAutofit/>
          </a:bodyPr>
          <a:lstStyle/>
          <a:p>
            <a:pPr>
              <a:spcBef>
                <a:spcPct val="0"/>
              </a:spcBef>
            </a:pPr>
            <a:r>
              <a:rPr lang="en-US" sz="4800" kern="1200">
                <a:solidFill>
                  <a:schemeClr val="tx1"/>
                </a:solidFill>
                <a:latin typeface="+mj-lt"/>
                <a:ea typeface="+mj-ea"/>
                <a:cs typeface="+mj-cs"/>
              </a:rPr>
              <a:t>What is this all about?</a:t>
            </a:r>
          </a:p>
        </p:txBody>
      </p:sp>
      <p:grpSp>
        <p:nvGrpSpPr>
          <p:cNvPr id="45" name="Group 11">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13"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F6A117-53BF-FA42-B1BA-4AE385BBD86C}"/>
              </a:ext>
            </a:extLst>
          </p:cNvPr>
          <p:cNvPicPr>
            <a:picLocks noChangeAspect="1"/>
          </p:cNvPicPr>
          <p:nvPr/>
        </p:nvPicPr>
        <p:blipFill>
          <a:blip r:embed="rId3"/>
          <a:stretch>
            <a:fillRect/>
          </a:stretch>
        </p:blipFill>
        <p:spPr>
          <a:xfrm>
            <a:off x="5594168" y="388904"/>
            <a:ext cx="6251468" cy="5548177"/>
          </a:xfrm>
          <a:prstGeom prst="rect">
            <a:avLst/>
          </a:prstGeom>
        </p:spPr>
      </p:pic>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919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2E612C7-B066-4023-9D0A-7C54D1E3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47C22-694C-8B48-A1DE-9B341690F195}"/>
              </a:ext>
            </a:extLst>
          </p:cNvPr>
          <p:cNvSpPr>
            <a:spLocks noGrp="1"/>
          </p:cNvSpPr>
          <p:nvPr>
            <p:ph type="title"/>
          </p:nvPr>
        </p:nvSpPr>
        <p:spPr>
          <a:xfrm>
            <a:off x="1463040" y="787180"/>
            <a:ext cx="4094922" cy="2135576"/>
          </a:xfrm>
        </p:spPr>
        <p:txBody>
          <a:bodyPr anchor="b">
            <a:normAutofit/>
          </a:bodyPr>
          <a:lstStyle/>
          <a:p>
            <a:r>
              <a:rPr lang="en-US" sz="5400" dirty="0">
                <a:solidFill>
                  <a:schemeClr val="tx1">
                    <a:lumMod val="85000"/>
                    <a:lumOff val="15000"/>
                  </a:schemeClr>
                </a:solidFill>
              </a:rPr>
              <a:t>Exercise: Groups of 2/3</a:t>
            </a:r>
          </a:p>
        </p:txBody>
      </p:sp>
      <p:sp>
        <p:nvSpPr>
          <p:cNvPr id="14" name="Text Placeholder 2">
            <a:extLst>
              <a:ext uri="{FF2B5EF4-FFF2-40B4-BE49-F238E27FC236}">
                <a16:creationId xmlns:a16="http://schemas.microsoft.com/office/drawing/2014/main" id="{9053601A-6506-8848-9218-AC6E5094250A}"/>
              </a:ext>
            </a:extLst>
          </p:cNvPr>
          <p:cNvSpPr>
            <a:spLocks noGrp="1"/>
          </p:cNvSpPr>
          <p:nvPr>
            <p:ph type="body" idx="1"/>
          </p:nvPr>
        </p:nvSpPr>
        <p:spPr>
          <a:xfrm>
            <a:off x="1463040" y="3083622"/>
            <a:ext cx="4094922" cy="2931510"/>
          </a:xfrm>
        </p:spPr>
        <p:txBody>
          <a:bodyPr>
            <a:normAutofit/>
          </a:bodyPr>
          <a:lstStyle/>
          <a:p>
            <a:pPr marL="50800" indent="0">
              <a:buNone/>
            </a:pPr>
            <a:r>
              <a:rPr lang="en-US" sz="1700" dirty="0">
                <a:solidFill>
                  <a:schemeClr val="tx1">
                    <a:lumMod val="85000"/>
                    <a:lumOff val="15000"/>
                  </a:schemeClr>
                </a:solidFill>
              </a:rPr>
              <a:t>Name at least one </a:t>
            </a:r>
            <a:r>
              <a:rPr lang="en-US" sz="1700" dirty="0" err="1">
                <a:solidFill>
                  <a:schemeClr val="tx1">
                    <a:lumMod val="85000"/>
                    <a:lumOff val="15000"/>
                  </a:schemeClr>
                </a:solidFill>
              </a:rPr>
              <a:t>counterpublic</a:t>
            </a:r>
            <a:r>
              <a:rPr lang="en-US" sz="1700" dirty="0">
                <a:solidFill>
                  <a:schemeClr val="tx1">
                    <a:lumMod val="85000"/>
                    <a:lumOff val="15000"/>
                  </a:schemeClr>
                </a:solidFill>
              </a:rPr>
              <a:t> within the following publics:</a:t>
            </a:r>
          </a:p>
          <a:p>
            <a:r>
              <a:rPr lang="en-US" sz="1700" dirty="0">
                <a:solidFill>
                  <a:schemeClr val="tx1">
                    <a:lumMod val="85000"/>
                    <a:lumOff val="15000"/>
                  </a:schemeClr>
                </a:solidFill>
              </a:rPr>
              <a:t>Fashion</a:t>
            </a:r>
          </a:p>
          <a:p>
            <a:r>
              <a:rPr lang="en-US" sz="1700" dirty="0">
                <a:solidFill>
                  <a:schemeClr val="tx1">
                    <a:lumMod val="85000"/>
                    <a:lumOff val="15000"/>
                  </a:schemeClr>
                </a:solidFill>
              </a:rPr>
              <a:t>Cooking</a:t>
            </a:r>
          </a:p>
          <a:p>
            <a:r>
              <a:rPr lang="en-US" sz="1700" dirty="0">
                <a:solidFill>
                  <a:schemeClr val="tx1">
                    <a:lumMod val="85000"/>
                    <a:lumOff val="15000"/>
                  </a:schemeClr>
                </a:solidFill>
              </a:rPr>
              <a:t>Sports</a:t>
            </a:r>
          </a:p>
          <a:p>
            <a:r>
              <a:rPr lang="en-US" sz="1700" dirty="0">
                <a:solidFill>
                  <a:schemeClr val="tx1">
                    <a:lumMod val="85000"/>
                    <a:lumOff val="15000"/>
                  </a:schemeClr>
                </a:solidFill>
              </a:rPr>
              <a:t>Writing</a:t>
            </a:r>
          </a:p>
          <a:p>
            <a:r>
              <a:rPr lang="en-US" sz="1700" dirty="0">
                <a:solidFill>
                  <a:schemeClr val="tx1">
                    <a:lumMod val="85000"/>
                    <a:lumOff val="15000"/>
                  </a:schemeClr>
                </a:solidFill>
              </a:rPr>
              <a:t>Religion</a:t>
            </a:r>
          </a:p>
        </p:txBody>
      </p:sp>
      <p:pic>
        <p:nvPicPr>
          <p:cNvPr id="15" name="Picture 4" descr="Coloured pencils in box">
            <a:extLst>
              <a:ext uri="{FF2B5EF4-FFF2-40B4-BE49-F238E27FC236}">
                <a16:creationId xmlns:a16="http://schemas.microsoft.com/office/drawing/2014/main" id="{ECDCA5D5-14BB-4803-82FA-C4F0B57BF69F}"/>
              </a:ext>
            </a:extLst>
          </p:cNvPr>
          <p:cNvPicPr>
            <a:picLocks noChangeAspect="1"/>
          </p:cNvPicPr>
          <p:nvPr/>
        </p:nvPicPr>
        <p:blipFill rotWithShape="1">
          <a:blip r:embed="rId3">
            <a:duotone>
              <a:prstClr val="black"/>
              <a:prstClr val="white"/>
            </a:duotone>
          </a:blip>
          <a:srcRect l="30906" r="4427"/>
          <a:stretch/>
        </p:blipFill>
        <p:spPr>
          <a:xfrm>
            <a:off x="6096000" y="10"/>
            <a:ext cx="6096000" cy="6857990"/>
          </a:xfrm>
          <a:custGeom>
            <a:avLst/>
            <a:gdLst/>
            <a:ahLst/>
            <a:cxnLst/>
            <a:rect l="l" t="t" r="r" b="b"/>
            <a:pathLst>
              <a:path w="6096000" h="6858000">
                <a:moveTo>
                  <a:pt x="3068432" y="0"/>
                </a:moveTo>
                <a:lnTo>
                  <a:pt x="6096000" y="0"/>
                </a:lnTo>
                <a:lnTo>
                  <a:pt x="6096000"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16" name="Freeform: Shape 10">
            <a:extLst>
              <a:ext uri="{FF2B5EF4-FFF2-40B4-BE49-F238E27FC236}">
                <a16:creationId xmlns:a16="http://schemas.microsoft.com/office/drawing/2014/main" id="{34CFA7DE-DC24-4883-9E7E-838305755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9656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Content Placeholder 2"/>
          <p:cNvSpPr>
            <a:spLocks noGrp="1"/>
          </p:cNvSpPr>
          <p:nvPr>
            <p:ph idx="1"/>
          </p:nvPr>
        </p:nvSpPr>
        <p:spPr>
          <a:xfrm>
            <a:off x="6095999" y="882315"/>
            <a:ext cx="5254754" cy="5294647"/>
          </a:xfrm>
        </p:spPr>
        <p:txBody>
          <a:bodyPr>
            <a:normAutofit/>
          </a:bodyPr>
          <a:lstStyle/>
          <a:p>
            <a:pPr marL="0" indent="0">
              <a:buNone/>
            </a:pPr>
            <a:endParaRPr lang="en-US" sz="2200" dirty="0"/>
          </a:p>
          <a:p>
            <a:pPr marL="0" indent="0">
              <a:buNone/>
            </a:pPr>
            <a:r>
              <a:rPr lang="en-US" sz="2200" dirty="0"/>
              <a:t>Leading a public could give us a strong sense of belonging and purpose. </a:t>
            </a:r>
          </a:p>
          <a:p>
            <a:pPr marL="0" indent="0">
              <a:buNone/>
            </a:pPr>
            <a:endParaRPr lang="en-US" sz="2200" dirty="0"/>
          </a:p>
          <a:p>
            <a:pPr>
              <a:buFont typeface="Wingdings" pitchFamily="2" charset="2"/>
              <a:buChar char="Ø"/>
            </a:pPr>
            <a:r>
              <a:rPr lang="en-US" sz="2200" dirty="0"/>
              <a:t>However, how do we know where the line is between a rational movement and a destructive faction? </a:t>
            </a:r>
          </a:p>
          <a:p>
            <a:pPr>
              <a:buFont typeface="Wingdings" pitchFamily="2" charset="2"/>
              <a:buChar char="Ø"/>
            </a:pPr>
            <a:endParaRPr lang="en-US" sz="2200" dirty="0"/>
          </a:p>
          <a:p>
            <a:pPr marL="0" indent="0">
              <a:buNone/>
            </a:pPr>
            <a:r>
              <a:rPr lang="en-US" sz="2200" i="1" dirty="0"/>
              <a:t>Is the social left one big public or are there </a:t>
            </a:r>
            <a:r>
              <a:rPr lang="en-US" sz="2200" i="1" dirty="0" err="1"/>
              <a:t>counterpublics</a:t>
            </a:r>
            <a:r>
              <a:rPr lang="en-US" sz="2200" i="1" dirty="0"/>
              <a:t>? What are they?</a:t>
            </a:r>
          </a:p>
          <a:p>
            <a:pPr marL="0" indent="0">
              <a:buNone/>
            </a:pPr>
            <a:endParaRPr lang="en-US" sz="2200" i="1" dirty="0"/>
          </a:p>
          <a:p>
            <a:pPr marL="0" indent="0">
              <a:buNone/>
            </a:pPr>
            <a:r>
              <a:rPr lang="en-US" sz="2200" i="1" dirty="0"/>
              <a:t>Is the political right one big public or are there </a:t>
            </a:r>
            <a:r>
              <a:rPr lang="en-US" sz="2200" i="1" dirty="0" err="1"/>
              <a:t>counterpublics</a:t>
            </a:r>
            <a:r>
              <a:rPr lang="en-US" sz="2200" i="1" dirty="0"/>
              <a:t>? What are they?</a:t>
            </a:r>
            <a:endParaRPr lang="en-CA" sz="2200" i="1" dirty="0"/>
          </a:p>
          <a:p>
            <a:endParaRPr lang="en-CA" sz="2200" dirty="0"/>
          </a:p>
          <a:p>
            <a:endParaRPr lang="en-US" sz="2200" dirty="0"/>
          </a:p>
        </p:txBody>
      </p:sp>
    </p:spTree>
    <p:extLst>
      <p:ext uri="{BB962C8B-B14F-4D97-AF65-F5344CB8AC3E}">
        <p14:creationId xmlns:p14="http://schemas.microsoft.com/office/powerpoint/2010/main" val="1010570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EE77C-B41F-954A-940D-91A6DD3F0DB7}"/>
              </a:ext>
            </a:extLst>
          </p:cNvPr>
          <p:cNvSpPr>
            <a:spLocks noGrp="1"/>
          </p:cNvSpPr>
          <p:nvPr>
            <p:ph type="title"/>
          </p:nvPr>
        </p:nvSpPr>
        <p:spPr>
          <a:xfrm>
            <a:off x="841248" y="548640"/>
            <a:ext cx="3600860" cy="5431536"/>
          </a:xfrm>
        </p:spPr>
        <p:txBody>
          <a:bodyPr>
            <a:normAutofit/>
          </a:bodyPr>
          <a:lstStyle/>
          <a:p>
            <a:r>
              <a:rPr lang="en-US" sz="4200" dirty="0"/>
              <a:t>Publics or </a:t>
            </a:r>
            <a:r>
              <a:rPr lang="en-US" sz="4200" dirty="0" err="1"/>
              <a:t>Counterpublics</a:t>
            </a:r>
            <a:r>
              <a:rPr lang="en-US" sz="4200" dirty="0"/>
              <a:t> 		</a:t>
            </a:r>
            <a:br>
              <a:rPr lang="en-US" sz="4200" dirty="0"/>
            </a:br>
            <a:br>
              <a:rPr lang="en-US" sz="4200" dirty="0"/>
            </a:br>
            <a:r>
              <a:rPr lang="en-US" sz="4200" dirty="0"/>
              <a:t>		</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9023CFC-57EB-DC4B-84C5-EA3437D59B36}"/>
              </a:ext>
            </a:extLst>
          </p:cNvPr>
          <p:cNvSpPr/>
          <p:nvPr/>
        </p:nvSpPr>
        <p:spPr>
          <a:xfrm>
            <a:off x="5126418" y="2435084"/>
            <a:ext cx="1420051" cy="430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06A277-AE1C-4E44-AF1B-CF30BD41FCD5}"/>
              </a:ext>
            </a:extLst>
          </p:cNvPr>
          <p:cNvSpPr txBox="1"/>
          <p:nvPr/>
        </p:nvSpPr>
        <p:spPr>
          <a:xfrm>
            <a:off x="7361602" y="2265515"/>
            <a:ext cx="2259154" cy="769441"/>
          </a:xfrm>
          <a:prstGeom prst="rect">
            <a:avLst/>
          </a:prstGeom>
          <a:noFill/>
        </p:spPr>
        <p:txBody>
          <a:bodyPr wrap="square" rtlCol="0">
            <a:spAutoFit/>
          </a:bodyPr>
          <a:lstStyle/>
          <a:p>
            <a:r>
              <a:rPr lang="en-US" sz="4400" dirty="0"/>
              <a:t>“Tribes”</a:t>
            </a:r>
          </a:p>
        </p:txBody>
      </p:sp>
    </p:spTree>
    <p:extLst>
      <p:ext uri="{BB962C8B-B14F-4D97-AF65-F5344CB8AC3E}">
        <p14:creationId xmlns:p14="http://schemas.microsoft.com/office/powerpoint/2010/main" val="3572211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E77C-B41F-954A-940D-91A6DD3F0DB7}"/>
              </a:ext>
            </a:extLst>
          </p:cNvPr>
          <p:cNvSpPr>
            <a:spLocks noGrp="1"/>
          </p:cNvSpPr>
          <p:nvPr>
            <p:ph type="title"/>
          </p:nvPr>
        </p:nvSpPr>
        <p:spPr/>
        <p:txBody>
          <a:bodyPr/>
          <a:lstStyle/>
          <a:p>
            <a:r>
              <a:rPr lang="en-US" dirty="0"/>
              <a:t>Publics or </a:t>
            </a:r>
            <a:r>
              <a:rPr lang="en-US" dirty="0" err="1"/>
              <a:t>Counterpublics</a:t>
            </a:r>
            <a:r>
              <a:rPr lang="en-US" dirty="0"/>
              <a:t> 		Tribes</a:t>
            </a:r>
          </a:p>
        </p:txBody>
      </p:sp>
      <p:sp>
        <p:nvSpPr>
          <p:cNvPr id="3" name="Text Placeholder 2">
            <a:extLst>
              <a:ext uri="{FF2B5EF4-FFF2-40B4-BE49-F238E27FC236}">
                <a16:creationId xmlns:a16="http://schemas.microsoft.com/office/drawing/2014/main" id="{5177066F-0DFE-9549-8789-957FCEDB3747}"/>
              </a:ext>
            </a:extLst>
          </p:cNvPr>
          <p:cNvSpPr>
            <a:spLocks noGrp="1"/>
          </p:cNvSpPr>
          <p:nvPr>
            <p:ph type="body" idx="1"/>
          </p:nvPr>
        </p:nvSpPr>
        <p:spPr/>
        <p:txBody>
          <a:bodyPr/>
          <a:lstStyle/>
          <a:p>
            <a:pPr marL="50800" indent="0">
              <a:buNone/>
            </a:pPr>
            <a:r>
              <a:rPr lang="en-US" i="1" dirty="0"/>
              <a:t>Leading a public could give us a strong sense of belonging and purpose. </a:t>
            </a:r>
          </a:p>
          <a:p>
            <a:pPr marL="50800" indent="0">
              <a:buNone/>
            </a:pPr>
            <a:endParaRPr lang="en-US" dirty="0"/>
          </a:p>
          <a:p>
            <a:endParaRPr lang="en-US" dirty="0"/>
          </a:p>
          <a:p>
            <a:endParaRPr lang="en-US" dirty="0"/>
          </a:p>
        </p:txBody>
      </p:sp>
      <p:sp>
        <p:nvSpPr>
          <p:cNvPr id="4" name="Right Arrow 3">
            <a:extLst>
              <a:ext uri="{FF2B5EF4-FFF2-40B4-BE49-F238E27FC236}">
                <a16:creationId xmlns:a16="http://schemas.microsoft.com/office/drawing/2014/main" id="{BB189D2D-A2DA-564C-A00F-1F2CF0C6E83A}"/>
              </a:ext>
            </a:extLst>
          </p:cNvPr>
          <p:cNvSpPr/>
          <p:nvPr/>
        </p:nvSpPr>
        <p:spPr>
          <a:xfrm>
            <a:off x="6937928" y="78559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91;p14">
            <a:extLst>
              <a:ext uri="{FF2B5EF4-FFF2-40B4-BE49-F238E27FC236}">
                <a16:creationId xmlns:a16="http://schemas.microsoft.com/office/drawing/2014/main" id="{0875B94D-1C4A-FA40-862E-F8E4811FB538}"/>
              </a:ext>
            </a:extLst>
          </p:cNvPr>
          <p:cNvSpPr txBox="1">
            <a:spLocks/>
          </p:cNvSpPr>
          <p:nvPr/>
        </p:nvSpPr>
        <p:spPr>
          <a:xfrm>
            <a:off x="1647112" y="3131808"/>
            <a:ext cx="8570314" cy="29406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4775" indent="0">
              <a:spcBef>
                <a:spcPts val="0"/>
              </a:spcBef>
              <a:buSzPts val="1260"/>
              <a:buFont typeface="Arial"/>
              <a:buNone/>
            </a:pPr>
            <a:r>
              <a:rPr lang="en-CA" dirty="0"/>
              <a:t> “We all have a basic need to connect with other human beings. Making friends, connecting with others, sharing  experiences, keeping up with popular culture, and keeping up with current trends and developments in your community all are ways and reasons for connecting with other people.”</a:t>
            </a:r>
          </a:p>
          <a:p>
            <a:pPr marL="104775" indent="0">
              <a:spcBef>
                <a:spcPts val="0"/>
              </a:spcBef>
              <a:buSzPts val="1260"/>
              <a:buFont typeface="Arial"/>
              <a:buNone/>
            </a:pPr>
            <a:endParaRPr lang="en-CA" dirty="0"/>
          </a:p>
          <a:p>
            <a:pPr marL="104775" indent="0" algn="r">
              <a:spcBef>
                <a:spcPts val="0"/>
              </a:spcBef>
              <a:buSzPts val="1260"/>
              <a:buFont typeface="Arial"/>
              <a:buNone/>
            </a:pPr>
            <a:r>
              <a:rPr lang="en-CA" sz="1200" dirty="0"/>
              <a:t>~Seth Godin</a:t>
            </a:r>
          </a:p>
          <a:p>
            <a:pPr marL="425450" indent="0">
              <a:buFont typeface="Arial"/>
              <a:buNone/>
            </a:pPr>
            <a:endParaRPr lang="en-CA" dirty="0"/>
          </a:p>
          <a:p>
            <a:pPr marL="228600" indent="-50800">
              <a:buFont typeface="Arial"/>
              <a:buNone/>
            </a:pPr>
            <a:endParaRPr lang="en-CA" dirty="0"/>
          </a:p>
        </p:txBody>
      </p:sp>
    </p:spTree>
    <p:extLst>
      <p:ext uri="{BB962C8B-B14F-4D97-AF65-F5344CB8AC3E}">
        <p14:creationId xmlns:p14="http://schemas.microsoft.com/office/powerpoint/2010/main" val="1422766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useBgFill="1">
        <p:nvSpPr>
          <p:cNvPr id="116" name="Rectangle 10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Right Triangle 1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15"/>
          <p:cNvSpPr txBox="1">
            <a:spLocks noGrp="1"/>
          </p:cNvSpPr>
          <p:nvPr>
            <p:ph type="title"/>
          </p:nvPr>
        </p:nvSpPr>
        <p:spPr>
          <a:xfrm>
            <a:off x="641774" y="1213693"/>
            <a:ext cx="3845865" cy="4244347"/>
          </a:xfrm>
          <a:prstGeom prst="rect">
            <a:avLst/>
          </a:prstGeom>
        </p:spPr>
        <p:txBody>
          <a:bodyPr spcFirstLastPara="1" lIns="91425" tIns="45700" rIns="91425" bIns="45700" anchorCtr="0">
            <a:normAutofit/>
          </a:bodyPr>
          <a:lstStyle/>
          <a:p>
            <a:pPr marL="0" marR="0" lvl="0" indent="0" algn="ctr" rtl="0">
              <a:spcBef>
                <a:spcPts val="0"/>
              </a:spcBef>
              <a:spcAft>
                <a:spcPts val="0"/>
              </a:spcAft>
              <a:buClr>
                <a:schemeClr val="dk1"/>
              </a:buClr>
              <a:buSzPts val="4400"/>
              <a:buFont typeface="Calibri"/>
              <a:buNone/>
            </a:pPr>
            <a:br>
              <a:rPr lang="en-CA" sz="3600" dirty="0"/>
            </a:br>
            <a:r>
              <a:rPr lang="en-CA" sz="3200" dirty="0"/>
              <a:t>Identifying</a:t>
            </a:r>
            <a:r>
              <a:rPr lang="en-CA" sz="3200" b="0" i="0" u="none" strike="noStrike" cap="none" dirty="0">
                <a:latin typeface="Calibri"/>
                <a:ea typeface="Calibri"/>
                <a:cs typeface="Calibri"/>
                <a:sym typeface="Calibri"/>
              </a:rPr>
              <a:t> Your Public/Tribe/</a:t>
            </a:r>
            <a:br>
              <a:rPr lang="en-CA" sz="3200" b="0" i="0" u="none" strike="noStrike" cap="none" dirty="0">
                <a:latin typeface="Calibri"/>
                <a:ea typeface="Calibri"/>
                <a:cs typeface="Calibri"/>
                <a:sym typeface="Calibri"/>
              </a:rPr>
            </a:br>
            <a:r>
              <a:rPr lang="en-CA" sz="3200" b="0" i="0" u="none" strike="noStrike" cap="none" dirty="0">
                <a:latin typeface="Calibri"/>
                <a:ea typeface="Calibri"/>
                <a:cs typeface="Calibri"/>
                <a:sym typeface="Calibri"/>
              </a:rPr>
              <a:t>Audience/Community	</a:t>
            </a:r>
          </a:p>
        </p:txBody>
      </p:sp>
      <p:cxnSp>
        <p:nvCxnSpPr>
          <p:cNvPr id="117" name="Straight Connector 1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 name="Google Shape;97;p15"/>
          <p:cNvSpPr txBox="1">
            <a:spLocks noGrp="1"/>
          </p:cNvSpPr>
          <p:nvPr>
            <p:ph type="body" idx="1"/>
          </p:nvPr>
        </p:nvSpPr>
        <p:spPr>
          <a:xfrm>
            <a:off x="5549809" y="1380839"/>
            <a:ext cx="4795584" cy="4180542"/>
          </a:xfrm>
          <a:prstGeom prst="rect">
            <a:avLst/>
          </a:prstGeom>
        </p:spPr>
        <p:txBody>
          <a:bodyPr spcFirstLastPara="1" lIns="91425" tIns="45700" rIns="91425" bIns="45700" anchor="ctr" anchorCtr="0">
            <a:normAutofit fontScale="92500" lnSpcReduction="10000"/>
          </a:bodyPr>
          <a:lstStyle/>
          <a:p>
            <a:pPr marL="457200" marR="0" lvl="0" indent="-406400" rtl="0">
              <a:spcBef>
                <a:spcPts val="1000"/>
              </a:spcBef>
              <a:spcAft>
                <a:spcPts val="0"/>
              </a:spcAft>
              <a:buClr>
                <a:schemeClr val="dk1"/>
              </a:buClr>
              <a:buSzPts val="2800"/>
              <a:buFont typeface="Calibri"/>
              <a:buChar char="•"/>
            </a:pPr>
            <a:endParaRPr lang="en-CA" sz="2000" b="0" i="0" u="none" strike="noStrike" cap="none" dirty="0">
              <a:latin typeface="Calibri"/>
              <a:ea typeface="Calibri"/>
              <a:cs typeface="Calibri"/>
              <a:sym typeface="Calibri"/>
            </a:endParaRPr>
          </a:p>
          <a:p>
            <a:pPr marL="457200" marR="0" lvl="0" indent="-406400" rtl="0">
              <a:spcBef>
                <a:spcPts val="1000"/>
              </a:spcBef>
              <a:spcAft>
                <a:spcPts val="0"/>
              </a:spcAft>
              <a:buClr>
                <a:schemeClr val="dk1"/>
              </a:buClr>
              <a:buSzPts val="2800"/>
              <a:buFont typeface="Calibri"/>
              <a:buChar char="•"/>
            </a:pPr>
            <a:endParaRPr lang="en-CA" sz="2000" dirty="0"/>
          </a:p>
          <a:p>
            <a:pPr marL="457200" marR="0" lvl="0" indent="-406400" rtl="0">
              <a:spcBef>
                <a:spcPts val="1000"/>
              </a:spcBef>
              <a:spcAft>
                <a:spcPts val="0"/>
              </a:spcAft>
              <a:buClr>
                <a:schemeClr val="dk1"/>
              </a:buClr>
              <a:buSzPts val="2800"/>
              <a:buFont typeface="Calibri"/>
              <a:buChar char="•"/>
            </a:pPr>
            <a:r>
              <a:rPr lang="en-CA" sz="2000" b="0" i="0" u="none" strike="noStrike" cap="none" dirty="0">
                <a:latin typeface="Calibri"/>
                <a:ea typeface="Calibri"/>
                <a:cs typeface="Calibri"/>
                <a:sym typeface="Calibri"/>
              </a:rPr>
              <a:t>What is </a:t>
            </a:r>
            <a:r>
              <a:rPr lang="en-CA" sz="2000" dirty="0"/>
              <a:t>a</a:t>
            </a:r>
            <a:r>
              <a:rPr lang="en-CA" sz="2000" b="0" i="0" u="none" strike="noStrike" cap="none" dirty="0">
                <a:latin typeface="Calibri"/>
                <a:ea typeface="Calibri"/>
                <a:cs typeface="Calibri"/>
                <a:sym typeface="Calibri"/>
              </a:rPr>
              <a:t> </a:t>
            </a:r>
            <a:r>
              <a:rPr lang="en-CA" sz="2000" dirty="0"/>
              <a:t>public</a:t>
            </a:r>
            <a:r>
              <a:rPr lang="en-CA" sz="2000" b="0" i="0" u="none" strike="noStrike" cap="none" dirty="0">
                <a:latin typeface="Calibri"/>
                <a:ea typeface="Calibri"/>
                <a:cs typeface="Calibri"/>
                <a:sym typeface="Calibri"/>
              </a:rPr>
              <a:t> you lead or participate in? </a:t>
            </a:r>
            <a:endParaRPr lang="en-CA" sz="2000" dirty="0"/>
          </a:p>
          <a:p>
            <a:pPr marL="0" marR="0" lvl="0" indent="0" rtl="0">
              <a:spcBef>
                <a:spcPts val="1000"/>
              </a:spcBef>
              <a:spcAft>
                <a:spcPts val="0"/>
              </a:spcAft>
              <a:buNone/>
            </a:pPr>
            <a:endParaRPr lang="en-CA" sz="2000" dirty="0"/>
          </a:p>
          <a:p>
            <a:pPr marL="457200" marR="0" lvl="0" indent="-406400" rtl="0">
              <a:spcBef>
                <a:spcPts val="1000"/>
              </a:spcBef>
              <a:spcAft>
                <a:spcPts val="0"/>
              </a:spcAft>
              <a:buClr>
                <a:schemeClr val="dk1"/>
              </a:buClr>
              <a:buSzPts val="2800"/>
              <a:buFont typeface="Calibri"/>
              <a:buChar char="•"/>
            </a:pPr>
            <a:r>
              <a:rPr lang="en-CA" sz="2000" u="none" strike="noStrike" cap="none" dirty="0"/>
              <a:t>What unique value do you provide to this audience? Is this needed or wanted? </a:t>
            </a:r>
          </a:p>
          <a:p>
            <a:pPr marL="0" marR="0" lvl="0" indent="0" rtl="0">
              <a:spcBef>
                <a:spcPts val="1000"/>
              </a:spcBef>
              <a:spcAft>
                <a:spcPts val="0"/>
              </a:spcAft>
              <a:buNone/>
            </a:pPr>
            <a:endParaRPr lang="en-CA" sz="2000" dirty="0"/>
          </a:p>
          <a:p>
            <a:pPr marL="457200" marR="0" lvl="0" indent="-406400" rtl="0">
              <a:spcBef>
                <a:spcPts val="1000"/>
              </a:spcBef>
              <a:spcAft>
                <a:spcPts val="0"/>
              </a:spcAft>
              <a:buClr>
                <a:schemeClr val="dk1"/>
              </a:buClr>
              <a:buSzPts val="2800"/>
              <a:buFont typeface="Calibri"/>
              <a:buChar char="•"/>
            </a:pPr>
            <a:r>
              <a:rPr lang="en-CA" sz="2000" b="0" i="0" u="none" strike="noStrike" cap="none" dirty="0">
                <a:latin typeface="Calibri"/>
                <a:ea typeface="Calibri"/>
                <a:cs typeface="Calibri"/>
                <a:sym typeface="Calibri"/>
              </a:rPr>
              <a:t>Does your community already exist? </a:t>
            </a:r>
          </a:p>
          <a:p>
            <a:pPr marL="457200" marR="0" lvl="0" indent="-406400" rtl="0">
              <a:spcBef>
                <a:spcPts val="1000"/>
              </a:spcBef>
              <a:spcAft>
                <a:spcPts val="0"/>
              </a:spcAft>
              <a:buClr>
                <a:schemeClr val="dk1"/>
              </a:buClr>
              <a:buSzPts val="2800"/>
              <a:buFont typeface="Calibri"/>
              <a:buChar char="•"/>
            </a:pPr>
            <a:endParaRPr lang="en-CA" sz="2000" dirty="0"/>
          </a:p>
          <a:p>
            <a:pPr marL="457200" marR="0" lvl="0" indent="-406400" rtl="0">
              <a:spcBef>
                <a:spcPts val="1000"/>
              </a:spcBef>
              <a:spcAft>
                <a:spcPts val="0"/>
              </a:spcAft>
              <a:buClr>
                <a:schemeClr val="dk1"/>
              </a:buClr>
              <a:buSzPts val="2800"/>
              <a:buFont typeface="Calibri"/>
              <a:buChar char="•"/>
            </a:pPr>
            <a:r>
              <a:rPr lang="en-CA" sz="2000" dirty="0"/>
              <a:t>What is the tribe you envision for your own public self?</a:t>
            </a:r>
          </a:p>
          <a:p>
            <a:pPr marL="0" marR="0" lvl="0" indent="0" rtl="0">
              <a:spcBef>
                <a:spcPts val="1000"/>
              </a:spcBef>
              <a:spcAft>
                <a:spcPts val="0"/>
              </a:spcAft>
              <a:buClr>
                <a:schemeClr val="dk1"/>
              </a:buClr>
              <a:buSzPts val="2800"/>
              <a:buFont typeface="Arial"/>
              <a:buNone/>
            </a:pPr>
            <a:endParaRPr lang="en-CA" sz="2000" b="0" i="0" u="none" strike="noStrike" cap="none" dirty="0">
              <a:latin typeface="Calibri"/>
              <a:ea typeface="Calibri"/>
              <a:cs typeface="Calibri"/>
              <a:sym typeface="Calibri"/>
            </a:endParaRPr>
          </a:p>
          <a:p>
            <a:pPr marL="0" marR="0" lvl="0" indent="0" rtl="0">
              <a:spcBef>
                <a:spcPts val="1000"/>
              </a:spcBef>
              <a:spcAft>
                <a:spcPts val="0"/>
              </a:spcAft>
              <a:buClr>
                <a:schemeClr val="dk1"/>
              </a:buClr>
              <a:buSzPts val="2800"/>
              <a:buFont typeface="Arial"/>
              <a:buNone/>
            </a:pPr>
            <a:endParaRPr lang="en-CA" sz="2000" b="0" i="0" u="none" strike="noStrike" cap="none" dirty="0">
              <a:latin typeface="Calibri"/>
              <a:ea typeface="Calibri"/>
              <a:cs typeface="Calibri"/>
              <a:sym typeface="Calibri"/>
            </a:endParaRPr>
          </a:p>
          <a:p>
            <a:pPr marL="0" marR="0" lvl="0" indent="0" rtl="0">
              <a:spcBef>
                <a:spcPts val="1000"/>
              </a:spcBef>
              <a:spcAft>
                <a:spcPts val="0"/>
              </a:spcAft>
              <a:buClr>
                <a:schemeClr val="dk1"/>
              </a:buClr>
              <a:buSzPts val="2800"/>
              <a:buFont typeface="Arial"/>
              <a:buNone/>
            </a:pPr>
            <a:endParaRPr lang="en-CA" sz="2000" b="0" i="0" u="none" strike="noStrike" cap="none" dirty="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B9D06-5C46-4144-8E9B-047056F21B53}"/>
              </a:ext>
            </a:extLst>
          </p:cNvPr>
          <p:cNvSpPr>
            <a:spLocks noGrp="1"/>
          </p:cNvSpPr>
          <p:nvPr>
            <p:ph type="title"/>
          </p:nvPr>
        </p:nvSpPr>
        <p:spPr>
          <a:xfrm>
            <a:off x="1171074" y="1396686"/>
            <a:ext cx="3240506" cy="4064628"/>
          </a:xfrm>
        </p:spPr>
        <p:txBody>
          <a:bodyPr>
            <a:normAutofit/>
          </a:bodyPr>
          <a:lstStyle/>
          <a:p>
            <a:r>
              <a:rPr lang="en-US" sz="3400">
                <a:solidFill>
                  <a:srgbClr val="FFFFFF"/>
                </a:solidFill>
              </a:rPr>
              <a:t>What are Publics and Counterpublics?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23D4CA0-864E-554A-9CDA-6A411C4ACDBB}"/>
              </a:ext>
            </a:extLst>
          </p:cNvPr>
          <p:cNvSpPr>
            <a:spLocks noGrp="1"/>
          </p:cNvSpPr>
          <p:nvPr>
            <p:ph type="body" idx="1"/>
          </p:nvPr>
        </p:nvSpPr>
        <p:spPr>
          <a:xfrm>
            <a:off x="5370153" y="1526033"/>
            <a:ext cx="5536397" cy="3935281"/>
          </a:xfrm>
        </p:spPr>
        <p:txBody>
          <a:bodyPr>
            <a:normAutofit/>
          </a:bodyPr>
          <a:lstStyle/>
          <a:p>
            <a:pPr marL="50800" indent="0">
              <a:buNone/>
            </a:pPr>
            <a:endParaRPr lang="en-CA" dirty="0"/>
          </a:p>
          <a:p>
            <a:pPr marL="50800" indent="0">
              <a:buNone/>
            </a:pPr>
            <a:endParaRPr lang="en-CA" dirty="0"/>
          </a:p>
          <a:p>
            <a:pPr marL="50800" indent="0">
              <a:buNone/>
            </a:pPr>
            <a:endParaRPr lang="en-CA" dirty="0"/>
          </a:p>
          <a:p>
            <a:pPr marL="50800" indent="0">
              <a:buNone/>
            </a:pPr>
            <a:r>
              <a:rPr lang="en-CA" dirty="0"/>
              <a:t>Head to </a:t>
            </a:r>
            <a:r>
              <a:rPr lang="en-CA" dirty="0" err="1"/>
              <a:t>menti.com</a:t>
            </a:r>
            <a:endParaRPr lang="en-CA" dirty="0"/>
          </a:p>
          <a:p>
            <a:pPr marL="50800" indent="0">
              <a:buNone/>
            </a:pPr>
            <a:endParaRPr lang="en-US" dirty="0"/>
          </a:p>
          <a:p>
            <a:endParaRPr lang="en-US" dirty="0"/>
          </a:p>
        </p:txBody>
      </p:sp>
    </p:spTree>
    <p:extLst>
      <p:ext uri="{BB962C8B-B14F-4D97-AF65-F5344CB8AC3E}">
        <p14:creationId xmlns:p14="http://schemas.microsoft.com/office/powerpoint/2010/main" val="355860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200" dirty="0" err="1"/>
              <a:t>Counterpublics</a:t>
            </a:r>
            <a:endParaRPr lang="en-US" sz="42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pPr marL="0" indent="0">
              <a:buNone/>
            </a:pPr>
            <a:r>
              <a:rPr lang="en-US" sz="2200" dirty="0"/>
              <a:t>"As conceptual models of the public sphere have moved toward multiplicity, "</a:t>
            </a:r>
            <a:r>
              <a:rPr lang="en-US" sz="2200" dirty="0" err="1"/>
              <a:t>counterpublic</a:t>
            </a:r>
            <a:r>
              <a:rPr lang="en-US" sz="2200" dirty="0"/>
              <a:t>" has emerged as a critical term to signify that </a:t>
            </a:r>
            <a:r>
              <a:rPr lang="en-US" sz="2200" b="1" dirty="0"/>
              <a:t>some publics develop not simply as one among a constellation of discursive entities, but as explicitly articulated alternatives to wider publics that exclude the interests of potential participants</a:t>
            </a:r>
            <a:r>
              <a:rPr lang="en-US" sz="2200" dirty="0"/>
              <a:t>.”                                      </a:t>
            </a:r>
          </a:p>
          <a:p>
            <a:pPr marL="0" indent="0" algn="r">
              <a:buNone/>
            </a:pPr>
            <a:r>
              <a:rPr lang="en-US" sz="2200" dirty="0"/>
              <a:t>						</a:t>
            </a:r>
          </a:p>
          <a:p>
            <a:pPr marL="0" indent="0" algn="r">
              <a:buNone/>
            </a:pPr>
            <a:r>
              <a:rPr lang="en-US" sz="1200" dirty="0"/>
              <a:t>Source: Robert </a:t>
            </a:r>
            <a:r>
              <a:rPr lang="en-US" sz="1200" dirty="0" err="1"/>
              <a:t>Asen</a:t>
            </a:r>
            <a:r>
              <a:rPr lang="en-US" sz="1200" dirty="0"/>
              <a:t>, "Seeking the 'Counter' in </a:t>
            </a:r>
            <a:r>
              <a:rPr lang="en-US" sz="1200" dirty="0" err="1"/>
              <a:t>Counterpublics</a:t>
            </a:r>
            <a:r>
              <a:rPr lang="en-US" sz="1200" dirty="0"/>
              <a:t>"</a:t>
            </a:r>
          </a:p>
        </p:txBody>
      </p:sp>
      <p:sp>
        <p:nvSpPr>
          <p:cNvPr id="4" name="TextBox 3">
            <a:extLst>
              <a:ext uri="{FF2B5EF4-FFF2-40B4-BE49-F238E27FC236}">
                <a16:creationId xmlns:a16="http://schemas.microsoft.com/office/drawing/2014/main" id="{45780197-8A71-33E4-B99F-F631741291DC}"/>
              </a:ext>
            </a:extLst>
          </p:cNvPr>
          <p:cNvSpPr txBox="1"/>
          <p:nvPr/>
        </p:nvSpPr>
        <p:spPr>
          <a:xfrm>
            <a:off x="841247" y="842913"/>
            <a:ext cx="1249060" cy="369332"/>
          </a:xfrm>
          <a:prstGeom prst="rect">
            <a:avLst/>
          </a:prstGeom>
          <a:noFill/>
        </p:spPr>
        <p:txBody>
          <a:bodyPr wrap="none" rtlCol="0">
            <a:spAutoFit/>
          </a:bodyPr>
          <a:lstStyle/>
          <a:p>
            <a:r>
              <a:rPr lang="en-US" sz="1800" dirty="0"/>
              <a:t>To Recap:</a:t>
            </a:r>
          </a:p>
        </p:txBody>
      </p:sp>
    </p:spTree>
    <p:extLst>
      <p:ext uri="{BB962C8B-B14F-4D97-AF65-F5344CB8AC3E}">
        <p14:creationId xmlns:p14="http://schemas.microsoft.com/office/powerpoint/2010/main" val="71384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7" y="321734"/>
            <a:ext cx="10905066" cy="1135737"/>
          </a:xfrm>
        </p:spPr>
        <p:txBody>
          <a:bodyPr>
            <a:normAutofit/>
          </a:bodyPr>
          <a:lstStyle/>
          <a:p>
            <a:r>
              <a:rPr lang="en-US" sz="4000" dirty="0">
                <a:latin typeface="+mn-lt"/>
              </a:rPr>
              <a:t>Thought Homework</a:t>
            </a:r>
          </a:p>
        </p:txBody>
      </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0AF2714-1DC1-4839-924F-CC0184862511}"/>
              </a:ext>
            </a:extLst>
          </p:cNvPr>
          <p:cNvGraphicFramePr>
            <a:graphicFrameLocks noGrp="1"/>
          </p:cNvGraphicFramePr>
          <p:nvPr>
            <p:ph idx="1"/>
            <p:extLst>
              <p:ext uri="{D42A27DB-BD31-4B8C-83A1-F6EECF244321}">
                <p14:modId xmlns:p14="http://schemas.microsoft.com/office/powerpoint/2010/main" val="4000599410"/>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03847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98878-560C-7D21-8F81-619D4F1B311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spcBef>
                <a:spcPct val="0"/>
              </a:spcBef>
            </a:pPr>
            <a:r>
              <a:rPr lang="en-US" sz="2800" kern="1200">
                <a:solidFill>
                  <a:srgbClr val="FFFFFF"/>
                </a:solidFill>
                <a:latin typeface="+mj-lt"/>
                <a:ea typeface="+mj-ea"/>
                <a:cs typeface="+mj-cs"/>
              </a:rPr>
              <a:t>If X can create this stop-gap why is can we not stop other mis- and dis-information</a:t>
            </a:r>
          </a:p>
        </p:txBody>
      </p:sp>
      <p:pic>
        <p:nvPicPr>
          <p:cNvPr id="4" name="Picture 3">
            <a:extLst>
              <a:ext uri="{FF2B5EF4-FFF2-40B4-BE49-F238E27FC236}">
                <a16:creationId xmlns:a16="http://schemas.microsoft.com/office/drawing/2014/main" id="{73B8313D-C34F-1F83-9B5F-00181E6FB5F5}"/>
              </a:ext>
            </a:extLst>
          </p:cNvPr>
          <p:cNvPicPr>
            <a:picLocks noChangeAspect="1"/>
          </p:cNvPicPr>
          <p:nvPr/>
        </p:nvPicPr>
        <p:blipFill>
          <a:blip r:embed="rId2"/>
          <a:stretch>
            <a:fillRect/>
          </a:stretch>
        </p:blipFill>
        <p:spPr>
          <a:xfrm>
            <a:off x="6879895" y="643466"/>
            <a:ext cx="2575541" cy="5568739"/>
          </a:xfrm>
          <a:prstGeom prst="rect">
            <a:avLst/>
          </a:prstGeom>
        </p:spPr>
      </p:pic>
    </p:spTree>
    <p:extLst>
      <p:ext uri="{BB962C8B-B14F-4D97-AF65-F5344CB8AC3E}">
        <p14:creationId xmlns:p14="http://schemas.microsoft.com/office/powerpoint/2010/main" val="391188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phone&#10;&#10;Description automatically generated">
            <a:extLst>
              <a:ext uri="{FF2B5EF4-FFF2-40B4-BE49-F238E27FC236}">
                <a16:creationId xmlns:a16="http://schemas.microsoft.com/office/drawing/2014/main" id="{FEC1A52E-A07F-C56C-D5F9-B1669EB4876C}"/>
              </a:ext>
            </a:extLst>
          </p:cNvPr>
          <p:cNvPicPr>
            <a:picLocks noChangeAspect="1"/>
          </p:cNvPicPr>
          <p:nvPr/>
        </p:nvPicPr>
        <p:blipFill rotWithShape="1">
          <a:blip r:embed="rId2"/>
          <a:srcRect t="19029" r="4" b="4"/>
          <a:stretch/>
        </p:blipFill>
        <p:spPr>
          <a:xfrm>
            <a:off x="642938" y="1049338"/>
            <a:ext cx="3584575" cy="3641725"/>
          </a:xfrm>
          <a:prstGeom prst="rect">
            <a:avLst/>
          </a:prstGeom>
        </p:spPr>
      </p:pic>
      <p:pic>
        <p:nvPicPr>
          <p:cNvPr id="11" name="Picture 10" descr="A building with a red sign&#10;&#10;Description automatically generated">
            <a:extLst>
              <a:ext uri="{FF2B5EF4-FFF2-40B4-BE49-F238E27FC236}">
                <a16:creationId xmlns:a16="http://schemas.microsoft.com/office/drawing/2014/main" id="{C07FBF4F-B155-6962-C74F-D6552D52C8D9}"/>
              </a:ext>
            </a:extLst>
          </p:cNvPr>
          <p:cNvPicPr>
            <a:picLocks noChangeAspect="1"/>
          </p:cNvPicPr>
          <p:nvPr/>
        </p:nvPicPr>
        <p:blipFill rotWithShape="1">
          <a:blip r:embed="rId3"/>
          <a:srcRect r="4" b="4982"/>
          <a:stretch/>
        </p:blipFill>
        <p:spPr>
          <a:xfrm>
            <a:off x="4303713" y="1049338"/>
            <a:ext cx="3584575" cy="3641725"/>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77194E89-8A96-D35E-177E-36EE346B201D}"/>
              </a:ext>
            </a:extLst>
          </p:cNvPr>
          <p:cNvPicPr>
            <a:picLocks noChangeAspect="1"/>
          </p:cNvPicPr>
          <p:nvPr/>
        </p:nvPicPr>
        <p:blipFill rotWithShape="1">
          <a:blip r:embed="rId4"/>
          <a:srcRect l="17316" r="1426" b="-2"/>
          <a:stretch/>
        </p:blipFill>
        <p:spPr>
          <a:xfrm>
            <a:off x="7962900" y="1049338"/>
            <a:ext cx="3584575" cy="3641725"/>
          </a:xfrm>
          <a:prstGeom prst="rect">
            <a:avLst/>
          </a:prstGeom>
        </p:spPr>
      </p:pic>
      <p:sp>
        <p:nvSpPr>
          <p:cNvPr id="2" name="Title 1">
            <a:extLst>
              <a:ext uri="{FF2B5EF4-FFF2-40B4-BE49-F238E27FC236}">
                <a16:creationId xmlns:a16="http://schemas.microsoft.com/office/drawing/2014/main" id="{42E45B3D-058C-53E4-2F0F-4DF378B6FC29}"/>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spcBef>
                <a:spcPct val="0"/>
              </a:spcBef>
            </a:pPr>
            <a:r>
              <a:rPr lang="en-US" sz="5200" kern="1200">
                <a:solidFill>
                  <a:schemeClr val="tx1"/>
                </a:solidFill>
                <a:latin typeface="+mj-lt"/>
                <a:ea typeface="+mj-ea"/>
                <a:cs typeface="+mj-cs"/>
              </a:rPr>
              <a:t>KFC Buildings</a:t>
            </a:r>
          </a:p>
        </p:txBody>
      </p:sp>
    </p:spTree>
    <p:extLst>
      <p:ext uri="{BB962C8B-B14F-4D97-AF65-F5344CB8AC3E}">
        <p14:creationId xmlns:p14="http://schemas.microsoft.com/office/powerpoint/2010/main" val="1510045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6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at, mammal, domestic cat&#10;&#10;Description automatically generated">
            <a:extLst>
              <a:ext uri="{FF2B5EF4-FFF2-40B4-BE49-F238E27FC236}">
                <a16:creationId xmlns:a16="http://schemas.microsoft.com/office/drawing/2014/main" id="{B4E2F12E-6A70-5EF7-79C7-BEF79B0336D2}"/>
              </a:ext>
            </a:extLst>
          </p:cNvPr>
          <p:cNvPicPr>
            <a:picLocks noChangeAspect="1"/>
          </p:cNvPicPr>
          <p:nvPr/>
        </p:nvPicPr>
        <p:blipFill>
          <a:blip r:embed="rId3"/>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99586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DE99C1-020C-4419-792F-D34225475328}"/>
              </a:ext>
            </a:extLst>
          </p:cNvPr>
          <p:cNvSpPr txBox="1"/>
          <p:nvPr/>
        </p:nvSpPr>
        <p:spPr>
          <a:xfrm>
            <a:off x="3281732" y="1310101"/>
            <a:ext cx="6290505" cy="954107"/>
          </a:xfrm>
          <a:prstGeom prst="rect">
            <a:avLst/>
          </a:prstGeom>
          <a:noFill/>
        </p:spPr>
        <p:txBody>
          <a:bodyPr wrap="none" rtlCol="0">
            <a:spAutoFit/>
          </a:bodyPr>
          <a:lstStyle/>
          <a:p>
            <a:r>
              <a:rPr lang="en-US" dirty="0"/>
              <a:t>Student Examples</a:t>
            </a:r>
          </a:p>
          <a:p>
            <a:endParaRPr lang="en-US" dirty="0"/>
          </a:p>
          <a:p>
            <a:r>
              <a:rPr lang="en-US" dirty="0">
                <a:hlinkClick r:id="rId3"/>
              </a:rPr>
              <a:t>https://happyvibes.space/process-posts/process-post-3-mapping-out-my-site/</a:t>
            </a:r>
            <a:endParaRPr lang="en-US" dirty="0"/>
          </a:p>
          <a:p>
            <a:r>
              <a:rPr lang="en-US" dirty="0"/>
              <a:t>Erika</a:t>
            </a:r>
          </a:p>
        </p:txBody>
      </p:sp>
      <p:sp>
        <p:nvSpPr>
          <p:cNvPr id="3" name="TextBox 2">
            <a:extLst>
              <a:ext uri="{FF2B5EF4-FFF2-40B4-BE49-F238E27FC236}">
                <a16:creationId xmlns:a16="http://schemas.microsoft.com/office/drawing/2014/main" id="{7462A1D2-3111-A1A1-928A-ACF7F0F445E5}"/>
              </a:ext>
            </a:extLst>
          </p:cNvPr>
          <p:cNvSpPr txBox="1"/>
          <p:nvPr/>
        </p:nvSpPr>
        <p:spPr>
          <a:xfrm>
            <a:off x="3281732" y="4191562"/>
            <a:ext cx="6498895" cy="523220"/>
          </a:xfrm>
          <a:prstGeom prst="rect">
            <a:avLst/>
          </a:prstGeom>
          <a:noFill/>
        </p:spPr>
        <p:txBody>
          <a:bodyPr wrap="none" rtlCol="0">
            <a:spAutoFit/>
          </a:bodyPr>
          <a:lstStyle/>
          <a:p>
            <a:r>
              <a:rPr lang="en-US" dirty="0">
                <a:hlinkClick r:id="rId4"/>
              </a:rPr>
              <a:t>https://onebadmedia.com/onebadmedia/gaming/pal-world-pokemons-with-guns/</a:t>
            </a:r>
            <a:endParaRPr lang="en-US" dirty="0"/>
          </a:p>
          <a:p>
            <a:r>
              <a:rPr lang="en-US" dirty="0"/>
              <a:t>Allen</a:t>
            </a:r>
          </a:p>
        </p:txBody>
      </p:sp>
      <p:sp>
        <p:nvSpPr>
          <p:cNvPr id="4" name="TextBox 3">
            <a:extLst>
              <a:ext uri="{FF2B5EF4-FFF2-40B4-BE49-F238E27FC236}">
                <a16:creationId xmlns:a16="http://schemas.microsoft.com/office/drawing/2014/main" id="{A19CCDCC-52D0-9BB2-C13C-337329591C80}"/>
              </a:ext>
            </a:extLst>
          </p:cNvPr>
          <p:cNvSpPr txBox="1"/>
          <p:nvPr/>
        </p:nvSpPr>
        <p:spPr>
          <a:xfrm>
            <a:off x="3281732" y="3229388"/>
            <a:ext cx="4559261" cy="738664"/>
          </a:xfrm>
          <a:prstGeom prst="rect">
            <a:avLst/>
          </a:prstGeom>
          <a:noFill/>
        </p:spPr>
        <p:txBody>
          <a:bodyPr wrap="none" rtlCol="0">
            <a:spAutoFit/>
          </a:bodyPr>
          <a:lstStyle/>
          <a:p>
            <a:r>
              <a:rPr lang="en-US" dirty="0">
                <a:hlinkClick r:id="rId5"/>
              </a:rPr>
              <a:t>https://joiemarin.com/process-post-3-mapping-it-all-out/</a:t>
            </a:r>
            <a:endParaRPr lang="en-US" dirty="0"/>
          </a:p>
          <a:p>
            <a:r>
              <a:rPr lang="en-US" dirty="0"/>
              <a:t>Joie</a:t>
            </a:r>
          </a:p>
          <a:p>
            <a:endParaRPr lang="en-US" dirty="0"/>
          </a:p>
        </p:txBody>
      </p:sp>
      <p:sp>
        <p:nvSpPr>
          <p:cNvPr id="6" name="TextBox 5">
            <a:extLst>
              <a:ext uri="{FF2B5EF4-FFF2-40B4-BE49-F238E27FC236}">
                <a16:creationId xmlns:a16="http://schemas.microsoft.com/office/drawing/2014/main" id="{231AE9EC-15DE-3776-68B9-008EBBF1DC67}"/>
              </a:ext>
            </a:extLst>
          </p:cNvPr>
          <p:cNvSpPr txBox="1"/>
          <p:nvPr/>
        </p:nvSpPr>
        <p:spPr>
          <a:xfrm>
            <a:off x="3281732" y="2482658"/>
            <a:ext cx="2970684" cy="523220"/>
          </a:xfrm>
          <a:prstGeom prst="rect">
            <a:avLst/>
          </a:prstGeom>
          <a:noFill/>
        </p:spPr>
        <p:txBody>
          <a:bodyPr wrap="square" rtlCol="0">
            <a:spAutoFit/>
          </a:bodyPr>
          <a:lstStyle/>
          <a:p>
            <a:r>
              <a:rPr lang="en-US" dirty="0">
                <a:hlinkClick r:id="rId6"/>
              </a:rPr>
              <a:t>https://ashapannu.com/</a:t>
            </a:r>
            <a:endParaRPr lang="en-US" dirty="0"/>
          </a:p>
          <a:p>
            <a:r>
              <a:rPr lang="en-US" dirty="0"/>
              <a:t>Asha</a:t>
            </a:r>
          </a:p>
        </p:txBody>
      </p:sp>
    </p:spTree>
    <p:extLst>
      <p:ext uri="{BB962C8B-B14F-4D97-AF65-F5344CB8AC3E}">
        <p14:creationId xmlns:p14="http://schemas.microsoft.com/office/powerpoint/2010/main" val="3833653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5" name="Group 14">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6" name="Rectangle 15">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2D6B7D90-E715-9F5D-C292-ADBFDF19D2A1}"/>
              </a:ext>
            </a:extLst>
          </p:cNvPr>
          <p:cNvSpPr txBox="1"/>
          <p:nvPr/>
        </p:nvSpPr>
        <p:spPr>
          <a:xfrm>
            <a:off x="6781798" y="1676400"/>
            <a:ext cx="4953000" cy="121615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100" kern="1200">
                <a:solidFill>
                  <a:schemeClr val="tx1"/>
                </a:solidFill>
                <a:latin typeface="+mj-lt"/>
                <a:ea typeface="+mj-ea"/>
                <a:cs typeface="+mj-cs"/>
              </a:rPr>
              <a:t>What would you call this – thinking of Suler’s traits?</a:t>
            </a:r>
          </a:p>
          <a:p>
            <a:pPr>
              <a:lnSpc>
                <a:spcPct val="90000"/>
              </a:lnSpc>
              <a:spcBef>
                <a:spcPct val="0"/>
              </a:spcBef>
              <a:spcAft>
                <a:spcPts val="600"/>
              </a:spcAft>
            </a:pPr>
            <a:endParaRPr lang="en-US" sz="3100" kern="1200">
              <a:solidFill>
                <a:schemeClr val="tx1"/>
              </a:solidFill>
              <a:latin typeface="+mj-lt"/>
              <a:ea typeface="+mj-ea"/>
              <a:cs typeface="+mj-cs"/>
            </a:endParaRPr>
          </a:p>
        </p:txBody>
      </p:sp>
      <p:sp useBgFill="1">
        <p:nvSpPr>
          <p:cNvPr id="23" name="Rectangle 22">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descr="A screenshot of a social media post&#10;&#10;Description automatically generated">
            <a:extLst>
              <a:ext uri="{FF2B5EF4-FFF2-40B4-BE49-F238E27FC236}">
                <a16:creationId xmlns:a16="http://schemas.microsoft.com/office/drawing/2014/main" id="{7AD19CA0-D848-C73A-1CB7-2490CE372FE0}"/>
              </a:ext>
            </a:extLst>
          </p:cNvPr>
          <p:cNvPicPr>
            <a:picLocks noChangeAspect="1"/>
          </p:cNvPicPr>
          <p:nvPr/>
        </p:nvPicPr>
        <p:blipFill rotWithShape="1">
          <a:blip r:embed="rId2"/>
          <a:srcRect r="-2" b="2414"/>
          <a:stretch/>
        </p:blipFill>
        <p:spPr>
          <a:xfrm>
            <a:off x="914399" y="990597"/>
            <a:ext cx="4724400" cy="4876799"/>
          </a:xfrm>
          <a:prstGeom prst="rect">
            <a:avLst/>
          </a:prstGeom>
        </p:spPr>
      </p:pic>
    </p:spTree>
    <p:extLst>
      <p:ext uri="{BB962C8B-B14F-4D97-AF65-F5344CB8AC3E}">
        <p14:creationId xmlns:p14="http://schemas.microsoft.com/office/powerpoint/2010/main" val="895848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 Word&#10;&#10;Description automatically generated">
            <a:extLst>
              <a:ext uri="{FF2B5EF4-FFF2-40B4-BE49-F238E27FC236}">
                <a16:creationId xmlns:a16="http://schemas.microsoft.com/office/drawing/2014/main" id="{88DE1954-160E-5008-3306-253F7085962A}"/>
              </a:ext>
            </a:extLst>
          </p:cNvPr>
          <p:cNvPicPr>
            <a:picLocks noChangeAspect="1"/>
          </p:cNvPicPr>
          <p:nvPr/>
        </p:nvPicPr>
        <p:blipFill>
          <a:blip r:embed="rId3"/>
          <a:stretch>
            <a:fillRect/>
          </a:stretch>
        </p:blipFill>
        <p:spPr>
          <a:xfrm>
            <a:off x="8311117" y="4103608"/>
            <a:ext cx="3806969" cy="2359619"/>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725C4B41-3CAE-33D0-FC19-96D008333431}"/>
              </a:ext>
            </a:extLst>
          </p:cNvPr>
          <p:cNvPicPr>
            <a:picLocks noChangeAspect="1"/>
          </p:cNvPicPr>
          <p:nvPr/>
        </p:nvPicPr>
        <p:blipFill>
          <a:blip r:embed="rId4"/>
          <a:stretch>
            <a:fillRect/>
          </a:stretch>
        </p:blipFill>
        <p:spPr>
          <a:xfrm>
            <a:off x="1402117" y="4217392"/>
            <a:ext cx="2330084" cy="2546350"/>
          </a:xfrm>
          <a:prstGeom prst="rect">
            <a:avLst/>
          </a:prstGeom>
        </p:spPr>
      </p:pic>
      <p:sp>
        <p:nvSpPr>
          <p:cNvPr id="2" name="Title 1">
            <a:extLst>
              <a:ext uri="{FF2B5EF4-FFF2-40B4-BE49-F238E27FC236}">
                <a16:creationId xmlns:a16="http://schemas.microsoft.com/office/drawing/2014/main" id="{AD58D805-B65D-E864-EFFA-2C469D91CD9F}"/>
              </a:ext>
            </a:extLst>
          </p:cNvPr>
          <p:cNvSpPr>
            <a:spLocks noGrp="1"/>
          </p:cNvSpPr>
          <p:nvPr>
            <p:ph type="title"/>
          </p:nvPr>
        </p:nvSpPr>
        <p:spPr/>
        <p:txBody>
          <a:bodyPr/>
          <a:lstStyle/>
          <a:p>
            <a:r>
              <a:rPr lang="en-US" dirty="0"/>
              <a:t>AI Recap from last week</a:t>
            </a:r>
          </a:p>
        </p:txBody>
      </p:sp>
      <p:sp>
        <p:nvSpPr>
          <p:cNvPr id="6" name="TextBox 5">
            <a:extLst>
              <a:ext uri="{FF2B5EF4-FFF2-40B4-BE49-F238E27FC236}">
                <a16:creationId xmlns:a16="http://schemas.microsoft.com/office/drawing/2014/main" id="{826CFE56-731E-4C40-C254-C21C620B3C67}"/>
              </a:ext>
            </a:extLst>
          </p:cNvPr>
          <p:cNvSpPr txBox="1"/>
          <p:nvPr/>
        </p:nvSpPr>
        <p:spPr>
          <a:xfrm>
            <a:off x="5773647" y="2541865"/>
            <a:ext cx="1098442" cy="369332"/>
          </a:xfrm>
          <a:prstGeom prst="rect">
            <a:avLst/>
          </a:prstGeom>
          <a:noFill/>
        </p:spPr>
        <p:txBody>
          <a:bodyPr wrap="none" rtlCol="0">
            <a:spAutoFit/>
          </a:bodyPr>
          <a:lstStyle/>
          <a:p>
            <a:r>
              <a:rPr lang="en-US" dirty="0" err="1">
                <a:hlinkClick r:id="rId5"/>
              </a:rPr>
              <a:t>ChatGPT</a:t>
            </a:r>
            <a:r>
              <a:rPr lang="en-US" dirty="0"/>
              <a:t>?</a:t>
            </a:r>
          </a:p>
        </p:txBody>
      </p:sp>
      <p:sp>
        <p:nvSpPr>
          <p:cNvPr id="4" name="TextBox 3">
            <a:extLst>
              <a:ext uri="{FF2B5EF4-FFF2-40B4-BE49-F238E27FC236}">
                <a16:creationId xmlns:a16="http://schemas.microsoft.com/office/drawing/2014/main" id="{BB2E3EC4-0C66-0C5C-6178-0EB5DE7DB6D8}"/>
              </a:ext>
            </a:extLst>
          </p:cNvPr>
          <p:cNvSpPr txBox="1"/>
          <p:nvPr/>
        </p:nvSpPr>
        <p:spPr>
          <a:xfrm>
            <a:off x="8516955" y="4317444"/>
            <a:ext cx="924036" cy="369332"/>
          </a:xfrm>
          <a:prstGeom prst="rect">
            <a:avLst/>
          </a:prstGeom>
          <a:noFill/>
        </p:spPr>
        <p:txBody>
          <a:bodyPr wrap="none" rtlCol="0">
            <a:spAutoFit/>
          </a:bodyPr>
          <a:lstStyle/>
          <a:p>
            <a:r>
              <a:rPr lang="en-US" dirty="0">
                <a:hlinkClick r:id="rId6"/>
              </a:rPr>
              <a:t>VALL-E?</a:t>
            </a:r>
            <a:endParaRPr lang="en-US" dirty="0"/>
          </a:p>
        </p:txBody>
      </p:sp>
      <p:sp>
        <p:nvSpPr>
          <p:cNvPr id="8" name="TextBox 7">
            <a:extLst>
              <a:ext uri="{FF2B5EF4-FFF2-40B4-BE49-F238E27FC236}">
                <a16:creationId xmlns:a16="http://schemas.microsoft.com/office/drawing/2014/main" id="{51A38AB8-968A-BAEA-591D-2F220835E06C}"/>
              </a:ext>
            </a:extLst>
          </p:cNvPr>
          <p:cNvSpPr txBox="1"/>
          <p:nvPr/>
        </p:nvSpPr>
        <p:spPr>
          <a:xfrm>
            <a:off x="1034092" y="4232632"/>
            <a:ext cx="953081" cy="369332"/>
          </a:xfrm>
          <a:prstGeom prst="rect">
            <a:avLst/>
          </a:prstGeom>
          <a:noFill/>
        </p:spPr>
        <p:txBody>
          <a:bodyPr wrap="none" rtlCol="0">
            <a:spAutoFit/>
          </a:bodyPr>
          <a:lstStyle/>
          <a:p>
            <a:r>
              <a:rPr lang="en-US" dirty="0">
                <a:hlinkClick r:id="rId7"/>
              </a:rPr>
              <a:t>Point-E</a:t>
            </a:r>
            <a:r>
              <a:rPr lang="en-US" dirty="0"/>
              <a:t>?</a:t>
            </a:r>
          </a:p>
        </p:txBody>
      </p:sp>
      <p:sp>
        <p:nvSpPr>
          <p:cNvPr id="10" name="TextBox 9">
            <a:extLst>
              <a:ext uri="{FF2B5EF4-FFF2-40B4-BE49-F238E27FC236}">
                <a16:creationId xmlns:a16="http://schemas.microsoft.com/office/drawing/2014/main" id="{BB62600F-556B-C43F-6BD0-CA5CD4FACB34}"/>
              </a:ext>
            </a:extLst>
          </p:cNvPr>
          <p:cNvSpPr txBox="1"/>
          <p:nvPr/>
        </p:nvSpPr>
        <p:spPr>
          <a:xfrm>
            <a:off x="9440991" y="583684"/>
            <a:ext cx="1281120" cy="369332"/>
          </a:xfrm>
          <a:prstGeom prst="rect">
            <a:avLst/>
          </a:prstGeom>
          <a:noFill/>
        </p:spPr>
        <p:txBody>
          <a:bodyPr wrap="none" rtlCol="0">
            <a:spAutoFit/>
          </a:bodyPr>
          <a:lstStyle/>
          <a:p>
            <a:r>
              <a:rPr lang="en-US" dirty="0"/>
              <a:t>Singularity?</a:t>
            </a:r>
          </a:p>
        </p:txBody>
      </p:sp>
      <p:sp>
        <p:nvSpPr>
          <p:cNvPr id="11" name="TextBox 10">
            <a:extLst>
              <a:ext uri="{FF2B5EF4-FFF2-40B4-BE49-F238E27FC236}">
                <a16:creationId xmlns:a16="http://schemas.microsoft.com/office/drawing/2014/main" id="{440E77A5-8840-D668-F494-9B24B97654BA}"/>
              </a:ext>
            </a:extLst>
          </p:cNvPr>
          <p:cNvSpPr txBox="1"/>
          <p:nvPr/>
        </p:nvSpPr>
        <p:spPr>
          <a:xfrm>
            <a:off x="6322868" y="4601964"/>
            <a:ext cx="942694" cy="369332"/>
          </a:xfrm>
          <a:prstGeom prst="rect">
            <a:avLst/>
          </a:prstGeom>
          <a:noFill/>
        </p:spPr>
        <p:txBody>
          <a:bodyPr wrap="none" rtlCol="0">
            <a:spAutoFit/>
          </a:bodyPr>
          <a:lstStyle/>
          <a:p>
            <a:r>
              <a:rPr lang="en-US" dirty="0">
                <a:hlinkClick r:id="rId8"/>
              </a:rPr>
              <a:t>DALL-E</a:t>
            </a:r>
            <a:r>
              <a:rPr lang="en-US" dirty="0"/>
              <a:t>?</a:t>
            </a:r>
          </a:p>
        </p:txBody>
      </p:sp>
      <p:pic>
        <p:nvPicPr>
          <p:cNvPr id="15" name="Picture 14" descr="Text&#10;&#10;Description automatically generated">
            <a:extLst>
              <a:ext uri="{FF2B5EF4-FFF2-40B4-BE49-F238E27FC236}">
                <a16:creationId xmlns:a16="http://schemas.microsoft.com/office/drawing/2014/main" id="{F4BE6D28-D48B-C6A0-A104-22CEC69EDB89}"/>
              </a:ext>
            </a:extLst>
          </p:cNvPr>
          <p:cNvPicPr>
            <a:picLocks noChangeAspect="1"/>
          </p:cNvPicPr>
          <p:nvPr/>
        </p:nvPicPr>
        <p:blipFill>
          <a:blip r:embed="rId9"/>
          <a:stretch>
            <a:fillRect/>
          </a:stretch>
        </p:blipFill>
        <p:spPr>
          <a:xfrm>
            <a:off x="1359978" y="1666126"/>
            <a:ext cx="4348673" cy="2210903"/>
          </a:xfrm>
          <a:prstGeom prst="rect">
            <a:avLst/>
          </a:prstGeom>
        </p:spPr>
      </p:pic>
      <p:pic>
        <p:nvPicPr>
          <p:cNvPr id="19" name="Picture 18">
            <a:extLst>
              <a:ext uri="{FF2B5EF4-FFF2-40B4-BE49-F238E27FC236}">
                <a16:creationId xmlns:a16="http://schemas.microsoft.com/office/drawing/2014/main" id="{4D301240-2525-A4AF-5132-E1F58E07264C}"/>
              </a:ext>
            </a:extLst>
          </p:cNvPr>
          <p:cNvPicPr>
            <a:picLocks noChangeAspect="1"/>
          </p:cNvPicPr>
          <p:nvPr/>
        </p:nvPicPr>
        <p:blipFill>
          <a:blip r:embed="rId10"/>
          <a:stretch>
            <a:fillRect/>
          </a:stretch>
        </p:blipFill>
        <p:spPr>
          <a:xfrm>
            <a:off x="4201402" y="4457672"/>
            <a:ext cx="2121466" cy="1873653"/>
          </a:xfrm>
          <a:prstGeom prst="rect">
            <a:avLst/>
          </a:prstGeom>
        </p:spPr>
      </p:pic>
      <p:pic>
        <p:nvPicPr>
          <p:cNvPr id="1026" name="Picture 2" descr="ExplainingTheFuture.com : The Singularity">
            <a:extLst>
              <a:ext uri="{FF2B5EF4-FFF2-40B4-BE49-F238E27FC236}">
                <a16:creationId xmlns:a16="http://schemas.microsoft.com/office/drawing/2014/main" id="{F69AA0E2-C871-7BC0-FE61-9310EFF06E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6151" y="1171575"/>
            <a:ext cx="31369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27779-D160-F34A-54BF-14C54B753874}"/>
              </a:ext>
            </a:extLst>
          </p:cNvPr>
          <p:cNvSpPr txBox="1"/>
          <p:nvPr/>
        </p:nvSpPr>
        <p:spPr>
          <a:xfrm>
            <a:off x="5708651" y="1246830"/>
            <a:ext cx="3182474" cy="461665"/>
          </a:xfrm>
          <a:prstGeom prst="rect">
            <a:avLst/>
          </a:prstGeom>
          <a:noFill/>
        </p:spPr>
        <p:txBody>
          <a:bodyPr wrap="none" rtlCol="0">
            <a:spAutoFit/>
          </a:bodyPr>
          <a:lstStyle/>
          <a:p>
            <a:r>
              <a:rPr lang="en-US" sz="2400" b="1" dirty="0">
                <a:solidFill>
                  <a:schemeClr val="accent2"/>
                </a:solidFill>
              </a:rPr>
              <a:t>ChatGPT4 + DALL-E = ??</a:t>
            </a:r>
          </a:p>
        </p:txBody>
      </p:sp>
    </p:spTree>
    <p:extLst>
      <p:ext uri="{BB962C8B-B14F-4D97-AF65-F5344CB8AC3E}">
        <p14:creationId xmlns:p14="http://schemas.microsoft.com/office/powerpoint/2010/main" val="18525414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3659</TotalTime>
  <Words>2715</Words>
  <Application>Microsoft Macintosh PowerPoint</Application>
  <PresentationFormat>Widescreen</PresentationFormat>
  <Paragraphs>317</Paragraphs>
  <Slides>39</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GT Walsheim Pro</vt:lpstr>
      <vt:lpstr>Times New Roman</vt:lpstr>
      <vt:lpstr>GuardianTextEgyptian</vt:lpstr>
      <vt:lpstr>Calibri</vt:lpstr>
      <vt:lpstr>Wingdings</vt:lpstr>
      <vt:lpstr>Symbol</vt:lpstr>
      <vt:lpstr>Arial</vt:lpstr>
      <vt:lpstr>ui-sans-serif</vt:lpstr>
      <vt:lpstr>Lora</vt:lpstr>
      <vt:lpstr>Office Theme</vt:lpstr>
      <vt:lpstr>Publics/Counter Publics </vt:lpstr>
      <vt:lpstr>Check in</vt:lpstr>
      <vt:lpstr>This Week in Socials</vt:lpstr>
      <vt:lpstr>If X can create this stop-gap why is can we not stop other mis- and dis-information</vt:lpstr>
      <vt:lpstr>KFC Buildings</vt:lpstr>
      <vt:lpstr>PowerPoint Presentation</vt:lpstr>
      <vt:lpstr>PowerPoint Presentation</vt:lpstr>
      <vt:lpstr>PowerPoint Presentation</vt:lpstr>
      <vt:lpstr>AI Recap from last week</vt:lpstr>
      <vt:lpstr>PowerPoint Presentation</vt:lpstr>
      <vt:lpstr>Where do you belong?</vt:lpstr>
      <vt:lpstr>To belong</vt:lpstr>
      <vt:lpstr>PowerPoint Presentation</vt:lpstr>
      <vt:lpstr>Jürgen Habermas</vt:lpstr>
      <vt:lpstr>PowerPoint Presentation</vt:lpstr>
      <vt:lpstr>What is a Public?</vt:lpstr>
      <vt:lpstr>The ‘public’ according to Warner, is</vt:lpstr>
      <vt:lpstr>Publics</vt:lpstr>
      <vt:lpstr>Publics</vt:lpstr>
      <vt:lpstr>Publics</vt:lpstr>
      <vt:lpstr>A or The?</vt:lpstr>
      <vt:lpstr>A Modern Public Sphere then…</vt:lpstr>
      <vt:lpstr>PowerPoint Presentation</vt:lpstr>
      <vt:lpstr>One big public sphere?</vt:lpstr>
      <vt:lpstr>Nancy Fraser</vt:lpstr>
      <vt:lpstr>Multiplicity…</vt:lpstr>
      <vt:lpstr>PowerPoint Presentation</vt:lpstr>
      <vt:lpstr>PowerPoint Presentation</vt:lpstr>
      <vt:lpstr>What do Counterpublics do?</vt:lpstr>
      <vt:lpstr>PowerPoint Presentation</vt:lpstr>
      <vt:lpstr>What is this all about?</vt:lpstr>
      <vt:lpstr>Exercise: Groups of 2/3</vt:lpstr>
      <vt:lpstr>PowerPoint Presentation</vt:lpstr>
      <vt:lpstr>Publics or Counterpublics       </vt:lpstr>
      <vt:lpstr>Publics or Counterpublics   Tribes</vt:lpstr>
      <vt:lpstr> Identifying Your Public/Tribe/ Audience/Community </vt:lpstr>
      <vt:lpstr>What are Publics and Counterpublics?</vt:lpstr>
      <vt:lpstr>Counterpublics</vt:lpstr>
      <vt:lpstr>Thought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Audience  </dc:title>
  <cp:lastModifiedBy>Suzanne Norman</cp:lastModifiedBy>
  <cp:revision>45</cp:revision>
  <cp:lastPrinted>2023-01-31T05:31:23Z</cp:lastPrinted>
  <dcterms:modified xsi:type="dcterms:W3CDTF">2024-01-30T18:04:16Z</dcterms:modified>
</cp:coreProperties>
</file>