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11" r:id="rId3"/>
    <p:sldId id="325" r:id="rId4"/>
    <p:sldId id="326" r:id="rId5"/>
    <p:sldId id="327" r:id="rId6"/>
    <p:sldId id="323" r:id="rId7"/>
    <p:sldId id="329" r:id="rId8"/>
    <p:sldId id="328" r:id="rId9"/>
    <p:sldId id="324" r:id="rId10"/>
    <p:sldId id="330" r:id="rId11"/>
    <p:sldId id="310" r:id="rId12"/>
    <p:sldId id="266" r:id="rId13"/>
    <p:sldId id="267" r:id="rId14"/>
    <p:sldId id="268" r:id="rId15"/>
    <p:sldId id="260" r:id="rId16"/>
    <p:sldId id="257" r:id="rId17"/>
    <p:sldId id="258" r:id="rId18"/>
    <p:sldId id="259" r:id="rId19"/>
    <p:sldId id="275" r:id="rId20"/>
    <p:sldId id="321" r:id="rId21"/>
    <p:sldId id="261" r:id="rId22"/>
    <p:sldId id="314" r:id="rId23"/>
    <p:sldId id="312" r:id="rId24"/>
    <p:sldId id="308" r:id="rId25"/>
    <p:sldId id="269" r:id="rId26"/>
    <p:sldId id="270" r:id="rId27"/>
    <p:sldId id="309" r:id="rId28"/>
    <p:sldId id="271" r:id="rId29"/>
    <p:sldId id="315" r:id="rId30"/>
    <p:sldId id="277" r:id="rId31"/>
    <p:sldId id="278" r:id="rId32"/>
    <p:sldId id="279" r:id="rId33"/>
    <p:sldId id="280" r:id="rId34"/>
    <p:sldId id="281" r:id="rId35"/>
    <p:sldId id="283" r:id="rId36"/>
    <p:sldId id="26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085"/>
    <p:restoredTop sz="68980"/>
  </p:normalViewPr>
  <p:slideViewPr>
    <p:cSldViewPr snapToGrid="0" snapToObjects="1">
      <p:cViewPr varScale="1">
        <p:scale>
          <a:sx n="86" d="100"/>
          <a:sy n="86" d="100"/>
        </p:scale>
        <p:origin x="752" y="19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41" d="100"/>
          <a:sy n="141" d="100"/>
        </p:scale>
        <p:origin x="108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12C0F-CA0A-461D-A060-57D4F2D4DF9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E12E522-CE51-4191-9DAD-AB0EC42F9D4C}">
      <dgm:prSet/>
      <dgm:spPr/>
      <dgm:t>
        <a:bodyPr/>
        <a:lstStyle/>
        <a:p>
          <a:r>
            <a:rPr lang="en-US"/>
            <a:t>Check in</a:t>
          </a:r>
        </a:p>
      </dgm:t>
    </dgm:pt>
    <dgm:pt modelId="{4DA2D057-AAC6-45F4-9206-2DEF71A9B2B4}" type="parTrans" cxnId="{08236DE8-2407-4436-944A-594849BF75A5}">
      <dgm:prSet/>
      <dgm:spPr/>
      <dgm:t>
        <a:bodyPr/>
        <a:lstStyle/>
        <a:p>
          <a:endParaRPr lang="en-US"/>
        </a:p>
      </dgm:t>
    </dgm:pt>
    <dgm:pt modelId="{5B36FCCD-732C-43F6-8287-E94B1A7C9B31}" type="sibTrans" cxnId="{08236DE8-2407-4436-944A-594849BF75A5}">
      <dgm:prSet/>
      <dgm:spPr/>
      <dgm:t>
        <a:bodyPr/>
        <a:lstStyle/>
        <a:p>
          <a:endParaRPr lang="en-US"/>
        </a:p>
      </dgm:t>
    </dgm:pt>
    <dgm:pt modelId="{9EE9ABE9-6D2C-41D4-A901-95BC53983968}">
      <dgm:prSet/>
      <dgm:spPr/>
      <dgm:t>
        <a:bodyPr/>
        <a:lstStyle/>
        <a:p>
          <a:r>
            <a:rPr lang="en-US"/>
            <a:t>Social media this week</a:t>
          </a:r>
        </a:p>
      </dgm:t>
    </dgm:pt>
    <dgm:pt modelId="{4997F351-6D4A-4FC7-93C1-D3F9AF654B25}" type="parTrans" cxnId="{8717E34B-775C-4617-B907-436D047E48F4}">
      <dgm:prSet/>
      <dgm:spPr/>
      <dgm:t>
        <a:bodyPr/>
        <a:lstStyle/>
        <a:p>
          <a:endParaRPr lang="en-US"/>
        </a:p>
      </dgm:t>
    </dgm:pt>
    <dgm:pt modelId="{9DC0C38B-26AB-4E7D-87C1-C527794578A0}" type="sibTrans" cxnId="{8717E34B-775C-4617-B907-436D047E48F4}">
      <dgm:prSet/>
      <dgm:spPr/>
      <dgm:t>
        <a:bodyPr/>
        <a:lstStyle/>
        <a:p>
          <a:endParaRPr lang="en-US"/>
        </a:p>
      </dgm:t>
    </dgm:pt>
    <dgm:pt modelId="{D3FB5BE0-15BB-404C-B6EB-37620967AFBD}">
      <dgm:prSet/>
      <dgm:spPr/>
      <dgm:t>
        <a:bodyPr/>
        <a:lstStyle/>
        <a:p>
          <a:r>
            <a:rPr lang="en-US" dirty="0"/>
            <a:t>Editors and Genres</a:t>
          </a:r>
        </a:p>
      </dgm:t>
    </dgm:pt>
    <dgm:pt modelId="{61059A0C-4FEC-4CB0-B1C0-C82DCA3C5548}" type="parTrans" cxnId="{301D4C81-1E9E-44CE-920A-E6A8579C0A9D}">
      <dgm:prSet/>
      <dgm:spPr/>
      <dgm:t>
        <a:bodyPr/>
        <a:lstStyle/>
        <a:p>
          <a:endParaRPr lang="en-US"/>
        </a:p>
      </dgm:t>
    </dgm:pt>
    <dgm:pt modelId="{05866F3F-664F-4934-AEC9-041FECA5B1EF}" type="sibTrans" cxnId="{301D4C81-1E9E-44CE-920A-E6A8579C0A9D}">
      <dgm:prSet/>
      <dgm:spPr/>
      <dgm:t>
        <a:bodyPr/>
        <a:lstStyle/>
        <a:p>
          <a:endParaRPr lang="en-US"/>
        </a:p>
      </dgm:t>
    </dgm:pt>
    <dgm:pt modelId="{0AA0AE3D-B184-4AD6-B533-AE78F12C4E48}">
      <dgm:prSet/>
      <dgm:spPr/>
      <dgm:t>
        <a:bodyPr/>
        <a:lstStyle/>
        <a:p>
          <a:r>
            <a:rPr lang="en-US" dirty="0"/>
            <a:t>Break</a:t>
          </a:r>
        </a:p>
      </dgm:t>
    </dgm:pt>
    <dgm:pt modelId="{4742E90C-4D9C-4334-B312-D30AC06E5D9C}" type="parTrans" cxnId="{4CC7B6D1-96B7-4521-B99A-7143FC151D22}">
      <dgm:prSet/>
      <dgm:spPr/>
      <dgm:t>
        <a:bodyPr/>
        <a:lstStyle/>
        <a:p>
          <a:endParaRPr lang="en-US"/>
        </a:p>
      </dgm:t>
    </dgm:pt>
    <dgm:pt modelId="{20C7E1C4-91E3-4B20-B8F2-22AD0E2960B0}" type="sibTrans" cxnId="{4CC7B6D1-96B7-4521-B99A-7143FC151D22}">
      <dgm:prSet/>
      <dgm:spPr/>
      <dgm:t>
        <a:bodyPr/>
        <a:lstStyle/>
        <a:p>
          <a:endParaRPr lang="en-US"/>
        </a:p>
      </dgm:t>
    </dgm:pt>
    <dgm:pt modelId="{68379CDF-7073-43D2-9138-EF2FF8EB9D1C}">
      <dgm:prSet/>
      <dgm:spPr/>
      <dgm:t>
        <a:bodyPr/>
        <a:lstStyle/>
        <a:p>
          <a:r>
            <a:rPr lang="en-US"/>
            <a:t>Accessibility</a:t>
          </a:r>
        </a:p>
      </dgm:t>
    </dgm:pt>
    <dgm:pt modelId="{EBE77781-EB91-4C07-923C-32FFE981136A}" type="parTrans" cxnId="{CE910607-462C-486D-9D1F-1A4CF2D89D2A}">
      <dgm:prSet/>
      <dgm:spPr/>
      <dgm:t>
        <a:bodyPr/>
        <a:lstStyle/>
        <a:p>
          <a:endParaRPr lang="en-US"/>
        </a:p>
      </dgm:t>
    </dgm:pt>
    <dgm:pt modelId="{CF8E60E9-F2FB-4996-82DC-B56E6876D830}" type="sibTrans" cxnId="{CE910607-462C-486D-9D1F-1A4CF2D89D2A}">
      <dgm:prSet/>
      <dgm:spPr/>
      <dgm:t>
        <a:bodyPr/>
        <a:lstStyle/>
        <a:p>
          <a:endParaRPr lang="en-US"/>
        </a:p>
      </dgm:t>
    </dgm:pt>
    <dgm:pt modelId="{48EFDF43-1FDE-D545-A900-07E8206C436F}" type="pres">
      <dgm:prSet presAssocID="{FD312C0F-CA0A-461D-A060-57D4F2D4DF98}" presName="vert0" presStyleCnt="0">
        <dgm:presLayoutVars>
          <dgm:dir/>
          <dgm:animOne val="branch"/>
          <dgm:animLvl val="lvl"/>
        </dgm:presLayoutVars>
      </dgm:prSet>
      <dgm:spPr/>
    </dgm:pt>
    <dgm:pt modelId="{5DC603CD-5D40-DA46-B988-6CDAF481F36B}" type="pres">
      <dgm:prSet presAssocID="{CE12E522-CE51-4191-9DAD-AB0EC42F9D4C}" presName="thickLine" presStyleLbl="alignNode1" presStyleIdx="0" presStyleCnt="5"/>
      <dgm:spPr/>
    </dgm:pt>
    <dgm:pt modelId="{B2A21B92-63D7-284A-80C7-A332074FAF85}" type="pres">
      <dgm:prSet presAssocID="{CE12E522-CE51-4191-9DAD-AB0EC42F9D4C}" presName="horz1" presStyleCnt="0"/>
      <dgm:spPr/>
    </dgm:pt>
    <dgm:pt modelId="{867488A8-0825-A047-BB6B-28B9FD5068B5}" type="pres">
      <dgm:prSet presAssocID="{CE12E522-CE51-4191-9DAD-AB0EC42F9D4C}" presName="tx1" presStyleLbl="revTx" presStyleIdx="0" presStyleCnt="5"/>
      <dgm:spPr/>
    </dgm:pt>
    <dgm:pt modelId="{443A0030-EA01-8C45-A1C3-951B66466CFF}" type="pres">
      <dgm:prSet presAssocID="{CE12E522-CE51-4191-9DAD-AB0EC42F9D4C}" presName="vert1" presStyleCnt="0"/>
      <dgm:spPr/>
    </dgm:pt>
    <dgm:pt modelId="{D8D9662A-A644-9A41-AACB-68B3C8F2A41D}" type="pres">
      <dgm:prSet presAssocID="{9EE9ABE9-6D2C-41D4-A901-95BC53983968}" presName="thickLine" presStyleLbl="alignNode1" presStyleIdx="1" presStyleCnt="5"/>
      <dgm:spPr/>
    </dgm:pt>
    <dgm:pt modelId="{9A4A9636-8033-8845-975F-BF672C42D372}" type="pres">
      <dgm:prSet presAssocID="{9EE9ABE9-6D2C-41D4-A901-95BC53983968}" presName="horz1" presStyleCnt="0"/>
      <dgm:spPr/>
    </dgm:pt>
    <dgm:pt modelId="{254DE541-7816-FF49-B52D-82DF56C006B1}" type="pres">
      <dgm:prSet presAssocID="{9EE9ABE9-6D2C-41D4-A901-95BC53983968}" presName="tx1" presStyleLbl="revTx" presStyleIdx="1" presStyleCnt="5"/>
      <dgm:spPr/>
    </dgm:pt>
    <dgm:pt modelId="{5A522A1D-4411-C64B-A40F-0714FFC19B17}" type="pres">
      <dgm:prSet presAssocID="{9EE9ABE9-6D2C-41D4-A901-95BC53983968}" presName="vert1" presStyleCnt="0"/>
      <dgm:spPr/>
    </dgm:pt>
    <dgm:pt modelId="{26887382-1F67-C547-9D81-81D8C307A9F7}" type="pres">
      <dgm:prSet presAssocID="{D3FB5BE0-15BB-404C-B6EB-37620967AFBD}" presName="thickLine" presStyleLbl="alignNode1" presStyleIdx="2" presStyleCnt="5"/>
      <dgm:spPr/>
    </dgm:pt>
    <dgm:pt modelId="{F623C0D1-E443-C741-91F4-5087CA445F7F}" type="pres">
      <dgm:prSet presAssocID="{D3FB5BE0-15BB-404C-B6EB-37620967AFBD}" presName="horz1" presStyleCnt="0"/>
      <dgm:spPr/>
    </dgm:pt>
    <dgm:pt modelId="{A8BB6F47-C874-BC45-A857-4080C9756CB5}" type="pres">
      <dgm:prSet presAssocID="{D3FB5BE0-15BB-404C-B6EB-37620967AFBD}" presName="tx1" presStyleLbl="revTx" presStyleIdx="2" presStyleCnt="5"/>
      <dgm:spPr/>
    </dgm:pt>
    <dgm:pt modelId="{73F0AF06-B343-354B-9262-87C42F6B95B2}" type="pres">
      <dgm:prSet presAssocID="{D3FB5BE0-15BB-404C-B6EB-37620967AFBD}" presName="vert1" presStyleCnt="0"/>
      <dgm:spPr/>
    </dgm:pt>
    <dgm:pt modelId="{686E3171-0475-4D4C-A8CD-E3E65669EF58}" type="pres">
      <dgm:prSet presAssocID="{0AA0AE3D-B184-4AD6-B533-AE78F12C4E48}" presName="thickLine" presStyleLbl="alignNode1" presStyleIdx="3" presStyleCnt="5"/>
      <dgm:spPr/>
    </dgm:pt>
    <dgm:pt modelId="{38A549E2-C182-1446-B887-F39BFB012A2D}" type="pres">
      <dgm:prSet presAssocID="{0AA0AE3D-B184-4AD6-B533-AE78F12C4E48}" presName="horz1" presStyleCnt="0"/>
      <dgm:spPr/>
    </dgm:pt>
    <dgm:pt modelId="{5CB2BE8D-AA43-8C47-9749-CB60FDEFC154}" type="pres">
      <dgm:prSet presAssocID="{0AA0AE3D-B184-4AD6-B533-AE78F12C4E48}" presName="tx1" presStyleLbl="revTx" presStyleIdx="3" presStyleCnt="5"/>
      <dgm:spPr/>
    </dgm:pt>
    <dgm:pt modelId="{3F17E468-057E-554D-92A7-44652ACFC0C7}" type="pres">
      <dgm:prSet presAssocID="{0AA0AE3D-B184-4AD6-B533-AE78F12C4E48}" presName="vert1" presStyleCnt="0"/>
      <dgm:spPr/>
    </dgm:pt>
    <dgm:pt modelId="{6FC317BF-9864-444F-BF35-A691A4AC852A}" type="pres">
      <dgm:prSet presAssocID="{68379CDF-7073-43D2-9138-EF2FF8EB9D1C}" presName="thickLine" presStyleLbl="alignNode1" presStyleIdx="4" presStyleCnt="5"/>
      <dgm:spPr/>
    </dgm:pt>
    <dgm:pt modelId="{F9E10FF7-B71C-1840-B5EE-67E64CE21297}" type="pres">
      <dgm:prSet presAssocID="{68379CDF-7073-43D2-9138-EF2FF8EB9D1C}" presName="horz1" presStyleCnt="0"/>
      <dgm:spPr/>
    </dgm:pt>
    <dgm:pt modelId="{F9EBC59A-3DD9-5143-97FC-BC1F6DE8D8E8}" type="pres">
      <dgm:prSet presAssocID="{68379CDF-7073-43D2-9138-EF2FF8EB9D1C}" presName="tx1" presStyleLbl="revTx" presStyleIdx="4" presStyleCnt="5"/>
      <dgm:spPr/>
    </dgm:pt>
    <dgm:pt modelId="{7784EB2A-FA6F-254F-BB8D-E750AE2795BB}" type="pres">
      <dgm:prSet presAssocID="{68379CDF-7073-43D2-9138-EF2FF8EB9D1C}" presName="vert1" presStyleCnt="0"/>
      <dgm:spPr/>
    </dgm:pt>
  </dgm:ptLst>
  <dgm:cxnLst>
    <dgm:cxn modelId="{CE910607-462C-486D-9D1F-1A4CF2D89D2A}" srcId="{FD312C0F-CA0A-461D-A060-57D4F2D4DF98}" destId="{68379CDF-7073-43D2-9138-EF2FF8EB9D1C}" srcOrd="4" destOrd="0" parTransId="{EBE77781-EB91-4C07-923C-32FFE981136A}" sibTransId="{CF8E60E9-F2FB-4996-82DC-B56E6876D830}"/>
    <dgm:cxn modelId="{EFF7C30F-97F8-624A-8127-DC2401FFEB11}" type="presOf" srcId="{CE12E522-CE51-4191-9DAD-AB0EC42F9D4C}" destId="{867488A8-0825-A047-BB6B-28B9FD5068B5}" srcOrd="0" destOrd="0" presId="urn:microsoft.com/office/officeart/2008/layout/LinedList"/>
    <dgm:cxn modelId="{65330A29-29B1-7E4A-97CD-347C55099CFF}" type="presOf" srcId="{FD312C0F-CA0A-461D-A060-57D4F2D4DF98}" destId="{48EFDF43-1FDE-D545-A900-07E8206C436F}" srcOrd="0" destOrd="0" presId="urn:microsoft.com/office/officeart/2008/layout/LinedList"/>
    <dgm:cxn modelId="{65FC3231-0502-5D4E-99DE-D9D1A968CD33}" type="presOf" srcId="{0AA0AE3D-B184-4AD6-B533-AE78F12C4E48}" destId="{5CB2BE8D-AA43-8C47-9749-CB60FDEFC154}" srcOrd="0" destOrd="0" presId="urn:microsoft.com/office/officeart/2008/layout/LinedList"/>
    <dgm:cxn modelId="{8717E34B-775C-4617-B907-436D047E48F4}" srcId="{FD312C0F-CA0A-461D-A060-57D4F2D4DF98}" destId="{9EE9ABE9-6D2C-41D4-A901-95BC53983968}" srcOrd="1" destOrd="0" parTransId="{4997F351-6D4A-4FC7-93C1-D3F9AF654B25}" sibTransId="{9DC0C38B-26AB-4E7D-87C1-C527794578A0}"/>
    <dgm:cxn modelId="{301D4C81-1E9E-44CE-920A-E6A8579C0A9D}" srcId="{FD312C0F-CA0A-461D-A060-57D4F2D4DF98}" destId="{D3FB5BE0-15BB-404C-B6EB-37620967AFBD}" srcOrd="2" destOrd="0" parTransId="{61059A0C-4FEC-4CB0-B1C0-C82DCA3C5548}" sibTransId="{05866F3F-664F-4934-AEC9-041FECA5B1EF}"/>
    <dgm:cxn modelId="{5C77A699-FC5C-8743-81D0-28DA86E854FB}" type="presOf" srcId="{D3FB5BE0-15BB-404C-B6EB-37620967AFBD}" destId="{A8BB6F47-C874-BC45-A857-4080C9756CB5}" srcOrd="0" destOrd="0" presId="urn:microsoft.com/office/officeart/2008/layout/LinedList"/>
    <dgm:cxn modelId="{5E3926C0-DCFA-704F-A624-96EBD0146CFA}" type="presOf" srcId="{68379CDF-7073-43D2-9138-EF2FF8EB9D1C}" destId="{F9EBC59A-3DD9-5143-97FC-BC1F6DE8D8E8}" srcOrd="0" destOrd="0" presId="urn:microsoft.com/office/officeart/2008/layout/LinedList"/>
    <dgm:cxn modelId="{4CC7B6D1-96B7-4521-B99A-7143FC151D22}" srcId="{FD312C0F-CA0A-461D-A060-57D4F2D4DF98}" destId="{0AA0AE3D-B184-4AD6-B533-AE78F12C4E48}" srcOrd="3" destOrd="0" parTransId="{4742E90C-4D9C-4334-B312-D30AC06E5D9C}" sibTransId="{20C7E1C4-91E3-4B20-B8F2-22AD0E2960B0}"/>
    <dgm:cxn modelId="{08236DE8-2407-4436-944A-594849BF75A5}" srcId="{FD312C0F-CA0A-461D-A060-57D4F2D4DF98}" destId="{CE12E522-CE51-4191-9DAD-AB0EC42F9D4C}" srcOrd="0" destOrd="0" parTransId="{4DA2D057-AAC6-45F4-9206-2DEF71A9B2B4}" sibTransId="{5B36FCCD-732C-43F6-8287-E94B1A7C9B31}"/>
    <dgm:cxn modelId="{E2FE12FE-B9CE-BF44-9DEE-603C6F7BE59C}" type="presOf" srcId="{9EE9ABE9-6D2C-41D4-A901-95BC53983968}" destId="{254DE541-7816-FF49-B52D-82DF56C006B1}" srcOrd="0" destOrd="0" presId="urn:microsoft.com/office/officeart/2008/layout/LinedList"/>
    <dgm:cxn modelId="{EF0EDB9E-D52F-ED4D-AFB9-29EFF0B49BF6}" type="presParOf" srcId="{48EFDF43-1FDE-D545-A900-07E8206C436F}" destId="{5DC603CD-5D40-DA46-B988-6CDAF481F36B}" srcOrd="0" destOrd="0" presId="urn:microsoft.com/office/officeart/2008/layout/LinedList"/>
    <dgm:cxn modelId="{47A8183A-5A1F-9147-B370-DD85C721FF4A}" type="presParOf" srcId="{48EFDF43-1FDE-D545-A900-07E8206C436F}" destId="{B2A21B92-63D7-284A-80C7-A332074FAF85}" srcOrd="1" destOrd="0" presId="urn:microsoft.com/office/officeart/2008/layout/LinedList"/>
    <dgm:cxn modelId="{F59A22D9-DF26-4643-A174-C77E5FF40EBE}" type="presParOf" srcId="{B2A21B92-63D7-284A-80C7-A332074FAF85}" destId="{867488A8-0825-A047-BB6B-28B9FD5068B5}" srcOrd="0" destOrd="0" presId="urn:microsoft.com/office/officeart/2008/layout/LinedList"/>
    <dgm:cxn modelId="{A6FD6D0C-852D-D543-A94D-30520C714D45}" type="presParOf" srcId="{B2A21B92-63D7-284A-80C7-A332074FAF85}" destId="{443A0030-EA01-8C45-A1C3-951B66466CFF}" srcOrd="1" destOrd="0" presId="urn:microsoft.com/office/officeart/2008/layout/LinedList"/>
    <dgm:cxn modelId="{E68FA1CC-DC4C-8347-B36E-57201F303F2F}" type="presParOf" srcId="{48EFDF43-1FDE-D545-A900-07E8206C436F}" destId="{D8D9662A-A644-9A41-AACB-68B3C8F2A41D}" srcOrd="2" destOrd="0" presId="urn:microsoft.com/office/officeart/2008/layout/LinedList"/>
    <dgm:cxn modelId="{185BC189-6EB2-EE43-AE89-5FD08B9ABD9C}" type="presParOf" srcId="{48EFDF43-1FDE-D545-A900-07E8206C436F}" destId="{9A4A9636-8033-8845-975F-BF672C42D372}" srcOrd="3" destOrd="0" presId="urn:microsoft.com/office/officeart/2008/layout/LinedList"/>
    <dgm:cxn modelId="{C635E6A5-D840-E84A-8C42-F06F543EC96A}" type="presParOf" srcId="{9A4A9636-8033-8845-975F-BF672C42D372}" destId="{254DE541-7816-FF49-B52D-82DF56C006B1}" srcOrd="0" destOrd="0" presId="urn:microsoft.com/office/officeart/2008/layout/LinedList"/>
    <dgm:cxn modelId="{0ABA6C3F-D43D-5340-8F40-EDCE917595B0}" type="presParOf" srcId="{9A4A9636-8033-8845-975F-BF672C42D372}" destId="{5A522A1D-4411-C64B-A40F-0714FFC19B17}" srcOrd="1" destOrd="0" presId="urn:microsoft.com/office/officeart/2008/layout/LinedList"/>
    <dgm:cxn modelId="{488415C7-1455-534C-981C-F1FCB83DF3C9}" type="presParOf" srcId="{48EFDF43-1FDE-D545-A900-07E8206C436F}" destId="{26887382-1F67-C547-9D81-81D8C307A9F7}" srcOrd="4" destOrd="0" presId="urn:microsoft.com/office/officeart/2008/layout/LinedList"/>
    <dgm:cxn modelId="{AC2143A3-EB73-F742-B5D1-C1F19A8F5B8B}" type="presParOf" srcId="{48EFDF43-1FDE-D545-A900-07E8206C436F}" destId="{F623C0D1-E443-C741-91F4-5087CA445F7F}" srcOrd="5" destOrd="0" presId="urn:microsoft.com/office/officeart/2008/layout/LinedList"/>
    <dgm:cxn modelId="{A8BA856A-E241-824A-A068-39EA379C3035}" type="presParOf" srcId="{F623C0D1-E443-C741-91F4-5087CA445F7F}" destId="{A8BB6F47-C874-BC45-A857-4080C9756CB5}" srcOrd="0" destOrd="0" presId="urn:microsoft.com/office/officeart/2008/layout/LinedList"/>
    <dgm:cxn modelId="{4F476CEE-C1F8-964E-B918-8EE1B156B5A2}" type="presParOf" srcId="{F623C0D1-E443-C741-91F4-5087CA445F7F}" destId="{73F0AF06-B343-354B-9262-87C42F6B95B2}" srcOrd="1" destOrd="0" presId="urn:microsoft.com/office/officeart/2008/layout/LinedList"/>
    <dgm:cxn modelId="{695B652B-DE40-3F4F-8656-6B36FB45B155}" type="presParOf" srcId="{48EFDF43-1FDE-D545-A900-07E8206C436F}" destId="{686E3171-0475-4D4C-A8CD-E3E65669EF58}" srcOrd="6" destOrd="0" presId="urn:microsoft.com/office/officeart/2008/layout/LinedList"/>
    <dgm:cxn modelId="{320E2EF5-764C-4E45-A3B0-D1BA7BD8309C}" type="presParOf" srcId="{48EFDF43-1FDE-D545-A900-07E8206C436F}" destId="{38A549E2-C182-1446-B887-F39BFB012A2D}" srcOrd="7" destOrd="0" presId="urn:microsoft.com/office/officeart/2008/layout/LinedList"/>
    <dgm:cxn modelId="{C96ACAC6-054F-D64F-9774-AABA07B16F15}" type="presParOf" srcId="{38A549E2-C182-1446-B887-F39BFB012A2D}" destId="{5CB2BE8D-AA43-8C47-9749-CB60FDEFC154}" srcOrd="0" destOrd="0" presId="urn:microsoft.com/office/officeart/2008/layout/LinedList"/>
    <dgm:cxn modelId="{25B08E49-634C-E846-86A8-2D11BDD9C814}" type="presParOf" srcId="{38A549E2-C182-1446-B887-F39BFB012A2D}" destId="{3F17E468-057E-554D-92A7-44652ACFC0C7}" srcOrd="1" destOrd="0" presId="urn:microsoft.com/office/officeart/2008/layout/LinedList"/>
    <dgm:cxn modelId="{6895AEB0-CA37-0A44-B8CE-8FD4B5F995CE}" type="presParOf" srcId="{48EFDF43-1FDE-D545-A900-07E8206C436F}" destId="{6FC317BF-9864-444F-BF35-A691A4AC852A}" srcOrd="8" destOrd="0" presId="urn:microsoft.com/office/officeart/2008/layout/LinedList"/>
    <dgm:cxn modelId="{86DBCD38-634B-6947-A758-7FDCF57656EC}" type="presParOf" srcId="{48EFDF43-1FDE-D545-A900-07E8206C436F}" destId="{F9E10FF7-B71C-1840-B5EE-67E64CE21297}" srcOrd="9" destOrd="0" presId="urn:microsoft.com/office/officeart/2008/layout/LinedList"/>
    <dgm:cxn modelId="{881E37B6-AD5E-704E-A6E0-B64BB5D31D0F}" type="presParOf" srcId="{F9E10FF7-B71C-1840-B5EE-67E64CE21297}" destId="{F9EBC59A-3DD9-5143-97FC-BC1F6DE8D8E8}" srcOrd="0" destOrd="0" presId="urn:microsoft.com/office/officeart/2008/layout/LinedList"/>
    <dgm:cxn modelId="{04983C3B-991C-A845-8195-BC42F101D81F}" type="presParOf" srcId="{F9E10FF7-B71C-1840-B5EE-67E64CE21297}" destId="{7784EB2A-FA6F-254F-BB8D-E750AE2795B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7B2FB-CBEF-4A71-B464-CB9CC9AB98B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1186DB4-6FB8-4754-A9A9-7200A23B1B05}">
      <dgm:prSet/>
      <dgm:spPr/>
      <dgm:t>
        <a:bodyPr/>
        <a:lstStyle/>
        <a:p>
          <a:pPr>
            <a:lnSpc>
              <a:spcPct val="100000"/>
            </a:lnSpc>
          </a:pPr>
          <a:r>
            <a:rPr lang="en-US" i="1"/>
            <a:t>In a sense, everyone edits. A writer revises a manuscript. A speaker pauses in mid-sentence to find a better word. A student clarifies her lecture notes. They are all editing.</a:t>
          </a:r>
          <a:endParaRPr lang="en-US"/>
        </a:p>
      </dgm:t>
    </dgm:pt>
    <dgm:pt modelId="{EA8C1477-8093-4247-B7AB-6E1725BE542B}" type="parTrans" cxnId="{CC106F73-E06D-4DB6-A491-19C89D44A372}">
      <dgm:prSet/>
      <dgm:spPr/>
      <dgm:t>
        <a:bodyPr/>
        <a:lstStyle/>
        <a:p>
          <a:endParaRPr lang="en-US"/>
        </a:p>
      </dgm:t>
    </dgm:pt>
    <dgm:pt modelId="{EB4A7E71-136F-447F-8DC7-EF8965AA5393}" type="sibTrans" cxnId="{CC106F73-E06D-4DB6-A491-19C89D44A372}">
      <dgm:prSet/>
      <dgm:spPr/>
      <dgm:t>
        <a:bodyPr/>
        <a:lstStyle/>
        <a:p>
          <a:pPr>
            <a:lnSpc>
              <a:spcPct val="100000"/>
            </a:lnSpc>
          </a:pPr>
          <a:endParaRPr lang="en-US"/>
        </a:p>
      </dgm:t>
    </dgm:pt>
    <dgm:pt modelId="{289C90AC-CC03-4424-8AE1-2B4625AE2A6F}">
      <dgm:prSet/>
      <dgm:spPr/>
      <dgm:t>
        <a:bodyPr/>
        <a:lstStyle/>
        <a:p>
          <a:pPr>
            <a:lnSpc>
              <a:spcPct val="100000"/>
            </a:lnSpc>
          </a:pPr>
          <a:r>
            <a:rPr lang="en-US" i="1"/>
            <a:t>Professional editors carry out those sorts of tasks for a living. No matter what project an editor is tackling, the goal is always the same: to </a:t>
          </a:r>
          <a:r>
            <a:rPr lang="en-US" b="1" i="1"/>
            <a:t>improve the quality of communication</a:t>
          </a:r>
          <a:r>
            <a:rPr lang="en-US" i="1"/>
            <a:t>.</a:t>
          </a:r>
          <a:endParaRPr lang="en-US"/>
        </a:p>
      </dgm:t>
    </dgm:pt>
    <dgm:pt modelId="{C1451F8A-A5A8-4DEC-8AB4-D55AE8AE65A8}" type="parTrans" cxnId="{B3F4711C-484B-462F-983E-9B339EC9B824}">
      <dgm:prSet/>
      <dgm:spPr/>
      <dgm:t>
        <a:bodyPr/>
        <a:lstStyle/>
        <a:p>
          <a:endParaRPr lang="en-US"/>
        </a:p>
      </dgm:t>
    </dgm:pt>
    <dgm:pt modelId="{0404C5B8-B683-4ED3-A4D6-2885D9AFC52C}" type="sibTrans" cxnId="{B3F4711C-484B-462F-983E-9B339EC9B824}">
      <dgm:prSet/>
      <dgm:spPr/>
      <dgm:t>
        <a:bodyPr/>
        <a:lstStyle/>
        <a:p>
          <a:endParaRPr lang="en-US"/>
        </a:p>
      </dgm:t>
    </dgm:pt>
    <dgm:pt modelId="{1F1E35DE-7998-D942-B55B-0B111646E8D1}" type="pres">
      <dgm:prSet presAssocID="{1AC7B2FB-CBEF-4A71-B464-CB9CC9AB98B6}" presName="hierChild1" presStyleCnt="0">
        <dgm:presLayoutVars>
          <dgm:chPref val="1"/>
          <dgm:dir/>
          <dgm:animOne val="branch"/>
          <dgm:animLvl val="lvl"/>
          <dgm:resizeHandles/>
        </dgm:presLayoutVars>
      </dgm:prSet>
      <dgm:spPr/>
    </dgm:pt>
    <dgm:pt modelId="{E0CA4A11-7AE6-C248-A915-ABCA7422A33B}" type="pres">
      <dgm:prSet presAssocID="{71186DB4-6FB8-4754-A9A9-7200A23B1B05}" presName="hierRoot1" presStyleCnt="0"/>
      <dgm:spPr/>
    </dgm:pt>
    <dgm:pt modelId="{9C6CAE75-3052-B541-8B97-A47C8DB32FD1}" type="pres">
      <dgm:prSet presAssocID="{71186DB4-6FB8-4754-A9A9-7200A23B1B05}" presName="composite" presStyleCnt="0"/>
      <dgm:spPr/>
    </dgm:pt>
    <dgm:pt modelId="{120BA063-FAF7-6D4E-BE56-1437378C1B58}" type="pres">
      <dgm:prSet presAssocID="{71186DB4-6FB8-4754-A9A9-7200A23B1B05}" presName="background" presStyleLbl="node0" presStyleIdx="0" presStyleCnt="2"/>
      <dgm:spPr/>
    </dgm:pt>
    <dgm:pt modelId="{941CE385-AA96-0D45-886B-75D3F0F20308}" type="pres">
      <dgm:prSet presAssocID="{71186DB4-6FB8-4754-A9A9-7200A23B1B05}" presName="text" presStyleLbl="fgAcc0" presStyleIdx="0" presStyleCnt="2">
        <dgm:presLayoutVars>
          <dgm:chPref val="3"/>
        </dgm:presLayoutVars>
      </dgm:prSet>
      <dgm:spPr/>
    </dgm:pt>
    <dgm:pt modelId="{0876CF6D-815C-E645-9F2E-92C3D42C4F63}" type="pres">
      <dgm:prSet presAssocID="{71186DB4-6FB8-4754-A9A9-7200A23B1B05}" presName="hierChild2" presStyleCnt="0"/>
      <dgm:spPr/>
    </dgm:pt>
    <dgm:pt modelId="{0E9CC968-61ED-FF4E-9C3E-9B680ECE727B}" type="pres">
      <dgm:prSet presAssocID="{289C90AC-CC03-4424-8AE1-2B4625AE2A6F}" presName="hierRoot1" presStyleCnt="0"/>
      <dgm:spPr/>
    </dgm:pt>
    <dgm:pt modelId="{54F146D7-BD60-464B-81D8-342D3817CD0E}" type="pres">
      <dgm:prSet presAssocID="{289C90AC-CC03-4424-8AE1-2B4625AE2A6F}" presName="composite" presStyleCnt="0"/>
      <dgm:spPr/>
    </dgm:pt>
    <dgm:pt modelId="{6C2CB7DF-E039-7648-9120-228BDAE5A6A8}" type="pres">
      <dgm:prSet presAssocID="{289C90AC-CC03-4424-8AE1-2B4625AE2A6F}" presName="background" presStyleLbl="node0" presStyleIdx="1" presStyleCnt="2"/>
      <dgm:spPr/>
    </dgm:pt>
    <dgm:pt modelId="{578F0921-C9F9-EF46-9F85-BE0A276B812F}" type="pres">
      <dgm:prSet presAssocID="{289C90AC-CC03-4424-8AE1-2B4625AE2A6F}" presName="text" presStyleLbl="fgAcc0" presStyleIdx="1" presStyleCnt="2">
        <dgm:presLayoutVars>
          <dgm:chPref val="3"/>
        </dgm:presLayoutVars>
      </dgm:prSet>
      <dgm:spPr/>
    </dgm:pt>
    <dgm:pt modelId="{20348287-436C-044F-B31D-7D6F900A15E1}" type="pres">
      <dgm:prSet presAssocID="{289C90AC-CC03-4424-8AE1-2B4625AE2A6F}" presName="hierChild2" presStyleCnt="0"/>
      <dgm:spPr/>
    </dgm:pt>
  </dgm:ptLst>
  <dgm:cxnLst>
    <dgm:cxn modelId="{B3F4711C-484B-462F-983E-9B339EC9B824}" srcId="{1AC7B2FB-CBEF-4A71-B464-CB9CC9AB98B6}" destId="{289C90AC-CC03-4424-8AE1-2B4625AE2A6F}" srcOrd="1" destOrd="0" parTransId="{C1451F8A-A5A8-4DEC-8AB4-D55AE8AE65A8}" sibTransId="{0404C5B8-B683-4ED3-A4D6-2885D9AFC52C}"/>
    <dgm:cxn modelId="{B6435433-9BD6-BB41-9415-04397571B2BA}" type="presOf" srcId="{1AC7B2FB-CBEF-4A71-B464-CB9CC9AB98B6}" destId="{1F1E35DE-7998-D942-B55B-0B111646E8D1}" srcOrd="0" destOrd="0" presId="urn:microsoft.com/office/officeart/2005/8/layout/hierarchy1"/>
    <dgm:cxn modelId="{CC106F73-E06D-4DB6-A491-19C89D44A372}" srcId="{1AC7B2FB-CBEF-4A71-B464-CB9CC9AB98B6}" destId="{71186DB4-6FB8-4754-A9A9-7200A23B1B05}" srcOrd="0" destOrd="0" parTransId="{EA8C1477-8093-4247-B7AB-6E1725BE542B}" sibTransId="{EB4A7E71-136F-447F-8DC7-EF8965AA5393}"/>
    <dgm:cxn modelId="{BC9C3D9C-0DE1-AD4F-B7D5-C8DF84CE7980}" type="presOf" srcId="{71186DB4-6FB8-4754-A9A9-7200A23B1B05}" destId="{941CE385-AA96-0D45-886B-75D3F0F20308}" srcOrd="0" destOrd="0" presId="urn:microsoft.com/office/officeart/2005/8/layout/hierarchy1"/>
    <dgm:cxn modelId="{8B52C0CE-4320-6C45-9B52-A0E30369E4F9}" type="presOf" srcId="{289C90AC-CC03-4424-8AE1-2B4625AE2A6F}" destId="{578F0921-C9F9-EF46-9F85-BE0A276B812F}" srcOrd="0" destOrd="0" presId="urn:microsoft.com/office/officeart/2005/8/layout/hierarchy1"/>
    <dgm:cxn modelId="{7D58FB4E-AA1E-1140-A1CA-3329BC7B7536}" type="presParOf" srcId="{1F1E35DE-7998-D942-B55B-0B111646E8D1}" destId="{E0CA4A11-7AE6-C248-A915-ABCA7422A33B}" srcOrd="0" destOrd="0" presId="urn:microsoft.com/office/officeart/2005/8/layout/hierarchy1"/>
    <dgm:cxn modelId="{4EAA59CC-AF7C-3A4C-BFF6-AEC217D29E08}" type="presParOf" srcId="{E0CA4A11-7AE6-C248-A915-ABCA7422A33B}" destId="{9C6CAE75-3052-B541-8B97-A47C8DB32FD1}" srcOrd="0" destOrd="0" presId="urn:microsoft.com/office/officeart/2005/8/layout/hierarchy1"/>
    <dgm:cxn modelId="{29D00965-6552-D049-8A79-14ABD7C0F346}" type="presParOf" srcId="{9C6CAE75-3052-B541-8B97-A47C8DB32FD1}" destId="{120BA063-FAF7-6D4E-BE56-1437378C1B58}" srcOrd="0" destOrd="0" presId="urn:microsoft.com/office/officeart/2005/8/layout/hierarchy1"/>
    <dgm:cxn modelId="{2F410264-3116-2442-9AAD-2369CE84A578}" type="presParOf" srcId="{9C6CAE75-3052-B541-8B97-A47C8DB32FD1}" destId="{941CE385-AA96-0D45-886B-75D3F0F20308}" srcOrd="1" destOrd="0" presId="urn:microsoft.com/office/officeart/2005/8/layout/hierarchy1"/>
    <dgm:cxn modelId="{24F352DE-9086-1344-AC02-BAD6C5C15BFB}" type="presParOf" srcId="{E0CA4A11-7AE6-C248-A915-ABCA7422A33B}" destId="{0876CF6D-815C-E645-9F2E-92C3D42C4F63}" srcOrd="1" destOrd="0" presId="urn:microsoft.com/office/officeart/2005/8/layout/hierarchy1"/>
    <dgm:cxn modelId="{BFE24B20-707E-8742-8689-6448CF4A8467}" type="presParOf" srcId="{1F1E35DE-7998-D942-B55B-0B111646E8D1}" destId="{0E9CC968-61ED-FF4E-9C3E-9B680ECE727B}" srcOrd="1" destOrd="0" presId="urn:microsoft.com/office/officeart/2005/8/layout/hierarchy1"/>
    <dgm:cxn modelId="{16B2F426-0166-6842-83C1-360F77A6E90E}" type="presParOf" srcId="{0E9CC968-61ED-FF4E-9C3E-9B680ECE727B}" destId="{54F146D7-BD60-464B-81D8-342D3817CD0E}" srcOrd="0" destOrd="0" presId="urn:microsoft.com/office/officeart/2005/8/layout/hierarchy1"/>
    <dgm:cxn modelId="{92FCE3B0-CF4E-3A45-8159-364FCE00274D}" type="presParOf" srcId="{54F146D7-BD60-464B-81D8-342D3817CD0E}" destId="{6C2CB7DF-E039-7648-9120-228BDAE5A6A8}" srcOrd="0" destOrd="0" presId="urn:microsoft.com/office/officeart/2005/8/layout/hierarchy1"/>
    <dgm:cxn modelId="{06287DB9-7983-4646-A50D-808F3F58EDA8}" type="presParOf" srcId="{54F146D7-BD60-464B-81D8-342D3817CD0E}" destId="{578F0921-C9F9-EF46-9F85-BE0A276B812F}" srcOrd="1" destOrd="0" presId="urn:microsoft.com/office/officeart/2005/8/layout/hierarchy1"/>
    <dgm:cxn modelId="{66FDBE67-7B24-E447-B612-32A2D8B183CB}" type="presParOf" srcId="{0E9CC968-61ED-FF4E-9C3E-9B680ECE727B}" destId="{20348287-436C-044F-B31D-7D6F900A15E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1D5B5C-C13C-48FF-8D45-03858E94C3D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40351BE-7659-491E-8E1E-E21FE0B522B7}">
      <dgm:prSet/>
      <dgm:spPr/>
      <dgm:t>
        <a:bodyPr/>
        <a:lstStyle/>
        <a:p>
          <a:r>
            <a:rPr lang="en-US"/>
            <a:t>Acquisitions Editing</a:t>
          </a:r>
        </a:p>
      </dgm:t>
    </dgm:pt>
    <dgm:pt modelId="{85DDAF5F-D0EA-4817-9B2E-5276A32C6C9B}" type="parTrans" cxnId="{69EDF0A3-6845-4880-91F7-2D87FE509BB3}">
      <dgm:prSet/>
      <dgm:spPr/>
      <dgm:t>
        <a:bodyPr/>
        <a:lstStyle/>
        <a:p>
          <a:endParaRPr lang="en-US"/>
        </a:p>
      </dgm:t>
    </dgm:pt>
    <dgm:pt modelId="{FF908AB3-E377-46CA-91EF-1F091F62E724}" type="sibTrans" cxnId="{69EDF0A3-6845-4880-91F7-2D87FE509BB3}">
      <dgm:prSet/>
      <dgm:spPr/>
      <dgm:t>
        <a:bodyPr/>
        <a:lstStyle/>
        <a:p>
          <a:endParaRPr lang="en-US"/>
        </a:p>
      </dgm:t>
    </dgm:pt>
    <dgm:pt modelId="{BF1F7057-7D2C-4EE1-87EC-0C6055E9118F}">
      <dgm:prSet/>
      <dgm:spPr/>
      <dgm:t>
        <a:bodyPr/>
        <a:lstStyle/>
        <a:p>
          <a:r>
            <a:rPr lang="en-US"/>
            <a:t>Structural or Substantive Editing</a:t>
          </a:r>
        </a:p>
      </dgm:t>
    </dgm:pt>
    <dgm:pt modelId="{A0A66D95-5C55-49BB-B2B0-CA27E93EE5F1}" type="parTrans" cxnId="{7E9B4F9B-0D43-4C52-85CE-EECAF2ACCEE2}">
      <dgm:prSet/>
      <dgm:spPr/>
      <dgm:t>
        <a:bodyPr/>
        <a:lstStyle/>
        <a:p>
          <a:endParaRPr lang="en-US"/>
        </a:p>
      </dgm:t>
    </dgm:pt>
    <dgm:pt modelId="{38360A6D-878B-4924-AA0E-171495223DE9}" type="sibTrans" cxnId="{7E9B4F9B-0D43-4C52-85CE-EECAF2ACCEE2}">
      <dgm:prSet/>
      <dgm:spPr/>
      <dgm:t>
        <a:bodyPr/>
        <a:lstStyle/>
        <a:p>
          <a:endParaRPr lang="en-US"/>
        </a:p>
      </dgm:t>
    </dgm:pt>
    <dgm:pt modelId="{4AEBBD3A-14E8-4454-AD40-A5F5B3D5F845}">
      <dgm:prSet/>
      <dgm:spPr/>
      <dgm:t>
        <a:bodyPr/>
        <a:lstStyle/>
        <a:p>
          <a:r>
            <a:rPr lang="en-US"/>
            <a:t>Stylistic Editing</a:t>
          </a:r>
        </a:p>
      </dgm:t>
    </dgm:pt>
    <dgm:pt modelId="{CB5780B8-8DCD-4C35-A0F8-DB656CA3B645}" type="parTrans" cxnId="{13E5B837-3DFC-4AA9-900D-C3A4647D0A6F}">
      <dgm:prSet/>
      <dgm:spPr/>
      <dgm:t>
        <a:bodyPr/>
        <a:lstStyle/>
        <a:p>
          <a:endParaRPr lang="en-US"/>
        </a:p>
      </dgm:t>
    </dgm:pt>
    <dgm:pt modelId="{F4406A81-E45B-472F-B5C3-E801D5F64EE3}" type="sibTrans" cxnId="{13E5B837-3DFC-4AA9-900D-C3A4647D0A6F}">
      <dgm:prSet/>
      <dgm:spPr/>
      <dgm:t>
        <a:bodyPr/>
        <a:lstStyle/>
        <a:p>
          <a:endParaRPr lang="en-US"/>
        </a:p>
      </dgm:t>
    </dgm:pt>
    <dgm:pt modelId="{1D6B488D-1619-442D-8000-CC7352511752}">
      <dgm:prSet/>
      <dgm:spPr/>
      <dgm:t>
        <a:bodyPr/>
        <a:lstStyle/>
        <a:p>
          <a:r>
            <a:rPr lang="en-US"/>
            <a:t>Copyediting</a:t>
          </a:r>
        </a:p>
      </dgm:t>
    </dgm:pt>
    <dgm:pt modelId="{ECB778AC-7A55-497A-8EA3-788692C966B9}" type="parTrans" cxnId="{080C4363-3795-4835-A7E9-5B2852C3DD54}">
      <dgm:prSet/>
      <dgm:spPr/>
      <dgm:t>
        <a:bodyPr/>
        <a:lstStyle/>
        <a:p>
          <a:endParaRPr lang="en-US"/>
        </a:p>
      </dgm:t>
    </dgm:pt>
    <dgm:pt modelId="{127038C3-3DFF-43C4-914C-892DDE41BB9A}" type="sibTrans" cxnId="{080C4363-3795-4835-A7E9-5B2852C3DD54}">
      <dgm:prSet/>
      <dgm:spPr/>
      <dgm:t>
        <a:bodyPr/>
        <a:lstStyle/>
        <a:p>
          <a:endParaRPr lang="en-US"/>
        </a:p>
      </dgm:t>
    </dgm:pt>
    <dgm:pt modelId="{DD5882E4-F998-4E5C-9007-45AB1B5F2D0B}">
      <dgm:prSet/>
      <dgm:spPr/>
      <dgm:t>
        <a:bodyPr/>
        <a:lstStyle/>
        <a:p>
          <a:r>
            <a:rPr lang="en-US" dirty="0"/>
            <a:t>Proofreading</a:t>
          </a:r>
        </a:p>
      </dgm:t>
    </dgm:pt>
    <dgm:pt modelId="{4CD92408-0471-4219-BF0B-E1C85B7AFC8E}" type="parTrans" cxnId="{87D212D5-F144-481B-A6AE-540C073FF0AA}">
      <dgm:prSet/>
      <dgm:spPr/>
      <dgm:t>
        <a:bodyPr/>
        <a:lstStyle/>
        <a:p>
          <a:endParaRPr lang="en-US"/>
        </a:p>
      </dgm:t>
    </dgm:pt>
    <dgm:pt modelId="{81DF77FA-5BE6-47DD-BBF4-DC94CD280DDD}" type="sibTrans" cxnId="{87D212D5-F144-481B-A6AE-540C073FF0AA}">
      <dgm:prSet/>
      <dgm:spPr/>
      <dgm:t>
        <a:bodyPr/>
        <a:lstStyle/>
        <a:p>
          <a:endParaRPr lang="en-US"/>
        </a:p>
      </dgm:t>
    </dgm:pt>
    <dgm:pt modelId="{B6733291-CBAC-2041-8545-B07A6D8015C6}">
      <dgm:prSet/>
      <dgm:spPr/>
      <dgm:t>
        <a:bodyPr/>
        <a:lstStyle/>
        <a:p>
          <a:r>
            <a:rPr lang="en-US" dirty="0"/>
            <a:t>Indigenous Editing Protocols</a:t>
          </a:r>
        </a:p>
      </dgm:t>
    </dgm:pt>
    <dgm:pt modelId="{83B7D526-19B6-D342-B599-105530AC4C96}" type="parTrans" cxnId="{D4F47BF1-CCDE-1B49-A5AD-1D10FC8DC31B}">
      <dgm:prSet/>
      <dgm:spPr/>
      <dgm:t>
        <a:bodyPr/>
        <a:lstStyle/>
        <a:p>
          <a:endParaRPr lang="en-US"/>
        </a:p>
      </dgm:t>
    </dgm:pt>
    <dgm:pt modelId="{69785810-495D-8048-8587-D8A35B3E95DE}" type="sibTrans" cxnId="{D4F47BF1-CCDE-1B49-A5AD-1D10FC8DC31B}">
      <dgm:prSet/>
      <dgm:spPr/>
      <dgm:t>
        <a:bodyPr/>
        <a:lstStyle/>
        <a:p>
          <a:endParaRPr lang="en-US"/>
        </a:p>
      </dgm:t>
    </dgm:pt>
    <dgm:pt modelId="{1156948A-0A6E-6948-A0A7-A51264622943}" type="pres">
      <dgm:prSet presAssocID="{691D5B5C-C13C-48FF-8D45-03858E94C3D0}" presName="vert0" presStyleCnt="0">
        <dgm:presLayoutVars>
          <dgm:dir/>
          <dgm:animOne val="branch"/>
          <dgm:animLvl val="lvl"/>
        </dgm:presLayoutVars>
      </dgm:prSet>
      <dgm:spPr/>
    </dgm:pt>
    <dgm:pt modelId="{45AE062D-CD2B-B044-B597-69A8D4195F55}" type="pres">
      <dgm:prSet presAssocID="{140351BE-7659-491E-8E1E-E21FE0B522B7}" presName="thickLine" presStyleLbl="alignNode1" presStyleIdx="0" presStyleCnt="6"/>
      <dgm:spPr/>
    </dgm:pt>
    <dgm:pt modelId="{965F817D-C19A-534D-974F-947F9B41707D}" type="pres">
      <dgm:prSet presAssocID="{140351BE-7659-491E-8E1E-E21FE0B522B7}" presName="horz1" presStyleCnt="0"/>
      <dgm:spPr/>
    </dgm:pt>
    <dgm:pt modelId="{3AD0A92E-6670-4649-9C0E-16440E4F03C8}" type="pres">
      <dgm:prSet presAssocID="{140351BE-7659-491E-8E1E-E21FE0B522B7}" presName="tx1" presStyleLbl="revTx" presStyleIdx="0" presStyleCnt="6"/>
      <dgm:spPr/>
    </dgm:pt>
    <dgm:pt modelId="{4ACF51D6-8177-9C48-81F4-B3D9BDFE4673}" type="pres">
      <dgm:prSet presAssocID="{140351BE-7659-491E-8E1E-E21FE0B522B7}" presName="vert1" presStyleCnt="0"/>
      <dgm:spPr/>
    </dgm:pt>
    <dgm:pt modelId="{FD1AA527-A409-294F-8FAD-A49A0EC26580}" type="pres">
      <dgm:prSet presAssocID="{BF1F7057-7D2C-4EE1-87EC-0C6055E9118F}" presName="thickLine" presStyleLbl="alignNode1" presStyleIdx="1" presStyleCnt="6"/>
      <dgm:spPr/>
    </dgm:pt>
    <dgm:pt modelId="{E4C7501D-E929-F54E-B39A-602657C1E365}" type="pres">
      <dgm:prSet presAssocID="{BF1F7057-7D2C-4EE1-87EC-0C6055E9118F}" presName="horz1" presStyleCnt="0"/>
      <dgm:spPr/>
    </dgm:pt>
    <dgm:pt modelId="{C2FD46DC-9528-844A-A4C2-58A3BCEC1737}" type="pres">
      <dgm:prSet presAssocID="{BF1F7057-7D2C-4EE1-87EC-0C6055E9118F}" presName="tx1" presStyleLbl="revTx" presStyleIdx="1" presStyleCnt="6"/>
      <dgm:spPr/>
    </dgm:pt>
    <dgm:pt modelId="{160F47D6-A48E-4147-ADF3-9F12B2F1665A}" type="pres">
      <dgm:prSet presAssocID="{BF1F7057-7D2C-4EE1-87EC-0C6055E9118F}" presName="vert1" presStyleCnt="0"/>
      <dgm:spPr/>
    </dgm:pt>
    <dgm:pt modelId="{8E42FB82-E57C-B743-84CA-F2F229FCD640}" type="pres">
      <dgm:prSet presAssocID="{4AEBBD3A-14E8-4454-AD40-A5F5B3D5F845}" presName="thickLine" presStyleLbl="alignNode1" presStyleIdx="2" presStyleCnt="6"/>
      <dgm:spPr/>
    </dgm:pt>
    <dgm:pt modelId="{3379D978-BD25-9D49-BF63-1E17658E74DE}" type="pres">
      <dgm:prSet presAssocID="{4AEBBD3A-14E8-4454-AD40-A5F5B3D5F845}" presName="horz1" presStyleCnt="0"/>
      <dgm:spPr/>
    </dgm:pt>
    <dgm:pt modelId="{83955E08-A6FD-F749-85FE-73F26E6335D2}" type="pres">
      <dgm:prSet presAssocID="{4AEBBD3A-14E8-4454-AD40-A5F5B3D5F845}" presName="tx1" presStyleLbl="revTx" presStyleIdx="2" presStyleCnt="6"/>
      <dgm:spPr/>
    </dgm:pt>
    <dgm:pt modelId="{205F1B6E-6D44-0147-B004-E9D2061E322F}" type="pres">
      <dgm:prSet presAssocID="{4AEBBD3A-14E8-4454-AD40-A5F5B3D5F845}" presName="vert1" presStyleCnt="0"/>
      <dgm:spPr/>
    </dgm:pt>
    <dgm:pt modelId="{36A604F6-7BF9-9B45-8829-B5022F181714}" type="pres">
      <dgm:prSet presAssocID="{1D6B488D-1619-442D-8000-CC7352511752}" presName="thickLine" presStyleLbl="alignNode1" presStyleIdx="3" presStyleCnt="6"/>
      <dgm:spPr/>
    </dgm:pt>
    <dgm:pt modelId="{B86408E0-54E8-8448-B232-8316B3E692F9}" type="pres">
      <dgm:prSet presAssocID="{1D6B488D-1619-442D-8000-CC7352511752}" presName="horz1" presStyleCnt="0"/>
      <dgm:spPr/>
    </dgm:pt>
    <dgm:pt modelId="{6C27B92D-F713-184B-939B-46044355D762}" type="pres">
      <dgm:prSet presAssocID="{1D6B488D-1619-442D-8000-CC7352511752}" presName="tx1" presStyleLbl="revTx" presStyleIdx="3" presStyleCnt="6"/>
      <dgm:spPr/>
    </dgm:pt>
    <dgm:pt modelId="{2757F253-000B-2043-BCC4-F697290189B0}" type="pres">
      <dgm:prSet presAssocID="{1D6B488D-1619-442D-8000-CC7352511752}" presName="vert1" presStyleCnt="0"/>
      <dgm:spPr/>
    </dgm:pt>
    <dgm:pt modelId="{C8F71428-E56A-F64B-A9A6-F5E95C6898F3}" type="pres">
      <dgm:prSet presAssocID="{DD5882E4-F998-4E5C-9007-45AB1B5F2D0B}" presName="thickLine" presStyleLbl="alignNode1" presStyleIdx="4" presStyleCnt="6"/>
      <dgm:spPr/>
    </dgm:pt>
    <dgm:pt modelId="{560A9146-60C3-3645-9061-4D91F1B411AB}" type="pres">
      <dgm:prSet presAssocID="{DD5882E4-F998-4E5C-9007-45AB1B5F2D0B}" presName="horz1" presStyleCnt="0"/>
      <dgm:spPr/>
    </dgm:pt>
    <dgm:pt modelId="{351F824E-B11B-274B-BFC5-9D3D571A371D}" type="pres">
      <dgm:prSet presAssocID="{DD5882E4-F998-4E5C-9007-45AB1B5F2D0B}" presName="tx1" presStyleLbl="revTx" presStyleIdx="4" presStyleCnt="6"/>
      <dgm:spPr/>
    </dgm:pt>
    <dgm:pt modelId="{D0A34C85-9931-6E4A-84DB-6C25EFA7602A}" type="pres">
      <dgm:prSet presAssocID="{DD5882E4-F998-4E5C-9007-45AB1B5F2D0B}" presName="vert1" presStyleCnt="0"/>
      <dgm:spPr/>
    </dgm:pt>
    <dgm:pt modelId="{77A803F6-E5B6-354F-BD70-16605D7F2C40}" type="pres">
      <dgm:prSet presAssocID="{B6733291-CBAC-2041-8545-B07A6D8015C6}" presName="thickLine" presStyleLbl="alignNode1" presStyleIdx="5" presStyleCnt="6"/>
      <dgm:spPr/>
    </dgm:pt>
    <dgm:pt modelId="{61A6CAEB-1753-7B47-944C-AE454B627653}" type="pres">
      <dgm:prSet presAssocID="{B6733291-CBAC-2041-8545-B07A6D8015C6}" presName="horz1" presStyleCnt="0"/>
      <dgm:spPr/>
    </dgm:pt>
    <dgm:pt modelId="{01F91CE3-3CA1-4945-94C9-E9649910042D}" type="pres">
      <dgm:prSet presAssocID="{B6733291-CBAC-2041-8545-B07A6D8015C6}" presName="tx1" presStyleLbl="revTx" presStyleIdx="5" presStyleCnt="6"/>
      <dgm:spPr/>
    </dgm:pt>
    <dgm:pt modelId="{64175946-C042-844C-8FAB-84C24F595EBD}" type="pres">
      <dgm:prSet presAssocID="{B6733291-CBAC-2041-8545-B07A6D8015C6}" presName="vert1" presStyleCnt="0"/>
      <dgm:spPr/>
    </dgm:pt>
  </dgm:ptLst>
  <dgm:cxnLst>
    <dgm:cxn modelId="{36E1640F-6B0D-7C44-8A19-285A7BC9F8E9}" type="presOf" srcId="{DD5882E4-F998-4E5C-9007-45AB1B5F2D0B}" destId="{351F824E-B11B-274B-BFC5-9D3D571A371D}" srcOrd="0" destOrd="0" presId="urn:microsoft.com/office/officeart/2008/layout/LinedList"/>
    <dgm:cxn modelId="{16AC3C19-C071-9944-B84E-B582F8C194C5}" type="presOf" srcId="{1D6B488D-1619-442D-8000-CC7352511752}" destId="{6C27B92D-F713-184B-939B-46044355D762}" srcOrd="0" destOrd="0" presId="urn:microsoft.com/office/officeart/2008/layout/LinedList"/>
    <dgm:cxn modelId="{8654FA2D-BA0F-D148-B682-7830B5A6C825}" type="presOf" srcId="{691D5B5C-C13C-48FF-8D45-03858E94C3D0}" destId="{1156948A-0A6E-6948-A0A7-A51264622943}" srcOrd="0" destOrd="0" presId="urn:microsoft.com/office/officeart/2008/layout/LinedList"/>
    <dgm:cxn modelId="{13E5B837-3DFC-4AA9-900D-C3A4647D0A6F}" srcId="{691D5B5C-C13C-48FF-8D45-03858E94C3D0}" destId="{4AEBBD3A-14E8-4454-AD40-A5F5B3D5F845}" srcOrd="2" destOrd="0" parTransId="{CB5780B8-8DCD-4C35-A0F8-DB656CA3B645}" sibTransId="{F4406A81-E45B-472F-B5C3-E801D5F64EE3}"/>
    <dgm:cxn modelId="{080C4363-3795-4835-A7E9-5B2852C3DD54}" srcId="{691D5B5C-C13C-48FF-8D45-03858E94C3D0}" destId="{1D6B488D-1619-442D-8000-CC7352511752}" srcOrd="3" destOrd="0" parTransId="{ECB778AC-7A55-497A-8EA3-788692C966B9}" sibTransId="{127038C3-3DFF-43C4-914C-892DDE41BB9A}"/>
    <dgm:cxn modelId="{4A728675-F6F4-AA42-8D64-B925D32D4922}" type="presOf" srcId="{140351BE-7659-491E-8E1E-E21FE0B522B7}" destId="{3AD0A92E-6670-4649-9C0E-16440E4F03C8}" srcOrd="0" destOrd="0" presId="urn:microsoft.com/office/officeart/2008/layout/LinedList"/>
    <dgm:cxn modelId="{42CFE283-29C8-924C-B996-F0EF1308C02D}" type="presOf" srcId="{4AEBBD3A-14E8-4454-AD40-A5F5B3D5F845}" destId="{83955E08-A6FD-F749-85FE-73F26E6335D2}" srcOrd="0" destOrd="0" presId="urn:microsoft.com/office/officeart/2008/layout/LinedList"/>
    <dgm:cxn modelId="{1E29258B-55A5-6142-8138-9ABA4F3ECEAC}" type="presOf" srcId="{BF1F7057-7D2C-4EE1-87EC-0C6055E9118F}" destId="{C2FD46DC-9528-844A-A4C2-58A3BCEC1737}" srcOrd="0" destOrd="0" presId="urn:microsoft.com/office/officeart/2008/layout/LinedList"/>
    <dgm:cxn modelId="{7E9B4F9B-0D43-4C52-85CE-EECAF2ACCEE2}" srcId="{691D5B5C-C13C-48FF-8D45-03858E94C3D0}" destId="{BF1F7057-7D2C-4EE1-87EC-0C6055E9118F}" srcOrd="1" destOrd="0" parTransId="{A0A66D95-5C55-49BB-B2B0-CA27E93EE5F1}" sibTransId="{38360A6D-878B-4924-AA0E-171495223DE9}"/>
    <dgm:cxn modelId="{69EDF0A3-6845-4880-91F7-2D87FE509BB3}" srcId="{691D5B5C-C13C-48FF-8D45-03858E94C3D0}" destId="{140351BE-7659-491E-8E1E-E21FE0B522B7}" srcOrd="0" destOrd="0" parTransId="{85DDAF5F-D0EA-4817-9B2E-5276A32C6C9B}" sibTransId="{FF908AB3-E377-46CA-91EF-1F091F62E724}"/>
    <dgm:cxn modelId="{87D212D5-F144-481B-A6AE-540C073FF0AA}" srcId="{691D5B5C-C13C-48FF-8D45-03858E94C3D0}" destId="{DD5882E4-F998-4E5C-9007-45AB1B5F2D0B}" srcOrd="4" destOrd="0" parTransId="{4CD92408-0471-4219-BF0B-E1C85B7AFC8E}" sibTransId="{81DF77FA-5BE6-47DD-BBF4-DC94CD280DDD}"/>
    <dgm:cxn modelId="{D83B9DEF-D893-C749-8613-8D0F5EDDCA35}" type="presOf" srcId="{B6733291-CBAC-2041-8545-B07A6D8015C6}" destId="{01F91CE3-3CA1-4945-94C9-E9649910042D}" srcOrd="0" destOrd="0" presId="urn:microsoft.com/office/officeart/2008/layout/LinedList"/>
    <dgm:cxn modelId="{D4F47BF1-CCDE-1B49-A5AD-1D10FC8DC31B}" srcId="{691D5B5C-C13C-48FF-8D45-03858E94C3D0}" destId="{B6733291-CBAC-2041-8545-B07A6D8015C6}" srcOrd="5" destOrd="0" parTransId="{83B7D526-19B6-D342-B599-105530AC4C96}" sibTransId="{69785810-495D-8048-8587-D8A35B3E95DE}"/>
    <dgm:cxn modelId="{A5B7F163-9C7B-A943-89FD-4E19F91D0DAE}" type="presParOf" srcId="{1156948A-0A6E-6948-A0A7-A51264622943}" destId="{45AE062D-CD2B-B044-B597-69A8D4195F55}" srcOrd="0" destOrd="0" presId="urn:microsoft.com/office/officeart/2008/layout/LinedList"/>
    <dgm:cxn modelId="{13E31D0C-0419-564E-B579-61A27FC05BFB}" type="presParOf" srcId="{1156948A-0A6E-6948-A0A7-A51264622943}" destId="{965F817D-C19A-534D-974F-947F9B41707D}" srcOrd="1" destOrd="0" presId="urn:microsoft.com/office/officeart/2008/layout/LinedList"/>
    <dgm:cxn modelId="{0B90DA9E-C475-DA44-9A91-9F4ABA455EF7}" type="presParOf" srcId="{965F817D-C19A-534D-974F-947F9B41707D}" destId="{3AD0A92E-6670-4649-9C0E-16440E4F03C8}" srcOrd="0" destOrd="0" presId="urn:microsoft.com/office/officeart/2008/layout/LinedList"/>
    <dgm:cxn modelId="{B12188B8-C3F4-0E4D-BEB0-9D6B0D8C7BB1}" type="presParOf" srcId="{965F817D-C19A-534D-974F-947F9B41707D}" destId="{4ACF51D6-8177-9C48-81F4-B3D9BDFE4673}" srcOrd="1" destOrd="0" presId="urn:microsoft.com/office/officeart/2008/layout/LinedList"/>
    <dgm:cxn modelId="{5C58F417-C5DE-4A42-A48C-950C3B858261}" type="presParOf" srcId="{1156948A-0A6E-6948-A0A7-A51264622943}" destId="{FD1AA527-A409-294F-8FAD-A49A0EC26580}" srcOrd="2" destOrd="0" presId="urn:microsoft.com/office/officeart/2008/layout/LinedList"/>
    <dgm:cxn modelId="{54E45827-E5C3-E44F-A811-458EC363376C}" type="presParOf" srcId="{1156948A-0A6E-6948-A0A7-A51264622943}" destId="{E4C7501D-E929-F54E-B39A-602657C1E365}" srcOrd="3" destOrd="0" presId="urn:microsoft.com/office/officeart/2008/layout/LinedList"/>
    <dgm:cxn modelId="{622BE4BA-E517-234E-8532-6FD83FE26146}" type="presParOf" srcId="{E4C7501D-E929-F54E-B39A-602657C1E365}" destId="{C2FD46DC-9528-844A-A4C2-58A3BCEC1737}" srcOrd="0" destOrd="0" presId="urn:microsoft.com/office/officeart/2008/layout/LinedList"/>
    <dgm:cxn modelId="{F7F7FB39-7E94-DE4C-89B9-01242A5D3AAF}" type="presParOf" srcId="{E4C7501D-E929-F54E-B39A-602657C1E365}" destId="{160F47D6-A48E-4147-ADF3-9F12B2F1665A}" srcOrd="1" destOrd="0" presId="urn:microsoft.com/office/officeart/2008/layout/LinedList"/>
    <dgm:cxn modelId="{EB8EAF85-61E6-7242-8AE5-0C45A9809D40}" type="presParOf" srcId="{1156948A-0A6E-6948-A0A7-A51264622943}" destId="{8E42FB82-E57C-B743-84CA-F2F229FCD640}" srcOrd="4" destOrd="0" presId="urn:microsoft.com/office/officeart/2008/layout/LinedList"/>
    <dgm:cxn modelId="{C5639F58-CFB5-BE44-9B1C-D96625F06635}" type="presParOf" srcId="{1156948A-0A6E-6948-A0A7-A51264622943}" destId="{3379D978-BD25-9D49-BF63-1E17658E74DE}" srcOrd="5" destOrd="0" presId="urn:microsoft.com/office/officeart/2008/layout/LinedList"/>
    <dgm:cxn modelId="{F9D75CEF-BE62-FA47-B619-234FAB2585CC}" type="presParOf" srcId="{3379D978-BD25-9D49-BF63-1E17658E74DE}" destId="{83955E08-A6FD-F749-85FE-73F26E6335D2}" srcOrd="0" destOrd="0" presId="urn:microsoft.com/office/officeart/2008/layout/LinedList"/>
    <dgm:cxn modelId="{027750C1-09AF-8749-AE91-E6675B4B6BEA}" type="presParOf" srcId="{3379D978-BD25-9D49-BF63-1E17658E74DE}" destId="{205F1B6E-6D44-0147-B004-E9D2061E322F}" srcOrd="1" destOrd="0" presId="urn:microsoft.com/office/officeart/2008/layout/LinedList"/>
    <dgm:cxn modelId="{9AFA90E9-BD11-314F-A3EB-63A817C332EC}" type="presParOf" srcId="{1156948A-0A6E-6948-A0A7-A51264622943}" destId="{36A604F6-7BF9-9B45-8829-B5022F181714}" srcOrd="6" destOrd="0" presId="urn:microsoft.com/office/officeart/2008/layout/LinedList"/>
    <dgm:cxn modelId="{0F4C978A-BEF1-D449-904E-2C6BC61F187A}" type="presParOf" srcId="{1156948A-0A6E-6948-A0A7-A51264622943}" destId="{B86408E0-54E8-8448-B232-8316B3E692F9}" srcOrd="7" destOrd="0" presId="urn:microsoft.com/office/officeart/2008/layout/LinedList"/>
    <dgm:cxn modelId="{AB711E0B-D78F-9C44-888F-151BA989CFC4}" type="presParOf" srcId="{B86408E0-54E8-8448-B232-8316B3E692F9}" destId="{6C27B92D-F713-184B-939B-46044355D762}" srcOrd="0" destOrd="0" presId="urn:microsoft.com/office/officeart/2008/layout/LinedList"/>
    <dgm:cxn modelId="{39B48559-3127-C149-893A-24CD9F0CA8B8}" type="presParOf" srcId="{B86408E0-54E8-8448-B232-8316B3E692F9}" destId="{2757F253-000B-2043-BCC4-F697290189B0}" srcOrd="1" destOrd="0" presId="urn:microsoft.com/office/officeart/2008/layout/LinedList"/>
    <dgm:cxn modelId="{98D3859A-6E38-914F-9B9A-E67A397D0551}" type="presParOf" srcId="{1156948A-0A6E-6948-A0A7-A51264622943}" destId="{C8F71428-E56A-F64B-A9A6-F5E95C6898F3}" srcOrd="8" destOrd="0" presId="urn:microsoft.com/office/officeart/2008/layout/LinedList"/>
    <dgm:cxn modelId="{92B2A2E1-B773-064A-BD8C-CC731AB2C66F}" type="presParOf" srcId="{1156948A-0A6E-6948-A0A7-A51264622943}" destId="{560A9146-60C3-3645-9061-4D91F1B411AB}" srcOrd="9" destOrd="0" presId="urn:microsoft.com/office/officeart/2008/layout/LinedList"/>
    <dgm:cxn modelId="{867F0254-DF4A-5A4F-8E9C-A05FA2F01B8E}" type="presParOf" srcId="{560A9146-60C3-3645-9061-4D91F1B411AB}" destId="{351F824E-B11B-274B-BFC5-9D3D571A371D}" srcOrd="0" destOrd="0" presId="urn:microsoft.com/office/officeart/2008/layout/LinedList"/>
    <dgm:cxn modelId="{084A2A2B-57B4-D749-883E-97BD5AFC3D96}" type="presParOf" srcId="{560A9146-60C3-3645-9061-4D91F1B411AB}" destId="{D0A34C85-9931-6E4A-84DB-6C25EFA7602A}" srcOrd="1" destOrd="0" presId="urn:microsoft.com/office/officeart/2008/layout/LinedList"/>
    <dgm:cxn modelId="{ADE4803B-2891-7C4A-93C4-D927193A413F}" type="presParOf" srcId="{1156948A-0A6E-6948-A0A7-A51264622943}" destId="{77A803F6-E5B6-354F-BD70-16605D7F2C40}" srcOrd="10" destOrd="0" presId="urn:microsoft.com/office/officeart/2008/layout/LinedList"/>
    <dgm:cxn modelId="{C3ADA8CD-F72C-684D-B581-BA0609688846}" type="presParOf" srcId="{1156948A-0A6E-6948-A0A7-A51264622943}" destId="{61A6CAEB-1753-7B47-944C-AE454B627653}" srcOrd="11" destOrd="0" presId="urn:microsoft.com/office/officeart/2008/layout/LinedList"/>
    <dgm:cxn modelId="{B04CF9F0-C48B-F845-845F-91ED0C2C5449}" type="presParOf" srcId="{61A6CAEB-1753-7B47-944C-AE454B627653}" destId="{01F91CE3-3CA1-4945-94C9-E9649910042D}" srcOrd="0" destOrd="0" presId="urn:microsoft.com/office/officeart/2008/layout/LinedList"/>
    <dgm:cxn modelId="{3736AB34-3201-7F4D-863C-7E031588AAAE}" type="presParOf" srcId="{61A6CAEB-1753-7B47-944C-AE454B627653}" destId="{64175946-C042-844C-8FAB-84C24F595E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272976-8670-43A8-BACE-F6E34E3B19E3}" type="doc">
      <dgm:prSet loTypeId="urn:microsoft.com/office/officeart/2005/8/layout/bProcess2" loCatId="process" qsTypeId="urn:microsoft.com/office/officeart/2005/8/quickstyle/simple1" qsCatId="simple" csTypeId="urn:microsoft.com/office/officeart/2005/8/colors/colorful1" csCatId="colorful"/>
      <dgm:spPr/>
      <dgm:t>
        <a:bodyPr/>
        <a:lstStyle/>
        <a:p>
          <a:endParaRPr lang="en-US"/>
        </a:p>
      </dgm:t>
    </dgm:pt>
    <dgm:pt modelId="{DAC47AE1-67F7-449B-A510-FCD4A83051D3}">
      <dgm:prSet/>
      <dgm:spPr/>
      <dgm:t>
        <a:bodyPr/>
        <a:lstStyle/>
        <a:p>
          <a:r>
            <a:rPr lang="en-US"/>
            <a:t>Genres used to be heavily constrained and influenced by form</a:t>
          </a:r>
        </a:p>
      </dgm:t>
    </dgm:pt>
    <dgm:pt modelId="{31373FD6-5147-418A-8764-C3DEBC750D9A}" type="parTrans" cxnId="{6EF44EB0-9670-4A00-91DC-20688D099074}">
      <dgm:prSet/>
      <dgm:spPr/>
      <dgm:t>
        <a:bodyPr/>
        <a:lstStyle/>
        <a:p>
          <a:endParaRPr lang="en-US"/>
        </a:p>
      </dgm:t>
    </dgm:pt>
    <dgm:pt modelId="{70C714B9-8074-4E06-B02F-DDEF2BAA0BC1}" type="sibTrans" cxnId="{6EF44EB0-9670-4A00-91DC-20688D099074}">
      <dgm:prSet/>
      <dgm:spPr/>
      <dgm:t>
        <a:bodyPr/>
        <a:lstStyle/>
        <a:p>
          <a:endParaRPr lang="en-US"/>
        </a:p>
      </dgm:t>
    </dgm:pt>
    <dgm:pt modelId="{B206E944-1553-4D34-92C2-3F72F91F37BF}">
      <dgm:prSet/>
      <dgm:spPr/>
      <dgm:t>
        <a:bodyPr/>
        <a:lstStyle/>
        <a:p>
          <a:r>
            <a:rPr lang="en-US"/>
            <a:t>Genre is a sort of game we play--with texts, and with other kinds of communication</a:t>
          </a:r>
        </a:p>
      </dgm:t>
    </dgm:pt>
    <dgm:pt modelId="{394BF714-C979-4301-AF11-1BAD9D5490ED}" type="parTrans" cxnId="{597A1966-379A-43DB-BF27-12D89461519E}">
      <dgm:prSet/>
      <dgm:spPr/>
      <dgm:t>
        <a:bodyPr/>
        <a:lstStyle/>
        <a:p>
          <a:endParaRPr lang="en-US"/>
        </a:p>
      </dgm:t>
    </dgm:pt>
    <dgm:pt modelId="{1D1DC412-18FB-4FE9-92E3-C81E8C7B5A9B}" type="sibTrans" cxnId="{597A1966-379A-43DB-BF27-12D89461519E}">
      <dgm:prSet/>
      <dgm:spPr/>
      <dgm:t>
        <a:bodyPr/>
        <a:lstStyle/>
        <a:p>
          <a:endParaRPr lang="en-US"/>
        </a:p>
      </dgm:t>
    </dgm:pt>
    <dgm:pt modelId="{9E606B07-7B65-1B4C-A6F4-8330354CF04C}" type="pres">
      <dgm:prSet presAssocID="{D5272976-8670-43A8-BACE-F6E34E3B19E3}" presName="diagram" presStyleCnt="0">
        <dgm:presLayoutVars>
          <dgm:dir/>
          <dgm:resizeHandles/>
        </dgm:presLayoutVars>
      </dgm:prSet>
      <dgm:spPr/>
    </dgm:pt>
    <dgm:pt modelId="{73F9C76E-C2B2-1C4B-BC45-74551DFC5897}" type="pres">
      <dgm:prSet presAssocID="{DAC47AE1-67F7-449B-A510-FCD4A83051D3}" presName="firstNode" presStyleLbl="node1" presStyleIdx="0" presStyleCnt="2">
        <dgm:presLayoutVars>
          <dgm:bulletEnabled val="1"/>
        </dgm:presLayoutVars>
      </dgm:prSet>
      <dgm:spPr/>
    </dgm:pt>
    <dgm:pt modelId="{F81903C2-B7BE-A841-8FBD-387CC6A79D34}" type="pres">
      <dgm:prSet presAssocID="{70C714B9-8074-4E06-B02F-DDEF2BAA0BC1}" presName="sibTrans" presStyleLbl="sibTrans2D1" presStyleIdx="0" presStyleCnt="1"/>
      <dgm:spPr/>
    </dgm:pt>
    <dgm:pt modelId="{966D7921-1D8E-8744-94F3-293B8DEE4D27}" type="pres">
      <dgm:prSet presAssocID="{B206E944-1553-4D34-92C2-3F72F91F37BF}" presName="lastNode" presStyleLbl="node1" presStyleIdx="1" presStyleCnt="2">
        <dgm:presLayoutVars>
          <dgm:bulletEnabled val="1"/>
        </dgm:presLayoutVars>
      </dgm:prSet>
      <dgm:spPr/>
    </dgm:pt>
  </dgm:ptLst>
  <dgm:cxnLst>
    <dgm:cxn modelId="{597A1966-379A-43DB-BF27-12D89461519E}" srcId="{D5272976-8670-43A8-BACE-F6E34E3B19E3}" destId="{B206E944-1553-4D34-92C2-3F72F91F37BF}" srcOrd="1" destOrd="0" parTransId="{394BF714-C979-4301-AF11-1BAD9D5490ED}" sibTransId="{1D1DC412-18FB-4FE9-92E3-C81E8C7B5A9B}"/>
    <dgm:cxn modelId="{ADF0456D-83CF-304A-B357-051C52FC9C07}" type="presOf" srcId="{B206E944-1553-4D34-92C2-3F72F91F37BF}" destId="{966D7921-1D8E-8744-94F3-293B8DEE4D27}" srcOrd="0" destOrd="0" presId="urn:microsoft.com/office/officeart/2005/8/layout/bProcess2"/>
    <dgm:cxn modelId="{0D186A82-33AC-7649-9DCE-EE091DCE7C79}" type="presOf" srcId="{DAC47AE1-67F7-449B-A510-FCD4A83051D3}" destId="{73F9C76E-C2B2-1C4B-BC45-74551DFC5897}" srcOrd="0" destOrd="0" presId="urn:microsoft.com/office/officeart/2005/8/layout/bProcess2"/>
    <dgm:cxn modelId="{C32A989E-1A22-8640-8616-239B216D62D0}" type="presOf" srcId="{70C714B9-8074-4E06-B02F-DDEF2BAA0BC1}" destId="{F81903C2-B7BE-A841-8FBD-387CC6A79D34}" srcOrd="0" destOrd="0" presId="urn:microsoft.com/office/officeart/2005/8/layout/bProcess2"/>
    <dgm:cxn modelId="{6EF44EB0-9670-4A00-91DC-20688D099074}" srcId="{D5272976-8670-43A8-BACE-F6E34E3B19E3}" destId="{DAC47AE1-67F7-449B-A510-FCD4A83051D3}" srcOrd="0" destOrd="0" parTransId="{31373FD6-5147-418A-8764-C3DEBC750D9A}" sibTransId="{70C714B9-8074-4E06-B02F-DDEF2BAA0BC1}"/>
    <dgm:cxn modelId="{F1A4E2F4-D3B0-FA44-B4B9-05FA2D43DB61}" type="presOf" srcId="{D5272976-8670-43A8-BACE-F6E34E3B19E3}" destId="{9E606B07-7B65-1B4C-A6F4-8330354CF04C}" srcOrd="0" destOrd="0" presId="urn:microsoft.com/office/officeart/2005/8/layout/bProcess2"/>
    <dgm:cxn modelId="{F9ADF564-867F-D64D-86A9-7C7E0FDAA248}" type="presParOf" srcId="{9E606B07-7B65-1B4C-A6F4-8330354CF04C}" destId="{73F9C76E-C2B2-1C4B-BC45-74551DFC5897}" srcOrd="0" destOrd="0" presId="urn:microsoft.com/office/officeart/2005/8/layout/bProcess2"/>
    <dgm:cxn modelId="{4BDD8FDF-E61E-C34E-8E14-4C0136D462DA}" type="presParOf" srcId="{9E606B07-7B65-1B4C-A6F4-8330354CF04C}" destId="{F81903C2-B7BE-A841-8FBD-387CC6A79D34}" srcOrd="1" destOrd="0" presId="urn:microsoft.com/office/officeart/2005/8/layout/bProcess2"/>
    <dgm:cxn modelId="{E3BF5DD7-7ABF-2345-B4DB-C713A47F889F}" type="presParOf" srcId="{9E606B07-7B65-1B4C-A6F4-8330354CF04C}" destId="{966D7921-1D8E-8744-94F3-293B8DEE4D27}" srcOrd="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603CD-5D40-DA46-B988-6CDAF481F36B}">
      <dsp:nvSpPr>
        <dsp:cNvPr id="0" name=""/>
        <dsp:cNvSpPr/>
      </dsp:nvSpPr>
      <dsp:spPr>
        <a:xfrm>
          <a:off x="0" y="623"/>
          <a:ext cx="4869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488A8-0825-A047-BB6B-28B9FD5068B5}">
      <dsp:nvSpPr>
        <dsp:cNvPr id="0" name=""/>
        <dsp:cNvSpPr/>
      </dsp:nvSpPr>
      <dsp:spPr>
        <a:xfrm>
          <a:off x="0" y="623"/>
          <a:ext cx="4869656"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Check in</a:t>
          </a:r>
        </a:p>
      </dsp:txBody>
      <dsp:txXfrm>
        <a:off x="0" y="623"/>
        <a:ext cx="4869656" cy="1020830"/>
      </dsp:txXfrm>
    </dsp:sp>
    <dsp:sp modelId="{D8D9662A-A644-9A41-AACB-68B3C8F2A41D}">
      <dsp:nvSpPr>
        <dsp:cNvPr id="0" name=""/>
        <dsp:cNvSpPr/>
      </dsp:nvSpPr>
      <dsp:spPr>
        <a:xfrm>
          <a:off x="0" y="1021453"/>
          <a:ext cx="4869656" cy="0"/>
        </a:xfrm>
        <a:prstGeom prst="line">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4DE541-7816-FF49-B52D-82DF56C006B1}">
      <dsp:nvSpPr>
        <dsp:cNvPr id="0" name=""/>
        <dsp:cNvSpPr/>
      </dsp:nvSpPr>
      <dsp:spPr>
        <a:xfrm>
          <a:off x="0" y="1021453"/>
          <a:ext cx="4869656"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Social media this week</a:t>
          </a:r>
        </a:p>
      </dsp:txBody>
      <dsp:txXfrm>
        <a:off x="0" y="1021453"/>
        <a:ext cx="4869656" cy="1020830"/>
      </dsp:txXfrm>
    </dsp:sp>
    <dsp:sp modelId="{26887382-1F67-C547-9D81-81D8C307A9F7}">
      <dsp:nvSpPr>
        <dsp:cNvPr id="0" name=""/>
        <dsp:cNvSpPr/>
      </dsp:nvSpPr>
      <dsp:spPr>
        <a:xfrm>
          <a:off x="0" y="2042284"/>
          <a:ext cx="4869656" cy="0"/>
        </a:xfrm>
        <a:prstGeom prst="line">
          <a:avLst/>
        </a:prstGeom>
        <a:solidFill>
          <a:schemeClr val="accent2">
            <a:hueOff val="2340760"/>
            <a:satOff val="-2919"/>
            <a:lumOff val="686"/>
            <a:alphaOff val="0"/>
          </a:schemeClr>
        </a:solidFill>
        <a:ln w="25400" cap="flat" cmpd="sng" algn="ctr">
          <a:solidFill>
            <a:schemeClr val="accent2">
              <a:hueOff val="2340760"/>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BB6F47-C874-BC45-A857-4080C9756CB5}">
      <dsp:nvSpPr>
        <dsp:cNvPr id="0" name=""/>
        <dsp:cNvSpPr/>
      </dsp:nvSpPr>
      <dsp:spPr>
        <a:xfrm>
          <a:off x="0" y="2042284"/>
          <a:ext cx="4869656"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Editors and Genres</a:t>
          </a:r>
        </a:p>
      </dsp:txBody>
      <dsp:txXfrm>
        <a:off x="0" y="2042284"/>
        <a:ext cx="4869656" cy="1020830"/>
      </dsp:txXfrm>
    </dsp:sp>
    <dsp:sp modelId="{686E3171-0475-4D4C-A8CD-E3E65669EF58}">
      <dsp:nvSpPr>
        <dsp:cNvPr id="0" name=""/>
        <dsp:cNvSpPr/>
      </dsp:nvSpPr>
      <dsp:spPr>
        <a:xfrm>
          <a:off x="0" y="3063115"/>
          <a:ext cx="4869656" cy="0"/>
        </a:xfrm>
        <a:prstGeom prst="line">
          <a:avLst/>
        </a:prstGeom>
        <a:solidFill>
          <a:schemeClr val="accent2">
            <a:hueOff val="3511140"/>
            <a:satOff val="-4379"/>
            <a:lumOff val="1030"/>
            <a:alphaOff val="0"/>
          </a:schemeClr>
        </a:solidFill>
        <a:ln w="25400" cap="flat" cmpd="sng" algn="ctr">
          <a:solidFill>
            <a:schemeClr val="accent2">
              <a:hueOff val="3511140"/>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2BE8D-AA43-8C47-9749-CB60FDEFC154}">
      <dsp:nvSpPr>
        <dsp:cNvPr id="0" name=""/>
        <dsp:cNvSpPr/>
      </dsp:nvSpPr>
      <dsp:spPr>
        <a:xfrm>
          <a:off x="0" y="3063115"/>
          <a:ext cx="4869656"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Break</a:t>
          </a:r>
        </a:p>
      </dsp:txBody>
      <dsp:txXfrm>
        <a:off x="0" y="3063115"/>
        <a:ext cx="4869656" cy="1020830"/>
      </dsp:txXfrm>
    </dsp:sp>
    <dsp:sp modelId="{6FC317BF-9864-444F-BF35-A691A4AC852A}">
      <dsp:nvSpPr>
        <dsp:cNvPr id="0" name=""/>
        <dsp:cNvSpPr/>
      </dsp:nvSpPr>
      <dsp:spPr>
        <a:xfrm>
          <a:off x="0" y="4083946"/>
          <a:ext cx="4869656" cy="0"/>
        </a:xfrm>
        <a:prstGeom prst="line">
          <a:avLst/>
        </a:prstGeom>
        <a:solidFill>
          <a:schemeClr val="accent2">
            <a:hueOff val="4681520"/>
            <a:satOff val="-5839"/>
            <a:lumOff val="1373"/>
            <a:alphaOff val="0"/>
          </a:schemeClr>
        </a:solidFill>
        <a:ln w="25400" cap="flat" cmpd="sng" algn="ctr">
          <a:solidFill>
            <a:schemeClr val="accent2">
              <a:hueOff val="4681520"/>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BC59A-3DD9-5143-97FC-BC1F6DE8D8E8}">
      <dsp:nvSpPr>
        <dsp:cNvPr id="0" name=""/>
        <dsp:cNvSpPr/>
      </dsp:nvSpPr>
      <dsp:spPr>
        <a:xfrm>
          <a:off x="0" y="4083946"/>
          <a:ext cx="4869656"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Accessibility</a:t>
          </a:r>
        </a:p>
      </dsp:txBody>
      <dsp:txXfrm>
        <a:off x="0" y="4083946"/>
        <a:ext cx="4869656" cy="102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BA063-FAF7-6D4E-BE56-1437378C1B58}">
      <dsp:nvSpPr>
        <dsp:cNvPr id="0" name=""/>
        <dsp:cNvSpPr/>
      </dsp:nvSpPr>
      <dsp:spPr>
        <a:xfrm>
          <a:off x="950" y="370032"/>
          <a:ext cx="3335112" cy="21177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1CE385-AA96-0D45-886B-75D3F0F20308}">
      <dsp:nvSpPr>
        <dsp:cNvPr id="0" name=""/>
        <dsp:cNvSpPr/>
      </dsp:nvSpPr>
      <dsp:spPr>
        <a:xfrm>
          <a:off x="371518" y="722072"/>
          <a:ext cx="3335112" cy="21177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i="1" kern="1200"/>
            <a:t>In a sense, everyone edits. A writer revises a manuscript. A speaker pauses in mid-sentence to find a better word. A student clarifies her lecture notes. They are all editing.</a:t>
          </a:r>
          <a:endParaRPr lang="en-US" sz="1900" kern="1200"/>
        </a:p>
      </dsp:txBody>
      <dsp:txXfrm>
        <a:off x="433546" y="784100"/>
        <a:ext cx="3211056" cy="1993740"/>
      </dsp:txXfrm>
    </dsp:sp>
    <dsp:sp modelId="{6C2CB7DF-E039-7648-9120-228BDAE5A6A8}">
      <dsp:nvSpPr>
        <dsp:cNvPr id="0" name=""/>
        <dsp:cNvSpPr/>
      </dsp:nvSpPr>
      <dsp:spPr>
        <a:xfrm>
          <a:off x="4077199" y="370032"/>
          <a:ext cx="3335112" cy="21177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8F0921-C9F9-EF46-9F85-BE0A276B812F}">
      <dsp:nvSpPr>
        <dsp:cNvPr id="0" name=""/>
        <dsp:cNvSpPr/>
      </dsp:nvSpPr>
      <dsp:spPr>
        <a:xfrm>
          <a:off x="4447767" y="722072"/>
          <a:ext cx="3335112" cy="211779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100000"/>
            </a:lnSpc>
            <a:spcBef>
              <a:spcPct val="0"/>
            </a:spcBef>
            <a:spcAft>
              <a:spcPct val="35000"/>
            </a:spcAft>
            <a:buNone/>
          </a:pPr>
          <a:r>
            <a:rPr lang="en-US" sz="1900" i="1" kern="1200"/>
            <a:t>Professional editors carry out those sorts of tasks for a living. No matter what project an editor is tackling, the goal is always the same: to </a:t>
          </a:r>
          <a:r>
            <a:rPr lang="en-US" sz="1900" b="1" i="1" kern="1200"/>
            <a:t>improve the quality of communication</a:t>
          </a:r>
          <a:r>
            <a:rPr lang="en-US" sz="1900" i="1" kern="1200"/>
            <a:t>.</a:t>
          </a:r>
          <a:endParaRPr lang="en-US" sz="1900" kern="1200"/>
        </a:p>
      </dsp:txBody>
      <dsp:txXfrm>
        <a:off x="4509795" y="784100"/>
        <a:ext cx="3211056" cy="1993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E062D-CD2B-B044-B597-69A8D4195F55}">
      <dsp:nvSpPr>
        <dsp:cNvPr id="0" name=""/>
        <dsp:cNvSpPr/>
      </dsp:nvSpPr>
      <dsp:spPr>
        <a:xfrm>
          <a:off x="0" y="220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0A92E-6670-4649-9C0E-16440E4F03C8}">
      <dsp:nvSpPr>
        <dsp:cNvPr id="0" name=""/>
        <dsp:cNvSpPr/>
      </dsp:nvSpPr>
      <dsp:spPr>
        <a:xfrm>
          <a:off x="0" y="2209"/>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Acquisitions Editing</a:t>
          </a:r>
        </a:p>
      </dsp:txBody>
      <dsp:txXfrm>
        <a:off x="0" y="2209"/>
        <a:ext cx="8229600" cy="753590"/>
      </dsp:txXfrm>
    </dsp:sp>
    <dsp:sp modelId="{FD1AA527-A409-294F-8FAD-A49A0EC26580}">
      <dsp:nvSpPr>
        <dsp:cNvPr id="0" name=""/>
        <dsp:cNvSpPr/>
      </dsp:nvSpPr>
      <dsp:spPr>
        <a:xfrm>
          <a:off x="0" y="75580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FD46DC-9528-844A-A4C2-58A3BCEC1737}">
      <dsp:nvSpPr>
        <dsp:cNvPr id="0" name=""/>
        <dsp:cNvSpPr/>
      </dsp:nvSpPr>
      <dsp:spPr>
        <a:xfrm>
          <a:off x="0" y="755800"/>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Structural or Substantive Editing</a:t>
          </a:r>
        </a:p>
      </dsp:txBody>
      <dsp:txXfrm>
        <a:off x="0" y="755800"/>
        <a:ext cx="8229600" cy="753590"/>
      </dsp:txXfrm>
    </dsp:sp>
    <dsp:sp modelId="{8E42FB82-E57C-B743-84CA-F2F229FCD640}">
      <dsp:nvSpPr>
        <dsp:cNvPr id="0" name=""/>
        <dsp:cNvSpPr/>
      </dsp:nvSpPr>
      <dsp:spPr>
        <a:xfrm>
          <a:off x="0" y="15093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955E08-A6FD-F749-85FE-73F26E6335D2}">
      <dsp:nvSpPr>
        <dsp:cNvPr id="0" name=""/>
        <dsp:cNvSpPr/>
      </dsp:nvSpPr>
      <dsp:spPr>
        <a:xfrm>
          <a:off x="0" y="1509390"/>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Stylistic Editing</a:t>
          </a:r>
        </a:p>
      </dsp:txBody>
      <dsp:txXfrm>
        <a:off x="0" y="1509390"/>
        <a:ext cx="8229600" cy="753590"/>
      </dsp:txXfrm>
    </dsp:sp>
    <dsp:sp modelId="{36A604F6-7BF9-9B45-8829-B5022F181714}">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27B92D-F713-184B-939B-46044355D762}">
      <dsp:nvSpPr>
        <dsp:cNvPr id="0" name=""/>
        <dsp:cNvSpPr/>
      </dsp:nvSpPr>
      <dsp:spPr>
        <a:xfrm>
          <a:off x="0" y="2262981"/>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Copyediting</a:t>
          </a:r>
        </a:p>
      </dsp:txBody>
      <dsp:txXfrm>
        <a:off x="0" y="2262981"/>
        <a:ext cx="8229600" cy="753590"/>
      </dsp:txXfrm>
    </dsp:sp>
    <dsp:sp modelId="{C8F71428-E56A-F64B-A9A6-F5E95C6898F3}">
      <dsp:nvSpPr>
        <dsp:cNvPr id="0" name=""/>
        <dsp:cNvSpPr/>
      </dsp:nvSpPr>
      <dsp:spPr>
        <a:xfrm>
          <a:off x="0" y="301657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1F824E-B11B-274B-BFC5-9D3D571A371D}">
      <dsp:nvSpPr>
        <dsp:cNvPr id="0" name=""/>
        <dsp:cNvSpPr/>
      </dsp:nvSpPr>
      <dsp:spPr>
        <a:xfrm>
          <a:off x="0" y="3016572"/>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Proofreading</a:t>
          </a:r>
        </a:p>
      </dsp:txBody>
      <dsp:txXfrm>
        <a:off x="0" y="3016572"/>
        <a:ext cx="8229600" cy="753590"/>
      </dsp:txXfrm>
    </dsp:sp>
    <dsp:sp modelId="{77A803F6-E5B6-354F-BD70-16605D7F2C40}">
      <dsp:nvSpPr>
        <dsp:cNvPr id="0" name=""/>
        <dsp:cNvSpPr/>
      </dsp:nvSpPr>
      <dsp:spPr>
        <a:xfrm>
          <a:off x="0" y="377016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91CE3-3CA1-4945-94C9-E9649910042D}">
      <dsp:nvSpPr>
        <dsp:cNvPr id="0" name=""/>
        <dsp:cNvSpPr/>
      </dsp:nvSpPr>
      <dsp:spPr>
        <a:xfrm>
          <a:off x="0" y="3770162"/>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Indigenous Editing Protocols</a:t>
          </a:r>
        </a:p>
      </dsp:txBody>
      <dsp:txXfrm>
        <a:off x="0" y="3770162"/>
        <a:ext cx="8229600" cy="753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9C76E-C2B2-1C4B-BC45-74551DFC5897}">
      <dsp:nvSpPr>
        <dsp:cNvPr id="0" name=""/>
        <dsp:cNvSpPr/>
      </dsp:nvSpPr>
      <dsp:spPr>
        <a:xfrm>
          <a:off x="1026079" y="2370"/>
          <a:ext cx="2723775" cy="272377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Genres used to be heavily constrained and influenced by form</a:t>
          </a:r>
        </a:p>
      </dsp:txBody>
      <dsp:txXfrm>
        <a:off x="1424967" y="401258"/>
        <a:ext cx="1925999" cy="1925999"/>
      </dsp:txXfrm>
    </dsp:sp>
    <dsp:sp modelId="{F81903C2-B7BE-A841-8FBD-387CC6A79D34}">
      <dsp:nvSpPr>
        <dsp:cNvPr id="0" name=""/>
        <dsp:cNvSpPr/>
      </dsp:nvSpPr>
      <dsp:spPr>
        <a:xfrm rot="10800000">
          <a:off x="1911306" y="2964476"/>
          <a:ext cx="953321" cy="505260"/>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6D7921-1D8E-8744-94F3-293B8DEE4D27}">
      <dsp:nvSpPr>
        <dsp:cNvPr id="0" name=""/>
        <dsp:cNvSpPr/>
      </dsp:nvSpPr>
      <dsp:spPr>
        <a:xfrm>
          <a:off x="1026079" y="3679467"/>
          <a:ext cx="2723775" cy="272377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Genre is a sort of game we play--with texts, and with other kinds of communication</a:t>
          </a:r>
        </a:p>
      </dsp:txBody>
      <dsp:txXfrm>
        <a:off x="1424967" y="4078355"/>
        <a:ext cx="1925999" cy="19259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1E292-2019-724D-A596-0EA94EF2CEE5}" type="datetimeFigureOut">
              <a:rPr lang="en-US" smtClean="0"/>
              <a:t>2/6/24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4AB99-EBEE-DF41-964F-6C6B2C83EACE}" type="slidenum">
              <a:rPr lang="en-US" smtClean="0"/>
              <a:t>‹#›</a:t>
            </a:fld>
            <a:endParaRPr lang="en-US"/>
          </a:p>
        </p:txBody>
      </p:sp>
    </p:spTree>
    <p:extLst>
      <p:ext uri="{BB962C8B-B14F-4D97-AF65-F5344CB8AC3E}">
        <p14:creationId xmlns:p14="http://schemas.microsoft.com/office/powerpoint/2010/main" val="412625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Fxbw7vwCKYw"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1</a:t>
            </a:fld>
            <a:endParaRPr lang="en-US"/>
          </a:p>
        </p:txBody>
      </p:sp>
    </p:spTree>
    <p:extLst>
      <p:ext uri="{BB962C8B-B14F-4D97-AF65-F5344CB8AC3E}">
        <p14:creationId xmlns:p14="http://schemas.microsoft.com/office/powerpoint/2010/main" val="15246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12</a:t>
            </a:fld>
            <a:endParaRPr lang="en-US"/>
          </a:p>
        </p:txBody>
      </p:sp>
    </p:spTree>
    <p:extLst>
      <p:ext uri="{BB962C8B-B14F-4D97-AF65-F5344CB8AC3E}">
        <p14:creationId xmlns:p14="http://schemas.microsoft.com/office/powerpoint/2010/main" val="238825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13</a:t>
            </a:fld>
            <a:endParaRPr lang="en-US"/>
          </a:p>
        </p:txBody>
      </p:sp>
    </p:spTree>
    <p:extLst>
      <p:ext uri="{BB962C8B-B14F-4D97-AF65-F5344CB8AC3E}">
        <p14:creationId xmlns:p14="http://schemas.microsoft.com/office/powerpoint/2010/main" val="196959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publishing house, an acquisitions editor will select manuscripts</a:t>
            </a:r>
          </a:p>
          <a:p>
            <a:endParaRPr lang="en-US" dirty="0"/>
          </a:p>
          <a:p>
            <a:r>
              <a:rPr lang="en-US" dirty="0"/>
              <a:t>A magazine editor chooses articles</a:t>
            </a:r>
          </a:p>
          <a:p>
            <a:endParaRPr lang="en-US" dirty="0"/>
          </a:p>
          <a:p>
            <a:r>
              <a:rPr lang="en-US" dirty="0"/>
              <a:t>As the admin of your domains, you will choose what is published.</a:t>
            </a:r>
          </a:p>
        </p:txBody>
      </p:sp>
      <p:sp>
        <p:nvSpPr>
          <p:cNvPr id="4" name="Slide Number Placeholder 3"/>
          <p:cNvSpPr>
            <a:spLocks noGrp="1"/>
          </p:cNvSpPr>
          <p:nvPr>
            <p:ph type="sldNum" sz="quarter" idx="5"/>
          </p:nvPr>
        </p:nvSpPr>
        <p:spPr/>
        <p:txBody>
          <a:bodyPr/>
          <a:lstStyle/>
          <a:p>
            <a:fld id="{1C64AB99-EBEE-DF41-964F-6C6B2C83EACE}" type="slidenum">
              <a:rPr lang="en-US" smtClean="0"/>
              <a:t>14</a:t>
            </a:fld>
            <a:endParaRPr lang="en-US"/>
          </a:p>
        </p:txBody>
      </p:sp>
    </p:spTree>
    <p:extLst>
      <p:ext uri="{BB962C8B-B14F-4D97-AF65-F5344CB8AC3E}">
        <p14:creationId xmlns:p14="http://schemas.microsoft.com/office/powerpoint/2010/main" val="3747524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15</a:t>
            </a:fld>
            <a:endParaRPr lang="en-US"/>
          </a:p>
        </p:txBody>
      </p:sp>
    </p:spTree>
    <p:extLst>
      <p:ext uri="{BB962C8B-B14F-4D97-AF65-F5344CB8AC3E}">
        <p14:creationId xmlns:p14="http://schemas.microsoft.com/office/powerpoint/2010/main" val="184745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16</a:t>
            </a:fld>
            <a:endParaRPr lang="en-US"/>
          </a:p>
        </p:txBody>
      </p:sp>
    </p:spTree>
    <p:extLst>
      <p:ext uri="{BB962C8B-B14F-4D97-AF65-F5344CB8AC3E}">
        <p14:creationId xmlns:p14="http://schemas.microsoft.com/office/powerpoint/2010/main" val="41825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17</a:t>
            </a:fld>
            <a:endParaRPr lang="en-US"/>
          </a:p>
        </p:txBody>
      </p:sp>
    </p:spTree>
    <p:extLst>
      <p:ext uri="{BB962C8B-B14F-4D97-AF65-F5344CB8AC3E}">
        <p14:creationId xmlns:p14="http://schemas.microsoft.com/office/powerpoint/2010/main" val="738748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style sheet will include special spellings, unique characters, or items that differ from the house style. </a:t>
            </a:r>
            <a:r>
              <a:rPr lang="en-US" sz="1200" dirty="0">
                <a:effectLst/>
              </a:rPr>
              <a:t> </a:t>
            </a:r>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18</a:t>
            </a:fld>
            <a:endParaRPr lang="en-US"/>
          </a:p>
        </p:txBody>
      </p:sp>
    </p:spTree>
    <p:extLst>
      <p:ext uri="{BB962C8B-B14F-4D97-AF65-F5344CB8AC3E}">
        <p14:creationId xmlns:p14="http://schemas.microsoft.com/office/powerpoint/2010/main" val="79001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proofreader will work on the master set of proofs and will use standard proofreading marks.</a:t>
            </a:r>
          </a:p>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19</a:t>
            </a:fld>
            <a:endParaRPr lang="en-US"/>
          </a:p>
        </p:txBody>
      </p:sp>
    </p:spTree>
    <p:extLst>
      <p:ext uri="{BB962C8B-B14F-4D97-AF65-F5344CB8AC3E}">
        <p14:creationId xmlns:p14="http://schemas.microsoft.com/office/powerpoint/2010/main" val="300210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all these roles will vary again with the form and genre</a:t>
            </a:r>
          </a:p>
        </p:txBody>
      </p:sp>
      <p:sp>
        <p:nvSpPr>
          <p:cNvPr id="4" name="Slide Number Placeholder 3"/>
          <p:cNvSpPr>
            <a:spLocks noGrp="1"/>
          </p:cNvSpPr>
          <p:nvPr>
            <p:ph type="sldNum" sz="quarter" idx="5"/>
          </p:nvPr>
        </p:nvSpPr>
        <p:spPr/>
        <p:txBody>
          <a:bodyPr/>
          <a:lstStyle/>
          <a:p>
            <a:fld id="{1C64AB99-EBEE-DF41-964F-6C6B2C83EACE}" type="slidenum">
              <a:rPr lang="en-US" smtClean="0"/>
              <a:t>21</a:t>
            </a:fld>
            <a:endParaRPr lang="en-US"/>
          </a:p>
        </p:txBody>
      </p:sp>
    </p:spTree>
    <p:extLst>
      <p:ext uri="{BB962C8B-B14F-4D97-AF65-F5344CB8AC3E}">
        <p14:creationId xmlns:p14="http://schemas.microsoft.com/office/powerpoint/2010/main" val="159871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to call this lecture editors, form and genre. </a:t>
            </a:r>
          </a:p>
          <a:p>
            <a:endParaRPr lang="en-US" dirty="0"/>
          </a:p>
          <a:p>
            <a:r>
              <a:rPr lang="en-US" dirty="0"/>
              <a:t>Forms have really come to have less significance today.</a:t>
            </a:r>
          </a:p>
        </p:txBody>
      </p:sp>
      <p:sp>
        <p:nvSpPr>
          <p:cNvPr id="4" name="Slide Number Placeholder 3"/>
          <p:cNvSpPr>
            <a:spLocks noGrp="1"/>
          </p:cNvSpPr>
          <p:nvPr>
            <p:ph type="sldNum" sz="quarter" idx="5"/>
          </p:nvPr>
        </p:nvSpPr>
        <p:spPr/>
        <p:txBody>
          <a:bodyPr/>
          <a:lstStyle/>
          <a:p>
            <a:fld id="{1C64AB99-EBEE-DF41-964F-6C6B2C83EACE}" type="slidenum">
              <a:rPr lang="en-US" smtClean="0"/>
              <a:t>22</a:t>
            </a:fld>
            <a:endParaRPr lang="en-US"/>
          </a:p>
        </p:txBody>
      </p:sp>
    </p:spTree>
    <p:extLst>
      <p:ext uri="{BB962C8B-B14F-4D97-AF65-F5344CB8AC3E}">
        <p14:creationId xmlns:p14="http://schemas.microsoft.com/office/powerpoint/2010/main" val="135295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2</a:t>
            </a:fld>
            <a:endParaRPr lang="en-US"/>
          </a:p>
        </p:txBody>
      </p:sp>
    </p:spTree>
    <p:extLst>
      <p:ext uri="{BB962C8B-B14F-4D97-AF65-F5344CB8AC3E}">
        <p14:creationId xmlns:p14="http://schemas.microsoft.com/office/powerpoint/2010/main" val="1472930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23</a:t>
            </a:fld>
            <a:endParaRPr lang="en-US"/>
          </a:p>
        </p:txBody>
      </p:sp>
    </p:spTree>
    <p:extLst>
      <p:ext uri="{BB962C8B-B14F-4D97-AF65-F5344CB8AC3E}">
        <p14:creationId xmlns:p14="http://schemas.microsoft.com/office/powerpoint/2010/main" val="4242358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https://youtu.be/Fxbw7vwCKYw</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Started as a podcast, deal with S&amp;S for a book – which got you a free second season of the podcast, then the series which premiered on Facebook watch</a:t>
            </a:r>
          </a:p>
          <a:p>
            <a:endParaRPr lang="en-CA" dirty="0"/>
          </a:p>
        </p:txBody>
      </p:sp>
      <p:sp>
        <p:nvSpPr>
          <p:cNvPr id="4" name="Slide Number Placeholder 3"/>
          <p:cNvSpPr>
            <a:spLocks noGrp="1"/>
          </p:cNvSpPr>
          <p:nvPr>
            <p:ph type="sldNum" sz="quarter" idx="5"/>
          </p:nvPr>
        </p:nvSpPr>
        <p:spPr/>
        <p:txBody>
          <a:bodyPr/>
          <a:lstStyle/>
          <a:p>
            <a:fld id="{1C64AB99-EBEE-DF41-964F-6C6B2C83EACE}" type="slidenum">
              <a:rPr lang="en-US" smtClean="0"/>
              <a:t>24</a:t>
            </a:fld>
            <a:endParaRPr lang="en-US"/>
          </a:p>
        </p:txBody>
      </p:sp>
    </p:spTree>
    <p:extLst>
      <p:ext uri="{BB962C8B-B14F-4D97-AF65-F5344CB8AC3E}">
        <p14:creationId xmlns:p14="http://schemas.microsoft.com/office/powerpoint/2010/main" val="2539169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form as we know it is continually crumbling</a:t>
            </a:r>
          </a:p>
          <a:p>
            <a:endParaRPr lang="en-US" dirty="0"/>
          </a:p>
          <a:p>
            <a:r>
              <a:rPr lang="en-US" dirty="0"/>
              <a:t>Genre used to be heavily influenced by form.</a:t>
            </a:r>
          </a:p>
          <a:p>
            <a:endParaRPr lang="en-US" dirty="0"/>
          </a:p>
          <a:p>
            <a:r>
              <a:rPr lang="en-US" dirty="0"/>
              <a:t>Books meant one thing. Newspapers meant another. Magazines another. Radio shows another.</a:t>
            </a:r>
          </a:p>
        </p:txBody>
      </p:sp>
      <p:sp>
        <p:nvSpPr>
          <p:cNvPr id="4" name="Slide Number Placeholder 3"/>
          <p:cNvSpPr>
            <a:spLocks noGrp="1"/>
          </p:cNvSpPr>
          <p:nvPr>
            <p:ph type="sldNum" sz="quarter" idx="5"/>
          </p:nvPr>
        </p:nvSpPr>
        <p:spPr/>
        <p:txBody>
          <a:bodyPr/>
          <a:lstStyle/>
          <a:p>
            <a:fld id="{1C64AB99-EBEE-DF41-964F-6C6B2C83EACE}" type="slidenum">
              <a:rPr lang="en-US" smtClean="0"/>
              <a:t>25</a:t>
            </a:fld>
            <a:endParaRPr lang="en-US"/>
          </a:p>
        </p:txBody>
      </p:sp>
    </p:spTree>
    <p:extLst>
      <p:ext uri="{BB962C8B-B14F-4D97-AF65-F5344CB8AC3E}">
        <p14:creationId xmlns:p14="http://schemas.microsoft.com/office/powerpoint/2010/main" val="225437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Genre used to be heavily influenced by form. newspaper article, magazine feature, short story, novel.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newspaper would contain breaking news. Longer features. Too short for magazines. Even newspaper comics were of a certain look and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Romance was a book a novel.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News stories were in newspapers and news magazines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Literary magazines published short fiction.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t>
            </a:r>
            <a:r>
              <a:rPr lang="en-US" sz="1200" i="1" dirty="0"/>
              <a:t>recognize</a:t>
            </a:r>
            <a:r>
              <a:rPr lang="en-US" sz="1200" dirty="0"/>
              <a:t> things as members of a genre, we </a:t>
            </a:r>
            <a:r>
              <a:rPr lang="en-US" sz="1200" i="1" dirty="0"/>
              <a:t>write</a:t>
            </a:r>
            <a:r>
              <a:rPr lang="en-US" sz="1200" dirty="0"/>
              <a:t> to genres, with </a:t>
            </a:r>
            <a:r>
              <a:rPr lang="en-US" sz="1200" i="1" dirty="0"/>
              <a:t>expectations</a:t>
            </a:r>
            <a:r>
              <a:rPr lang="en-US" sz="1200" dirty="0"/>
              <a:t> of a certain kind of people recognizing it in a certain genre. We're also continually </a:t>
            </a:r>
            <a:r>
              <a:rPr lang="en-US" sz="1200" i="1" dirty="0"/>
              <a:t>messing with</a:t>
            </a:r>
            <a:r>
              <a:rPr lang="en-US" sz="1200" dirty="0"/>
              <a:t> genres: we gradually invent and recognize </a:t>
            </a:r>
            <a:r>
              <a:rPr lang="en-US" sz="1200" i="1" dirty="0"/>
              <a:t>sub-genres</a:t>
            </a:r>
            <a:r>
              <a:rPr lang="en-US" sz="1200" dirty="0"/>
              <a:t>; we </a:t>
            </a:r>
            <a:r>
              <a:rPr lang="en-US" sz="1200" i="1" dirty="0"/>
              <a:t>mash up</a:t>
            </a:r>
            <a:r>
              <a:rPr lang="en-US" sz="1200" dirty="0"/>
              <a:t> genres.</a:t>
            </a:r>
          </a:p>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26</a:t>
            </a:fld>
            <a:endParaRPr lang="en-US"/>
          </a:p>
        </p:txBody>
      </p:sp>
    </p:spTree>
    <p:extLst>
      <p:ext uri="{BB962C8B-B14F-4D97-AF65-F5344CB8AC3E}">
        <p14:creationId xmlns:p14="http://schemas.microsoft.com/office/powerpoint/2010/main" val="3584702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27</a:t>
            </a:fld>
            <a:endParaRPr lang="en-US"/>
          </a:p>
        </p:txBody>
      </p:sp>
    </p:spTree>
    <p:extLst>
      <p:ext uri="{BB962C8B-B14F-4D97-AF65-F5344CB8AC3E}">
        <p14:creationId xmlns:p14="http://schemas.microsoft.com/office/powerpoint/2010/main" val="4293394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Is genre a "social action" rather than being about identifiable characteristics of literary works?</a:t>
            </a:r>
          </a:p>
          <a:p>
            <a:endParaRPr lang="en-US" dirty="0"/>
          </a:p>
          <a:p>
            <a:endParaRPr lang="en-US" dirty="0"/>
          </a:p>
          <a:p>
            <a:r>
              <a:rPr lang="en-US" dirty="0"/>
              <a:t>Fanfic: 50 shades; </a:t>
            </a:r>
          </a:p>
          <a:p>
            <a:r>
              <a:rPr lang="en-US" dirty="0"/>
              <a:t>Interactive fic: reemerging with </a:t>
            </a:r>
            <a:r>
              <a:rPr lang="en-US" dirty="0" err="1"/>
              <a:t>ebooks</a:t>
            </a:r>
            <a:r>
              <a:rPr lang="en-US" dirty="0"/>
              <a:t> and better narratives in gaming. Women and Bad Decisions by Shawn Harris </a:t>
            </a:r>
          </a:p>
          <a:p>
            <a:r>
              <a:rPr lang="en-US" dirty="0"/>
              <a:t>Myth fic: game of thrones, </a:t>
            </a:r>
            <a:r>
              <a:rPr lang="en-US" dirty="0" err="1"/>
              <a:t>percy</a:t>
            </a:r>
            <a:r>
              <a:rPr lang="en-US" dirty="0"/>
              <a:t> Jackson (</a:t>
            </a:r>
            <a:r>
              <a:rPr lang="en-US" dirty="0" err="1"/>
              <a:t>mysths</a:t>
            </a:r>
            <a:r>
              <a:rPr lang="en-US" dirty="0"/>
              <a:t> are created by the authors)</a:t>
            </a:r>
          </a:p>
          <a:p>
            <a:r>
              <a:rPr lang="en-US" dirty="0" err="1"/>
              <a:t>Cli</a:t>
            </a:r>
            <a:r>
              <a:rPr lang="en-US" dirty="0"/>
              <a:t> fi- climate based – Solar by Ian McEwan; </a:t>
            </a:r>
          </a:p>
          <a:p>
            <a:r>
              <a:rPr lang="en-US" dirty="0"/>
              <a:t>Minimalism – striped  down text and sentences, assumes the audience is intelligent. More like a conversation. Championed by Chuck Palahniuk (of fight club). A good example is </a:t>
            </a:r>
            <a:r>
              <a:rPr lang="en-US" dirty="0" err="1"/>
              <a:t>Yje</a:t>
            </a:r>
            <a:r>
              <a:rPr lang="en-US" dirty="0"/>
              <a:t> </a:t>
            </a:r>
            <a:r>
              <a:rPr lang="en-US" dirty="0" err="1"/>
              <a:t>Monds</a:t>
            </a:r>
            <a:r>
              <a:rPr lang="en-US" dirty="0"/>
              <a:t> Eye by Oliver Sacks or 31 songs by nick Hornby. Also gran lit and </a:t>
            </a:r>
          </a:p>
          <a:p>
            <a:r>
              <a:rPr lang="en-US" dirty="0" err="1"/>
              <a:t>bizzario</a:t>
            </a:r>
            <a:r>
              <a:rPr lang="en-US" dirty="0"/>
              <a:t> good weird fiction – </a:t>
            </a:r>
            <a:r>
              <a:rPr lang="en-US" dirty="0" err="1"/>
              <a:t>Shatnerquake</a:t>
            </a:r>
            <a:r>
              <a:rPr lang="en-US" dirty="0"/>
              <a:t> for example</a:t>
            </a:r>
          </a:p>
        </p:txBody>
      </p:sp>
      <p:sp>
        <p:nvSpPr>
          <p:cNvPr id="4" name="Slide Number Placeholder 3"/>
          <p:cNvSpPr>
            <a:spLocks noGrp="1"/>
          </p:cNvSpPr>
          <p:nvPr>
            <p:ph type="sldNum" sz="quarter" idx="10"/>
          </p:nvPr>
        </p:nvSpPr>
        <p:spPr/>
        <p:txBody>
          <a:bodyPr/>
          <a:lstStyle/>
          <a:p>
            <a:fld id="{1C64AB99-EBEE-DF41-964F-6C6B2C83EACE}" type="slidenum">
              <a:rPr lang="en-US" smtClean="0"/>
              <a:t>28</a:t>
            </a:fld>
            <a:endParaRPr lang="en-US"/>
          </a:p>
        </p:txBody>
      </p:sp>
    </p:spTree>
    <p:extLst>
      <p:ext uri="{BB962C8B-B14F-4D97-AF65-F5344CB8AC3E}">
        <p14:creationId xmlns:p14="http://schemas.microsoft.com/office/powerpoint/2010/main" val="133176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Comics in hard cover book format</a:t>
            </a:r>
          </a:p>
          <a:p>
            <a:endParaRPr lang="en-US" dirty="0"/>
          </a:p>
          <a:p>
            <a:r>
              <a:rPr lang="en-US" dirty="0"/>
              <a:t>Classic literature marketed as literature? Horror? Romance? Comedy Horror? Dramatic comedy? Then a movie?</a:t>
            </a:r>
          </a:p>
          <a:p>
            <a:endParaRPr lang="en-US" dirty="0"/>
          </a:p>
          <a:p>
            <a:r>
              <a:rPr lang="en-US" dirty="0"/>
              <a:t>https://</a:t>
            </a:r>
            <a:r>
              <a:rPr lang="en-US" dirty="0" err="1"/>
              <a:t>www.nytimes.com</a:t>
            </a:r>
            <a:r>
              <a:rPr lang="en-US" dirty="0"/>
              <a:t>/projects/2012/snow-fall/</a:t>
            </a:r>
            <a:r>
              <a:rPr lang="en-US" dirty="0" err="1"/>
              <a:t>index.html</a:t>
            </a:r>
            <a:r>
              <a:rPr lang="en-US" dirty="0"/>
              <a:t>#/?part=tunnel-creek Pulitzer Prize winning Project – 2012. Is there another word to describe what it is?</a:t>
            </a:r>
          </a:p>
          <a:p>
            <a:endParaRPr lang="en-US" dirty="0"/>
          </a:p>
          <a:p>
            <a:r>
              <a:rPr lang="en-US" dirty="0"/>
              <a:t>https://</a:t>
            </a:r>
            <a:r>
              <a:rPr lang="en-US" dirty="0" err="1"/>
              <a:t>www.generatormix.com</a:t>
            </a:r>
            <a:r>
              <a:rPr lang="en-US" dirty="0"/>
              <a:t>/random-genre-generator</a:t>
            </a:r>
          </a:p>
          <a:p>
            <a:endParaRPr lang="en-US" dirty="0"/>
          </a:p>
          <a:p>
            <a:r>
              <a:rPr lang="en-US" dirty="0"/>
              <a:t>https://</a:t>
            </a:r>
            <a:r>
              <a:rPr lang="en-US" dirty="0" err="1"/>
              <a:t>perchance.org</a:t>
            </a:r>
            <a:r>
              <a:rPr lang="en-US" dirty="0"/>
              <a:t>/genre-aesthetic-mashup</a:t>
            </a:r>
          </a:p>
        </p:txBody>
      </p:sp>
      <p:sp>
        <p:nvSpPr>
          <p:cNvPr id="4" name="Slide Number Placeholder 3"/>
          <p:cNvSpPr>
            <a:spLocks noGrp="1"/>
          </p:cNvSpPr>
          <p:nvPr>
            <p:ph type="sldNum" sz="quarter" idx="5"/>
          </p:nvPr>
        </p:nvSpPr>
        <p:spPr/>
        <p:txBody>
          <a:bodyPr/>
          <a:lstStyle/>
          <a:p>
            <a:fld id="{1C64AB99-EBEE-DF41-964F-6C6B2C83EACE}" type="slidenum">
              <a:rPr lang="en-US" smtClean="0"/>
              <a:t>29</a:t>
            </a:fld>
            <a:endParaRPr lang="en-US"/>
          </a:p>
        </p:txBody>
      </p:sp>
    </p:spTree>
    <p:extLst>
      <p:ext uri="{BB962C8B-B14F-4D97-AF65-F5344CB8AC3E}">
        <p14:creationId xmlns:p14="http://schemas.microsoft.com/office/powerpoint/2010/main" val="3105544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 Fic</a:t>
            </a:r>
          </a:p>
        </p:txBody>
      </p:sp>
      <p:sp>
        <p:nvSpPr>
          <p:cNvPr id="4" name="Slide Number Placeholder 3"/>
          <p:cNvSpPr>
            <a:spLocks noGrp="1"/>
          </p:cNvSpPr>
          <p:nvPr>
            <p:ph type="sldNum" sz="quarter" idx="10"/>
          </p:nvPr>
        </p:nvSpPr>
        <p:spPr/>
        <p:txBody>
          <a:bodyPr/>
          <a:lstStyle/>
          <a:p>
            <a:fld id="{1C64AB99-EBEE-DF41-964F-6C6B2C83EACE}" type="slidenum">
              <a:rPr lang="en-US" smtClean="0"/>
              <a:t>30</a:t>
            </a:fld>
            <a:endParaRPr lang="en-US"/>
          </a:p>
        </p:txBody>
      </p:sp>
    </p:spTree>
    <p:extLst>
      <p:ext uri="{BB962C8B-B14F-4D97-AF65-F5344CB8AC3E}">
        <p14:creationId xmlns:p14="http://schemas.microsoft.com/office/powerpoint/2010/main" val="1833255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a:t>
            </a:r>
            <a:r>
              <a:rPr lang="en-US" baseline="0" dirty="0"/>
              <a:t> Fic / Black Mirror Bandersnatch</a:t>
            </a:r>
            <a:endParaRPr lang="en-US" dirty="0"/>
          </a:p>
        </p:txBody>
      </p:sp>
      <p:sp>
        <p:nvSpPr>
          <p:cNvPr id="4" name="Slide Number Placeholder 3"/>
          <p:cNvSpPr>
            <a:spLocks noGrp="1"/>
          </p:cNvSpPr>
          <p:nvPr>
            <p:ph type="sldNum" sz="quarter" idx="10"/>
          </p:nvPr>
        </p:nvSpPr>
        <p:spPr/>
        <p:txBody>
          <a:bodyPr/>
          <a:lstStyle/>
          <a:p>
            <a:fld id="{1C64AB99-EBEE-DF41-964F-6C6B2C83EACE}" type="slidenum">
              <a:rPr lang="en-US" smtClean="0"/>
              <a:t>31</a:t>
            </a:fld>
            <a:endParaRPr lang="en-US"/>
          </a:p>
        </p:txBody>
      </p:sp>
    </p:spTree>
    <p:extLst>
      <p:ext uri="{BB962C8B-B14F-4D97-AF65-F5344CB8AC3E}">
        <p14:creationId xmlns:p14="http://schemas.microsoft.com/office/powerpoint/2010/main" val="578193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 Fic</a:t>
            </a:r>
          </a:p>
        </p:txBody>
      </p:sp>
      <p:sp>
        <p:nvSpPr>
          <p:cNvPr id="4" name="Slide Number Placeholder 3"/>
          <p:cNvSpPr>
            <a:spLocks noGrp="1"/>
          </p:cNvSpPr>
          <p:nvPr>
            <p:ph type="sldNum" sz="quarter" idx="10"/>
          </p:nvPr>
        </p:nvSpPr>
        <p:spPr/>
        <p:txBody>
          <a:bodyPr/>
          <a:lstStyle/>
          <a:p>
            <a:fld id="{1C64AB99-EBEE-DF41-964F-6C6B2C83EACE}" type="slidenum">
              <a:rPr lang="en-US" smtClean="0"/>
              <a:t>32</a:t>
            </a:fld>
            <a:endParaRPr lang="en-US"/>
          </a:p>
        </p:txBody>
      </p:sp>
    </p:spTree>
    <p:extLst>
      <p:ext uri="{BB962C8B-B14F-4D97-AF65-F5344CB8AC3E}">
        <p14:creationId xmlns:p14="http://schemas.microsoft.com/office/powerpoint/2010/main" val="17295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twitter.com</a:t>
            </a:r>
            <a:r>
              <a:rPr lang="en-US" dirty="0"/>
              <a:t>/</a:t>
            </a:r>
            <a:r>
              <a:rPr lang="en-US" dirty="0" err="1"/>
              <a:t>elmo</a:t>
            </a:r>
            <a:r>
              <a:rPr lang="en-US" dirty="0"/>
              <a:t>/status/1751995117366296904?s=43&amp;t=</a:t>
            </a:r>
            <a:r>
              <a:rPr lang="en-US" dirty="0" err="1"/>
              <a:t>cwsXBsxRzZdYUXUZhMDdxQ</a:t>
            </a:r>
            <a:endParaRPr lang="en-US" dirty="0"/>
          </a:p>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4</a:t>
            </a:fld>
            <a:endParaRPr lang="en-US"/>
          </a:p>
        </p:txBody>
      </p:sp>
    </p:spTree>
    <p:extLst>
      <p:ext uri="{BB962C8B-B14F-4D97-AF65-F5344CB8AC3E}">
        <p14:creationId xmlns:p14="http://schemas.microsoft.com/office/powerpoint/2010/main" val="1519129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Cli</a:t>
            </a:r>
            <a:r>
              <a:rPr lang="en-US" dirty="0"/>
              <a:t>-Fic</a:t>
            </a:r>
            <a:r>
              <a:rPr lang="en-US" baseline="0" dirty="0"/>
              <a:t> or </a:t>
            </a:r>
            <a:r>
              <a:rPr lang="en-US" baseline="0" dirty="0" err="1"/>
              <a:t>Cli</a:t>
            </a:r>
            <a:r>
              <a:rPr lang="en-US" baseline="0" dirty="0"/>
              <a:t> SCI</a:t>
            </a:r>
            <a:endParaRPr lang="en-US" dirty="0"/>
          </a:p>
        </p:txBody>
      </p:sp>
      <p:sp>
        <p:nvSpPr>
          <p:cNvPr id="4" name="Slide Number Placeholder 3"/>
          <p:cNvSpPr>
            <a:spLocks noGrp="1"/>
          </p:cNvSpPr>
          <p:nvPr>
            <p:ph type="sldNum" sz="quarter" idx="10"/>
          </p:nvPr>
        </p:nvSpPr>
        <p:spPr/>
        <p:txBody>
          <a:bodyPr/>
          <a:lstStyle/>
          <a:p>
            <a:fld id="{1C64AB99-EBEE-DF41-964F-6C6B2C83EACE}" type="slidenum">
              <a:rPr lang="en-US" smtClean="0"/>
              <a:t>33</a:t>
            </a:fld>
            <a:endParaRPr lang="en-US"/>
          </a:p>
        </p:txBody>
      </p:sp>
    </p:spTree>
    <p:extLst>
      <p:ext uri="{BB962C8B-B14F-4D97-AF65-F5344CB8AC3E}">
        <p14:creationId xmlns:p14="http://schemas.microsoft.com/office/powerpoint/2010/main" val="667624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Bizzaro</a:t>
            </a:r>
            <a:endParaRPr lang="en-US" dirty="0"/>
          </a:p>
        </p:txBody>
      </p:sp>
      <p:sp>
        <p:nvSpPr>
          <p:cNvPr id="4" name="Slide Number Placeholder 3"/>
          <p:cNvSpPr>
            <a:spLocks noGrp="1"/>
          </p:cNvSpPr>
          <p:nvPr>
            <p:ph type="sldNum" sz="quarter" idx="10"/>
          </p:nvPr>
        </p:nvSpPr>
        <p:spPr/>
        <p:txBody>
          <a:bodyPr/>
          <a:lstStyle/>
          <a:p>
            <a:fld id="{1C64AB99-EBEE-DF41-964F-6C6B2C83EACE}" type="slidenum">
              <a:rPr lang="en-US" smtClean="0"/>
              <a:t>34</a:t>
            </a:fld>
            <a:endParaRPr lang="en-US"/>
          </a:p>
        </p:txBody>
      </p:sp>
    </p:spTree>
    <p:extLst>
      <p:ext uri="{BB962C8B-B14F-4D97-AF65-F5344CB8AC3E}">
        <p14:creationId xmlns:p14="http://schemas.microsoft.com/office/powerpoint/2010/main" val="10431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Minimalism</a:t>
            </a:r>
          </a:p>
        </p:txBody>
      </p:sp>
      <p:sp>
        <p:nvSpPr>
          <p:cNvPr id="4" name="Slide Number Placeholder 3"/>
          <p:cNvSpPr>
            <a:spLocks noGrp="1"/>
          </p:cNvSpPr>
          <p:nvPr>
            <p:ph type="sldNum" sz="quarter" idx="10"/>
          </p:nvPr>
        </p:nvSpPr>
        <p:spPr/>
        <p:txBody>
          <a:bodyPr/>
          <a:lstStyle/>
          <a:p>
            <a:fld id="{1C64AB99-EBEE-DF41-964F-6C6B2C83EACE}" type="slidenum">
              <a:rPr lang="en-US" smtClean="0"/>
              <a:t>35</a:t>
            </a:fld>
            <a:endParaRPr lang="en-US"/>
          </a:p>
        </p:txBody>
      </p:sp>
    </p:spTree>
    <p:extLst>
      <p:ext uri="{BB962C8B-B14F-4D97-AF65-F5344CB8AC3E}">
        <p14:creationId xmlns:p14="http://schemas.microsoft.com/office/powerpoint/2010/main" val="693615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4AB99-EBEE-DF41-964F-6C6B2C83EACE}" type="slidenum">
              <a:rPr lang="en-US" smtClean="0"/>
              <a:t>36</a:t>
            </a:fld>
            <a:endParaRPr lang="en-US"/>
          </a:p>
        </p:txBody>
      </p:sp>
    </p:spTree>
    <p:extLst>
      <p:ext uri="{BB962C8B-B14F-4D97-AF65-F5344CB8AC3E}">
        <p14:creationId xmlns:p14="http://schemas.microsoft.com/office/powerpoint/2010/main" val="314811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a:t>
            </a:r>
            <a:r>
              <a:rPr lang="en-US" dirty="0" err="1"/>
              <a:t>elmo</a:t>
            </a:r>
            <a:r>
              <a:rPr lang="en-US" dirty="0"/>
              <a:t>/status/1751995117366296904?s=43&amp;t=</a:t>
            </a:r>
            <a:r>
              <a:rPr lang="en-US" dirty="0" err="1"/>
              <a:t>cwsXBsxRzZdYUXUZhMDdxQ</a:t>
            </a:r>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5</a:t>
            </a:fld>
            <a:endParaRPr lang="en-US"/>
          </a:p>
        </p:txBody>
      </p:sp>
    </p:spTree>
    <p:extLst>
      <p:ext uri="{BB962C8B-B14F-4D97-AF65-F5344CB8AC3E}">
        <p14:creationId xmlns:p14="http://schemas.microsoft.com/office/powerpoint/2010/main" val="217318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twitter.com</a:t>
            </a:r>
            <a:r>
              <a:rPr lang="en-US" dirty="0"/>
              <a:t>/</a:t>
            </a:r>
            <a:r>
              <a:rPr lang="en-US" dirty="0" err="1"/>
              <a:t>i</a:t>
            </a:r>
            <a:r>
              <a:rPr lang="en-US" dirty="0"/>
              <a:t>/status/1754382171463434421</a:t>
            </a:r>
          </a:p>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6</a:t>
            </a:fld>
            <a:endParaRPr lang="en-US"/>
          </a:p>
        </p:txBody>
      </p:sp>
    </p:spTree>
    <p:extLst>
      <p:ext uri="{BB962C8B-B14F-4D97-AF65-F5344CB8AC3E}">
        <p14:creationId xmlns:p14="http://schemas.microsoft.com/office/powerpoint/2010/main" val="856300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a:t>
            </a:r>
            <a:r>
              <a:rPr lang="en-US" dirty="0" err="1"/>
              <a:t>yashar</a:t>
            </a:r>
            <a:r>
              <a:rPr lang="en-US" dirty="0"/>
              <a:t>/status/1754382171463434421</a:t>
            </a:r>
          </a:p>
        </p:txBody>
      </p:sp>
      <p:sp>
        <p:nvSpPr>
          <p:cNvPr id="4" name="Slide Number Placeholder 3"/>
          <p:cNvSpPr>
            <a:spLocks noGrp="1"/>
          </p:cNvSpPr>
          <p:nvPr>
            <p:ph type="sldNum" sz="quarter" idx="5"/>
          </p:nvPr>
        </p:nvSpPr>
        <p:spPr/>
        <p:txBody>
          <a:bodyPr/>
          <a:lstStyle/>
          <a:p>
            <a:fld id="{1C64AB99-EBEE-DF41-964F-6C6B2C83EACE}" type="slidenum">
              <a:rPr lang="en-US" smtClean="0"/>
              <a:t>7</a:t>
            </a:fld>
            <a:endParaRPr lang="en-US"/>
          </a:p>
        </p:txBody>
      </p:sp>
    </p:spTree>
    <p:extLst>
      <p:ext uri="{BB962C8B-B14F-4D97-AF65-F5344CB8AC3E}">
        <p14:creationId xmlns:p14="http://schemas.microsoft.com/office/powerpoint/2010/main" val="264468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8</a:t>
            </a:fld>
            <a:endParaRPr lang="en-US"/>
          </a:p>
        </p:txBody>
      </p:sp>
    </p:spTree>
    <p:extLst>
      <p:ext uri="{BB962C8B-B14F-4D97-AF65-F5344CB8AC3E}">
        <p14:creationId xmlns:p14="http://schemas.microsoft.com/office/powerpoint/2010/main" val="97359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1988 song hits number 1 24 hours after release</a:t>
            </a:r>
          </a:p>
          <a:p>
            <a:endParaRPr lang="en-US" dirty="0"/>
          </a:p>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9</a:t>
            </a:fld>
            <a:endParaRPr lang="en-US"/>
          </a:p>
        </p:txBody>
      </p:sp>
    </p:spTree>
    <p:extLst>
      <p:ext uri="{BB962C8B-B14F-4D97-AF65-F5344CB8AC3E}">
        <p14:creationId xmlns:p14="http://schemas.microsoft.com/office/powerpoint/2010/main" val="113997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4AB99-EBEE-DF41-964F-6C6B2C83EACE}" type="slidenum">
              <a:rPr lang="en-US" smtClean="0"/>
              <a:t>11</a:t>
            </a:fld>
            <a:endParaRPr lang="en-US"/>
          </a:p>
        </p:txBody>
      </p:sp>
    </p:spTree>
    <p:extLst>
      <p:ext uri="{BB962C8B-B14F-4D97-AF65-F5344CB8AC3E}">
        <p14:creationId xmlns:p14="http://schemas.microsoft.com/office/powerpoint/2010/main" val="392879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DD91293A-77A4-3141-8220-3CFC7B72C9F9}"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2060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D91293A-77A4-3141-8220-3CFC7B72C9F9}"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175431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D91293A-77A4-3141-8220-3CFC7B72C9F9}"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50268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D91293A-77A4-3141-8220-3CFC7B72C9F9}"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30355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DD91293A-77A4-3141-8220-3CFC7B72C9F9}"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299453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DD91293A-77A4-3141-8220-3CFC7B72C9F9}"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2985406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DD91293A-77A4-3141-8220-3CFC7B72C9F9}" type="datetimeFigureOut">
              <a:rPr lang="en-US" smtClean="0"/>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258899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DD91293A-77A4-3141-8220-3CFC7B72C9F9}" type="datetimeFigureOut">
              <a:rPr lang="en-US" smtClean="0"/>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215509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1293A-77A4-3141-8220-3CFC7B72C9F9}" type="datetimeFigureOut">
              <a:rPr lang="en-US" smtClean="0"/>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408946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DD91293A-77A4-3141-8220-3CFC7B72C9F9}"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127511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DD91293A-77A4-3141-8220-3CFC7B72C9F9}"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6B445-C123-BC42-9735-4E9E123FB127}" type="slidenum">
              <a:rPr lang="en-US" smtClean="0"/>
              <a:t>‹#›</a:t>
            </a:fld>
            <a:endParaRPr lang="en-US"/>
          </a:p>
        </p:txBody>
      </p:sp>
    </p:spTree>
    <p:extLst>
      <p:ext uri="{BB962C8B-B14F-4D97-AF65-F5344CB8AC3E}">
        <p14:creationId xmlns:p14="http://schemas.microsoft.com/office/powerpoint/2010/main" val="117767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1293A-77A4-3141-8220-3CFC7B72C9F9}" type="datetimeFigureOut">
              <a:rPr lang="en-US" smtClean="0"/>
              <a:t>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6B445-C123-BC42-9735-4E9E123FB127}" type="slidenum">
              <a:rPr lang="en-US" smtClean="0"/>
              <a:t>‹#›</a:t>
            </a:fld>
            <a:endParaRPr lang="en-US"/>
          </a:p>
        </p:txBody>
      </p:sp>
    </p:spTree>
    <p:extLst>
      <p:ext uri="{BB962C8B-B14F-4D97-AF65-F5344CB8AC3E}">
        <p14:creationId xmlns:p14="http://schemas.microsoft.com/office/powerpoint/2010/main" val="1598063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hyperlink" Target="https://www.indigenouseditorsassociation.com/About-u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youtu.be/Fxbw7vwCKYw" TargetMode="External"/><Relationship Id="rId5" Type="http://schemas.openxmlformats.org/officeDocument/2006/relationships/image" Target="../media/image22.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www.nytimes.com/projects/2012/snow-fall/index.html#/?part=tunnel-creek" TargetMode="External"/><Relationship Id="rId7"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hyperlink" Target="https://neatnik.net/calendar/" TargetMode="External"/><Relationship Id="rId2" Type="http://schemas.openxmlformats.org/officeDocument/2006/relationships/hyperlink" Target="https://neal.fun/infinite-craf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58B7BA18-82AC-4F73-A843-CD22FEA67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4">
            <a:extLst>
              <a:ext uri="{FF2B5EF4-FFF2-40B4-BE49-F238E27FC236}">
                <a16:creationId xmlns:a16="http://schemas.microsoft.com/office/drawing/2014/main" id="{0A18D471-708A-40E6-B998-65CD717785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16" name="Rectangle 15">
              <a:extLst>
                <a:ext uri="{FF2B5EF4-FFF2-40B4-BE49-F238E27FC236}">
                  <a16:creationId xmlns:a16="http://schemas.microsoft.com/office/drawing/2014/main" id="{2BA89D80-A205-4952-A46F-A135B693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7" name="Rectangle 16">
              <a:extLst>
                <a:ext uri="{FF2B5EF4-FFF2-40B4-BE49-F238E27FC236}">
                  <a16:creationId xmlns:a16="http://schemas.microsoft.com/office/drawing/2014/main" id="{FFF73490-1CDC-4DA0-A5DC-3F4139460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ctrTitle"/>
          </p:nvPr>
        </p:nvSpPr>
        <p:spPr>
          <a:xfrm>
            <a:off x="570945" y="776436"/>
            <a:ext cx="3961890" cy="4504620"/>
          </a:xfrm>
        </p:spPr>
        <p:txBody>
          <a:bodyPr anchor="ctr">
            <a:normAutofit fontScale="90000"/>
          </a:bodyPr>
          <a:lstStyle/>
          <a:p>
            <a:pPr>
              <a:lnSpc>
                <a:spcPct val="90000"/>
              </a:lnSpc>
            </a:pPr>
            <a:r>
              <a:rPr lang="en-US" sz="4200" dirty="0"/>
              <a:t>Editing &amp; Genre</a:t>
            </a:r>
            <a:br>
              <a:rPr lang="en-US" sz="4200" dirty="0"/>
            </a:br>
            <a:r>
              <a:rPr lang="en-US" sz="4200" dirty="0"/>
              <a:t>+ Accessible Websites</a:t>
            </a:r>
            <a:br>
              <a:rPr lang="en-US" sz="4200" dirty="0"/>
            </a:br>
            <a:br>
              <a:rPr lang="en-US" sz="4200" dirty="0"/>
            </a:br>
            <a:br>
              <a:rPr lang="en-US" sz="4200" dirty="0"/>
            </a:br>
            <a:r>
              <a:rPr lang="en-US" sz="4200" dirty="0"/>
              <a:t>PUB 101 </a:t>
            </a:r>
            <a:br>
              <a:rPr lang="en-US" sz="4200" dirty="0"/>
            </a:br>
            <a:r>
              <a:rPr lang="en-US" sz="4200" dirty="0"/>
              <a:t>February 6, 2024</a:t>
            </a:r>
            <a:br>
              <a:rPr lang="en-US" sz="4200" dirty="0"/>
            </a:br>
            <a:endParaRPr lang="en-US" sz="4200" dirty="0"/>
          </a:p>
        </p:txBody>
      </p:sp>
      <p:sp>
        <p:nvSpPr>
          <p:cNvPr id="19" name="Freeform: Shape 18">
            <a:extLst>
              <a:ext uri="{FF2B5EF4-FFF2-40B4-BE49-F238E27FC236}">
                <a16:creationId xmlns:a16="http://schemas.microsoft.com/office/drawing/2014/main" id="{79D730AC-06E5-4840-86DF-F67855B1D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4630" y="0"/>
            <a:ext cx="396188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Spotlight on a dark foggy stage">
            <a:extLst>
              <a:ext uri="{FF2B5EF4-FFF2-40B4-BE49-F238E27FC236}">
                <a16:creationId xmlns:a16="http://schemas.microsoft.com/office/drawing/2014/main" id="{C6FF6692-C02E-472D-BAC1-472028D8F305}"/>
              </a:ext>
            </a:extLst>
          </p:cNvPr>
          <p:cNvPicPr>
            <a:picLocks noChangeAspect="1"/>
          </p:cNvPicPr>
          <p:nvPr/>
        </p:nvPicPr>
        <p:blipFill rotWithShape="1">
          <a:blip r:embed="rId3"/>
          <a:srcRect l="54547" r="6891" b="-1"/>
          <a:stretch/>
        </p:blipFill>
        <p:spPr>
          <a:xfrm>
            <a:off x="5182110" y="10"/>
            <a:ext cx="3961890"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89486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2C7EB89-69A0-D37D-1AD0-9293A0E98648}"/>
              </a:ext>
            </a:extLst>
          </p:cNvPr>
          <p:cNvPicPr>
            <a:picLocks noGrp="1" noChangeAspect="1"/>
          </p:cNvPicPr>
          <p:nvPr>
            <p:ph idx="1"/>
          </p:nvPr>
        </p:nvPicPr>
        <p:blipFill>
          <a:blip r:embed="rId2"/>
          <a:stretch>
            <a:fillRect/>
          </a:stretch>
        </p:blipFill>
        <p:spPr>
          <a:xfrm>
            <a:off x="714177" y="955673"/>
            <a:ext cx="7753482" cy="4942844"/>
          </a:xfrm>
          <a:prstGeom prst="rect">
            <a:avLst/>
          </a:prstGeom>
        </p:spPr>
      </p:pic>
    </p:spTree>
    <p:extLst>
      <p:ext uri="{BB962C8B-B14F-4D97-AF65-F5344CB8AC3E}">
        <p14:creationId xmlns:p14="http://schemas.microsoft.com/office/powerpoint/2010/main" val="139037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A1FD3E6D-E9CB-1DDE-7D46-5E4355070CDC}"/>
              </a:ext>
            </a:extLst>
          </p:cNvPr>
          <p:cNvPicPr>
            <a:picLocks noGrp="1" noChangeAspect="1"/>
          </p:cNvPicPr>
          <p:nvPr>
            <p:ph idx="1"/>
          </p:nvPr>
        </p:nvPicPr>
        <p:blipFill>
          <a:blip r:embed="rId3"/>
          <a:stretch>
            <a:fillRect/>
          </a:stretch>
        </p:blipFill>
        <p:spPr>
          <a:xfrm>
            <a:off x="2350579" y="457200"/>
            <a:ext cx="4442841" cy="5943600"/>
          </a:xfrm>
          <a:prstGeom prst="rect">
            <a:avLst/>
          </a:prstGeom>
        </p:spPr>
      </p:pic>
    </p:spTree>
    <p:extLst>
      <p:ext uri="{BB962C8B-B14F-4D97-AF65-F5344CB8AC3E}">
        <p14:creationId xmlns:p14="http://schemas.microsoft.com/office/powerpoint/2010/main" val="181771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0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467" y="681628"/>
            <a:ext cx="846288"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p:cNvSpPr>
            <a:spLocks noGrp="1"/>
          </p:cNvSpPr>
          <p:nvPr>
            <p:ph idx="1"/>
          </p:nvPr>
        </p:nvSpPr>
        <p:spPr>
          <a:xfrm>
            <a:off x="4180398" y="1166933"/>
            <a:ext cx="4287741" cy="4279709"/>
          </a:xfrm>
        </p:spPr>
        <p:txBody>
          <a:bodyPr anchor="ctr">
            <a:normAutofit/>
          </a:bodyPr>
          <a:lstStyle/>
          <a:p>
            <a:pPr marL="0" indent="0">
              <a:buNone/>
            </a:pPr>
            <a:r>
              <a:rPr lang="en-US" sz="2100" dirty="0"/>
              <a:t>“An editor does not add to a book. At best he serves as a handmaiden to an author. Don’t ever get to feeling important about yourself, because an editor at most releases energy. He creates nothing.”</a:t>
            </a:r>
          </a:p>
          <a:p>
            <a:pPr marL="2286000" lvl="5" indent="0">
              <a:buNone/>
            </a:pPr>
            <a:r>
              <a:rPr lang="en-US" sz="2100" dirty="0"/>
              <a:t>~ Maxwell 	Perkins</a:t>
            </a:r>
          </a:p>
        </p:txBody>
      </p:sp>
    </p:spTree>
    <p:extLst>
      <p:ext uri="{BB962C8B-B14F-4D97-AF65-F5344CB8AC3E}">
        <p14:creationId xmlns:p14="http://schemas.microsoft.com/office/powerpoint/2010/main" val="2778552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629757" cy="1554480"/>
          </a:xfrm>
        </p:spPr>
        <p:txBody>
          <a:bodyPr anchor="ctr">
            <a:normAutofit/>
          </a:bodyPr>
          <a:lstStyle/>
          <a:p>
            <a:r>
              <a:rPr lang="en-US" sz="4200"/>
              <a:t>The Editor</a:t>
            </a:r>
          </a:p>
        </p:txBody>
      </p:sp>
      <p:cxnSp>
        <p:nvCxnSpPr>
          <p:cNvPr id="30"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2541C1A5-8FEA-4DEB-BADD-509CA7E12CB1}"/>
              </a:ext>
            </a:extLst>
          </p:cNvPr>
          <p:cNvGraphicFramePr>
            <a:graphicFrameLocks noGrp="1"/>
          </p:cNvGraphicFramePr>
          <p:nvPr>
            <p:ph idx="1"/>
            <p:extLst>
              <p:ext uri="{D42A27DB-BD31-4B8C-83A1-F6EECF244321}">
                <p14:modId xmlns:p14="http://schemas.microsoft.com/office/powerpoint/2010/main" val="2079213002"/>
              </p:ext>
            </p:extLst>
          </p:nvPr>
        </p:nvGraphicFramePr>
        <p:xfrm>
          <a:off x="678451" y="3017519"/>
          <a:ext cx="778383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4292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bstract background of simple node and mesh">
            <a:extLst>
              <a:ext uri="{FF2B5EF4-FFF2-40B4-BE49-F238E27FC236}">
                <a16:creationId xmlns:a16="http://schemas.microsoft.com/office/drawing/2014/main" id="{D195EEDB-D9BD-BE14-72F6-17F59FDBCA25}"/>
              </a:ext>
            </a:extLst>
          </p:cNvPr>
          <p:cNvPicPr>
            <a:picLocks noChangeAspect="1"/>
          </p:cNvPicPr>
          <p:nvPr/>
        </p:nvPicPr>
        <p:blipFill rotWithShape="1">
          <a:blip r:embed="rId3"/>
          <a:srcRect l="17366" r="7634"/>
          <a:stretch/>
        </p:blipFill>
        <p:spPr>
          <a:xfrm>
            <a:off x="20" y="1"/>
            <a:ext cx="9143980" cy="6857999"/>
          </a:xfrm>
          <a:prstGeom prst="rect">
            <a:avLst/>
          </a:prstGeom>
        </p:spPr>
      </p:pic>
      <p:sp useBgFill="1">
        <p:nvSpPr>
          <p:cNvPr id="30" name="Freeform: Shape 29">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778356" y="1071350"/>
            <a:ext cx="3581372" cy="1339382"/>
          </a:xfrm>
        </p:spPr>
        <p:txBody>
          <a:bodyPr>
            <a:normAutofit/>
          </a:bodyPr>
          <a:lstStyle/>
          <a:p>
            <a:r>
              <a:rPr lang="en-US" sz="3100"/>
              <a:t>Editorial</a:t>
            </a:r>
          </a:p>
        </p:txBody>
      </p:sp>
      <p:sp>
        <p:nvSpPr>
          <p:cNvPr id="32"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91989" y="2547257"/>
            <a:ext cx="3343834" cy="3109740"/>
          </a:xfrm>
        </p:spPr>
        <p:txBody>
          <a:bodyPr anchor="ctr">
            <a:normAutofit/>
          </a:bodyPr>
          <a:lstStyle/>
          <a:p>
            <a:pPr marL="0" indent="0">
              <a:buNone/>
            </a:pPr>
            <a:r>
              <a:rPr lang="en-US" sz="1700"/>
              <a:t>Beyond working </a:t>
            </a:r>
            <a:r>
              <a:rPr lang="en-US" sz="1700" i="1"/>
              <a:t>within</a:t>
            </a:r>
            <a:r>
              <a:rPr lang="en-US" sz="1700"/>
              <a:t> a text, we also think of editors as the people who make curatorial and audience choices about various communications: a process of assembly, filtering and matching.</a:t>
            </a:r>
            <a:br>
              <a:rPr lang="en-US" sz="1700"/>
            </a:br>
            <a:endParaRPr lang="en-US" sz="1700"/>
          </a:p>
        </p:txBody>
      </p:sp>
    </p:spTree>
    <p:extLst>
      <p:ext uri="{BB962C8B-B14F-4D97-AF65-F5344CB8AC3E}">
        <p14:creationId xmlns:p14="http://schemas.microsoft.com/office/powerpoint/2010/main" val="113294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EE0F7323-62C2-4A02-BAFE-F1FEBDB93DF9}"/>
              </a:ext>
            </a:extLst>
          </p:cNvPr>
          <p:cNvGraphicFramePr>
            <a:graphicFrameLocks noGrp="1"/>
          </p:cNvGraphicFramePr>
          <p:nvPr>
            <p:ph idx="1"/>
            <p:extLst>
              <p:ext uri="{D42A27DB-BD31-4B8C-83A1-F6EECF244321}">
                <p14:modId xmlns:p14="http://schemas.microsoft.com/office/powerpoint/2010/main" val="26261477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US" dirty="0"/>
              <a:t>Levels</a:t>
            </a:r>
          </a:p>
        </p:txBody>
      </p:sp>
    </p:spTree>
    <p:extLst>
      <p:ext uri="{BB962C8B-B14F-4D97-AF65-F5344CB8AC3E}">
        <p14:creationId xmlns:p14="http://schemas.microsoft.com/office/powerpoint/2010/main" val="1394396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sz="3700"/>
              <a:t>Substantive Editing</a:t>
            </a:r>
          </a:p>
        </p:txBody>
      </p:sp>
      <p:cxnSp>
        <p:nvCxnSpPr>
          <p:cNvPr id="27" name="Straight Connector 2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pPr marL="0" indent="0">
              <a:buNone/>
            </a:pPr>
            <a:r>
              <a:rPr lang="en-US" sz="2100"/>
              <a:t>Shapes the text</a:t>
            </a:r>
          </a:p>
          <a:p>
            <a:pPr lvl="1"/>
            <a:r>
              <a:rPr lang="en-US" sz="2100"/>
              <a:t>Balance</a:t>
            </a:r>
          </a:p>
          <a:p>
            <a:pPr lvl="1"/>
            <a:r>
              <a:rPr lang="en-US" sz="2100"/>
              <a:t>Chronology</a:t>
            </a:r>
          </a:p>
          <a:p>
            <a:pPr lvl="1"/>
            <a:r>
              <a:rPr lang="en-US" sz="2100"/>
              <a:t>Beginnings and endings</a:t>
            </a:r>
          </a:p>
          <a:p>
            <a:pPr lvl="1"/>
            <a:r>
              <a:rPr lang="en-US" sz="2100"/>
              <a:t>Linkages</a:t>
            </a:r>
          </a:p>
          <a:p>
            <a:pPr lvl="1"/>
            <a:r>
              <a:rPr lang="en-US" sz="2100"/>
              <a:t>Chapters</a:t>
            </a:r>
          </a:p>
          <a:p>
            <a:pPr lvl="1"/>
            <a:r>
              <a:rPr lang="en-US" sz="2100"/>
              <a:t>Mechanical components</a:t>
            </a:r>
          </a:p>
          <a:p>
            <a:pPr lvl="1"/>
            <a:r>
              <a:rPr lang="en-US" sz="2100"/>
              <a:t>Tone</a:t>
            </a:r>
          </a:p>
        </p:txBody>
      </p:sp>
    </p:spTree>
    <p:extLst>
      <p:ext uri="{BB962C8B-B14F-4D97-AF65-F5344CB8AC3E}">
        <p14:creationId xmlns:p14="http://schemas.microsoft.com/office/powerpoint/2010/main" val="4222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a:t>Stylistic</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r>
              <a:rPr lang="en-US" sz="2100"/>
              <a:t>The </a:t>
            </a:r>
            <a:r>
              <a:rPr lang="en-US" sz="2100" b="1"/>
              <a:t>stylistic editor</a:t>
            </a:r>
            <a:r>
              <a:rPr lang="en-US" sz="2100"/>
              <a:t> is also known as a </a:t>
            </a:r>
            <a:r>
              <a:rPr lang="en-US" sz="2100" b="1"/>
              <a:t>line editor,</a:t>
            </a:r>
            <a:r>
              <a:rPr lang="en-US" sz="2100"/>
              <a:t> a </a:t>
            </a:r>
            <a:r>
              <a:rPr lang="en-US" sz="2100" b="1"/>
              <a:t>content editor,</a:t>
            </a:r>
            <a:r>
              <a:rPr lang="en-US" sz="2100"/>
              <a:t> or a </a:t>
            </a:r>
            <a:r>
              <a:rPr lang="en-US" sz="2100" b="1"/>
              <a:t>manuscript editor.</a:t>
            </a:r>
            <a:r>
              <a:rPr lang="en-US" sz="2100"/>
              <a:t> This type of editing is for voice, tone, sense, and flow. </a:t>
            </a:r>
          </a:p>
          <a:p>
            <a:r>
              <a:rPr lang="en-US" sz="2100"/>
              <a:t>The stylistic editor ensures the material is consistent and accessible to the intended audience. </a:t>
            </a:r>
          </a:p>
        </p:txBody>
      </p:sp>
    </p:spTree>
    <p:extLst>
      <p:ext uri="{BB962C8B-B14F-4D97-AF65-F5344CB8AC3E}">
        <p14:creationId xmlns:p14="http://schemas.microsoft.com/office/powerpoint/2010/main" val="395886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sz="3700"/>
              <a:t>Copyediting</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pPr marL="0" indent="0">
              <a:buNone/>
            </a:pPr>
            <a:r>
              <a:rPr lang="en-US" sz="2100" dirty="0"/>
              <a:t>The copyeditor is responsible for correcting the “mechanics” of the text. They will develop a style sheet specific to the title, which will guide the proofreading process. </a:t>
            </a:r>
          </a:p>
        </p:txBody>
      </p:sp>
    </p:spTree>
    <p:extLst>
      <p:ext uri="{BB962C8B-B14F-4D97-AF65-F5344CB8AC3E}">
        <p14:creationId xmlns:p14="http://schemas.microsoft.com/office/powerpoint/2010/main" val="132567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sz="3400"/>
              <a:t>Proofreading</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pPr marL="0" indent="0">
              <a:buNone/>
            </a:pPr>
            <a:r>
              <a:rPr lang="en-US" sz="2100" dirty="0"/>
              <a:t>The proofreader will check for any typographical errors, deviations from house style (unless indicated in the style sheet), design and composition errors, and flag any errors from previous levels of editing. </a:t>
            </a:r>
          </a:p>
        </p:txBody>
      </p:sp>
    </p:spTree>
    <p:extLst>
      <p:ext uri="{BB962C8B-B14F-4D97-AF65-F5344CB8AC3E}">
        <p14:creationId xmlns:p14="http://schemas.microsoft.com/office/powerpoint/2010/main" val="159522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2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2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2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2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7BAED820-B387-B4EC-1DF6-A04843203F83}"/>
              </a:ext>
            </a:extLst>
          </p:cNvPr>
          <p:cNvSpPr>
            <a:spLocks noGrp="1"/>
          </p:cNvSpPr>
          <p:nvPr>
            <p:ph type="title"/>
          </p:nvPr>
        </p:nvSpPr>
        <p:spPr>
          <a:xfrm>
            <a:off x="401265" y="685800"/>
            <a:ext cx="2085203" cy="5105400"/>
          </a:xfrm>
        </p:spPr>
        <p:txBody>
          <a:bodyPr>
            <a:normAutofit/>
          </a:bodyPr>
          <a:lstStyle/>
          <a:p>
            <a:r>
              <a:rPr lang="en-US" sz="3500">
                <a:solidFill>
                  <a:srgbClr val="FFFFFF"/>
                </a:solidFill>
              </a:rPr>
              <a:t>On the menu</a:t>
            </a:r>
          </a:p>
        </p:txBody>
      </p:sp>
      <p:graphicFrame>
        <p:nvGraphicFramePr>
          <p:cNvPr id="5" name="Content Placeholder 2">
            <a:extLst>
              <a:ext uri="{FF2B5EF4-FFF2-40B4-BE49-F238E27FC236}">
                <a16:creationId xmlns:a16="http://schemas.microsoft.com/office/drawing/2014/main" id="{2B2E8C32-30DB-37E0-1CCC-11060279201D}"/>
              </a:ext>
            </a:extLst>
          </p:cNvPr>
          <p:cNvGraphicFramePr>
            <a:graphicFrameLocks noGrp="1"/>
          </p:cNvGraphicFramePr>
          <p:nvPr>
            <p:ph idx="1"/>
            <p:extLst>
              <p:ext uri="{D42A27DB-BD31-4B8C-83A1-F6EECF244321}">
                <p14:modId xmlns:p14="http://schemas.microsoft.com/office/powerpoint/2010/main" val="2133831201"/>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967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1" name="Rectangle 1030">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2" name="Rectangle 1032">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A9BEF-53EA-2030-E9F6-5A523FC5B94C}"/>
              </a:ext>
            </a:extLst>
          </p:cNvPr>
          <p:cNvSpPr>
            <a:spLocks noGrp="1"/>
          </p:cNvSpPr>
          <p:nvPr>
            <p:ph type="title"/>
          </p:nvPr>
        </p:nvSpPr>
        <p:spPr>
          <a:xfrm>
            <a:off x="628650" y="894027"/>
            <a:ext cx="2620771" cy="4782873"/>
          </a:xfrm>
        </p:spPr>
        <p:txBody>
          <a:bodyPr>
            <a:normAutofit/>
          </a:bodyPr>
          <a:lstStyle/>
          <a:p>
            <a:pPr algn="r"/>
            <a:r>
              <a:rPr lang="en-US" sz="4100"/>
              <a:t>Indigenous Editing Protocols</a:t>
            </a:r>
          </a:p>
        </p:txBody>
      </p:sp>
      <p:cxnSp>
        <p:nvCxnSpPr>
          <p:cNvPr id="1063" name="Straight Connector 103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04FAA6-8DAD-7D28-F8C0-C2EE78C7D857}"/>
              </a:ext>
            </a:extLst>
          </p:cNvPr>
          <p:cNvSpPr>
            <a:spLocks noGrp="1"/>
          </p:cNvSpPr>
          <p:nvPr>
            <p:ph idx="1"/>
          </p:nvPr>
        </p:nvSpPr>
        <p:spPr>
          <a:xfrm>
            <a:off x="3732024" y="894027"/>
            <a:ext cx="4783326" cy="4782873"/>
          </a:xfrm>
        </p:spPr>
        <p:txBody>
          <a:bodyPr anchor="ctr">
            <a:normAutofit/>
          </a:bodyPr>
          <a:lstStyle/>
          <a:p>
            <a:pPr>
              <a:lnSpc>
                <a:spcPct val="90000"/>
              </a:lnSpc>
            </a:pPr>
            <a:r>
              <a:rPr lang="en-CA" sz="1600" b="0" i="0">
                <a:effectLst/>
                <a:latin typeface="Lato" panose="020F0502020204030203" pitchFamily="34" charset="0"/>
              </a:rPr>
              <a:t>Existing editing practices in western countries were built </a:t>
            </a:r>
            <a:r>
              <a:rPr lang="en-CA" sz="1600">
                <a:latin typeface="Lato" panose="020F0502020204030203" pitchFamily="34" charset="0"/>
              </a:rPr>
              <a:t>at the exclusion of Indigenous peoples.</a:t>
            </a:r>
          </a:p>
          <a:p>
            <a:pPr>
              <a:lnSpc>
                <a:spcPct val="90000"/>
              </a:lnSpc>
            </a:pPr>
            <a:endParaRPr lang="en-CA" sz="1600">
              <a:latin typeface="Lato" panose="020F0502020204030203" pitchFamily="34" charset="0"/>
            </a:endParaRPr>
          </a:p>
          <a:p>
            <a:pPr>
              <a:lnSpc>
                <a:spcPct val="90000"/>
              </a:lnSpc>
            </a:pPr>
            <a:r>
              <a:rPr lang="en-CA" sz="1600" b="0" i="0">
                <a:effectLst/>
                <a:latin typeface="Lato" panose="020F0502020204030203" pitchFamily="34" charset="0"/>
              </a:rPr>
              <a:t>Current copyright laws do not protect.</a:t>
            </a:r>
          </a:p>
          <a:p>
            <a:pPr>
              <a:lnSpc>
                <a:spcPct val="90000"/>
              </a:lnSpc>
            </a:pPr>
            <a:endParaRPr lang="en-CA" sz="1600" b="0" i="0">
              <a:effectLst/>
              <a:latin typeface="Lato" panose="020F0502020204030203" pitchFamily="34" charset="0"/>
            </a:endParaRPr>
          </a:p>
          <a:p>
            <a:pPr>
              <a:lnSpc>
                <a:spcPct val="90000"/>
              </a:lnSpc>
            </a:pPr>
            <a:r>
              <a:rPr lang="en-CA" sz="1600">
                <a:latin typeface="Lato" panose="020F0502020204030203" pitchFamily="34" charset="0"/>
              </a:rPr>
              <a:t>Editing protocols vary from nation to nation and even within the same community.</a:t>
            </a:r>
          </a:p>
          <a:p>
            <a:pPr>
              <a:lnSpc>
                <a:spcPct val="90000"/>
              </a:lnSpc>
            </a:pPr>
            <a:endParaRPr lang="en-CA" sz="1600">
              <a:latin typeface="Lato" panose="020F0502020204030203" pitchFamily="34" charset="0"/>
            </a:endParaRPr>
          </a:p>
          <a:p>
            <a:pPr>
              <a:lnSpc>
                <a:spcPct val="90000"/>
              </a:lnSpc>
            </a:pPr>
            <a:r>
              <a:rPr lang="en-CA" sz="1600" b="0" i="0">
                <a:effectLst/>
                <a:latin typeface="Lato" panose="020F0502020204030203" pitchFamily="34" charset="0"/>
              </a:rPr>
              <a:t>Indigenous stories and knowledge systems must be approached with Indigenous community-focused editing practices, employed with care by Indigenous editors. 	</a:t>
            </a:r>
          </a:p>
          <a:p>
            <a:pPr>
              <a:lnSpc>
                <a:spcPct val="90000"/>
              </a:lnSpc>
            </a:pPr>
            <a:endParaRPr lang="en-CA" sz="1600">
              <a:latin typeface="Lato" panose="020F0502020204030203" pitchFamily="34" charset="0"/>
            </a:endParaRPr>
          </a:p>
          <a:p>
            <a:pPr marL="0" indent="0">
              <a:lnSpc>
                <a:spcPct val="90000"/>
              </a:lnSpc>
              <a:buNone/>
            </a:pPr>
            <a:endParaRPr lang="en-CA" sz="1600" b="0" i="0">
              <a:effectLst/>
              <a:latin typeface="Lato" panose="020F0502020204030203" pitchFamily="34" charset="0"/>
            </a:endParaRPr>
          </a:p>
          <a:p>
            <a:pPr marL="0" indent="0">
              <a:lnSpc>
                <a:spcPct val="90000"/>
              </a:lnSpc>
              <a:buNone/>
            </a:pPr>
            <a:r>
              <a:rPr lang="en-CA" sz="1600" b="0" i="0">
                <a:effectLst/>
                <a:latin typeface="Lato" panose="020F0502020204030203" pitchFamily="34" charset="0"/>
              </a:rPr>
              <a:t>(source: </a:t>
            </a:r>
            <a:r>
              <a:rPr lang="en-CA" sz="1600" b="0" i="0">
                <a:effectLst/>
                <a:latin typeface="Lato" panose="020F0502020204030203" pitchFamily="34" charset="0"/>
                <a:hlinkClick r:id="rId2"/>
              </a:rPr>
              <a:t>IEA, 2023</a:t>
            </a:r>
            <a:r>
              <a:rPr lang="en-CA" sz="1600" b="0" i="0">
                <a:effectLst/>
                <a:latin typeface="Lato" panose="020F0502020204030203" pitchFamily="34" charset="0"/>
              </a:rPr>
              <a:t>)</a:t>
            </a:r>
          </a:p>
          <a:p>
            <a:pPr>
              <a:lnSpc>
                <a:spcPct val="90000"/>
              </a:lnSpc>
            </a:pPr>
            <a:endParaRPr lang="en-US" sz="1600"/>
          </a:p>
        </p:txBody>
      </p:sp>
      <p:pic>
        <p:nvPicPr>
          <p:cNvPr id="1026" name="Picture 2">
            <a:extLst>
              <a:ext uri="{FF2B5EF4-FFF2-40B4-BE49-F238E27FC236}">
                <a16:creationId xmlns:a16="http://schemas.microsoft.com/office/drawing/2014/main" id="{900BAD96-29F4-2FDA-F8DB-858356C3F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46038"/>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1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sz="2800"/>
              <a:t>Other Editorial Responsibilities</a:t>
            </a:r>
          </a:p>
        </p:txBody>
      </p:sp>
      <p:cxnSp>
        <p:nvCxnSpPr>
          <p:cNvPr id="25" name="Straight Connector 2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fontScale="92500" lnSpcReduction="10000"/>
          </a:bodyPr>
          <a:lstStyle/>
          <a:p>
            <a:pPr>
              <a:lnSpc>
                <a:spcPct val="90000"/>
              </a:lnSpc>
            </a:pPr>
            <a:r>
              <a:rPr lang="en-US" sz="1900" b="1" dirty="0"/>
              <a:t>Marking and Coding</a:t>
            </a:r>
            <a:r>
              <a:rPr lang="en-US" sz="1900" dirty="0"/>
              <a:t>: Setting the text up for digital readiness. Meta data, alt text</a:t>
            </a:r>
          </a:p>
          <a:p>
            <a:pPr>
              <a:lnSpc>
                <a:spcPct val="90000"/>
              </a:lnSpc>
            </a:pPr>
            <a:endParaRPr lang="en-US" sz="1900" dirty="0"/>
          </a:p>
          <a:p>
            <a:pPr>
              <a:lnSpc>
                <a:spcPct val="90000"/>
              </a:lnSpc>
            </a:pPr>
            <a:r>
              <a:rPr lang="en-US" sz="1900" b="1" dirty="0"/>
              <a:t>Fact checking:</a:t>
            </a:r>
            <a:r>
              <a:rPr lang="en-US" sz="1900" dirty="0"/>
              <a:t> In the publishing contract the author will warrant that all the material in the manuscript is correct. However, the publisher also has to do due diligence and ensure any flagged “facts” are verified.</a:t>
            </a:r>
          </a:p>
          <a:p>
            <a:pPr>
              <a:lnSpc>
                <a:spcPct val="90000"/>
              </a:lnSpc>
            </a:pPr>
            <a:endParaRPr lang="en-US" sz="1900" dirty="0"/>
          </a:p>
          <a:p>
            <a:pPr>
              <a:lnSpc>
                <a:spcPct val="90000"/>
              </a:lnSpc>
            </a:pPr>
            <a:r>
              <a:rPr lang="en-US" sz="1900" b="1" dirty="0"/>
              <a:t>Photo research:</a:t>
            </a:r>
            <a:r>
              <a:rPr lang="en-US" sz="1900" dirty="0"/>
              <a:t> Photos used in a publication, unless taken by the author, need to cleared for copyright purposes.</a:t>
            </a:r>
          </a:p>
          <a:p>
            <a:pPr>
              <a:lnSpc>
                <a:spcPct val="90000"/>
              </a:lnSpc>
            </a:pPr>
            <a:endParaRPr lang="en-US" sz="1900" dirty="0"/>
          </a:p>
          <a:p>
            <a:pPr>
              <a:lnSpc>
                <a:spcPct val="90000"/>
              </a:lnSpc>
            </a:pPr>
            <a:r>
              <a:rPr lang="en-US" sz="1900" b="1" dirty="0"/>
              <a:t>Catalogue copy:</a:t>
            </a:r>
            <a:r>
              <a:rPr lang="en-US" sz="1900" dirty="0"/>
              <a:t> Often the information contained in the TI sheet can be used to create copy for the house catalogue. The catalogue is distributed to buyers to give them quick, clear information on a complete seasonal list of titles.</a:t>
            </a:r>
          </a:p>
        </p:txBody>
      </p:sp>
    </p:spTree>
    <p:extLst>
      <p:ext uri="{BB962C8B-B14F-4D97-AF65-F5344CB8AC3E}">
        <p14:creationId xmlns:p14="http://schemas.microsoft.com/office/powerpoint/2010/main" val="195737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631825"/>
            <a:ext cx="7886700" cy="1325563"/>
          </a:xfrm>
        </p:spPr>
        <p:txBody>
          <a:bodyPr>
            <a:normAutofit/>
          </a:bodyPr>
          <a:lstStyle/>
          <a:p>
            <a:pPr>
              <a:lnSpc>
                <a:spcPct val="90000"/>
              </a:lnSpc>
            </a:pPr>
            <a:r>
              <a:rPr lang="en-US" dirty="0"/>
              <a:t>Editors work with Form and Genre</a:t>
            </a:r>
          </a:p>
        </p:txBody>
      </p:sp>
      <p:sp>
        <p:nvSpPr>
          <p:cNvPr id="3" name="Content Placeholder 2"/>
          <p:cNvSpPr>
            <a:spLocks noGrp="1"/>
          </p:cNvSpPr>
          <p:nvPr>
            <p:ph idx="1"/>
          </p:nvPr>
        </p:nvSpPr>
        <p:spPr>
          <a:xfrm>
            <a:off x="628650" y="2057400"/>
            <a:ext cx="7886700" cy="3871762"/>
          </a:xfrm>
        </p:spPr>
        <p:txBody>
          <a:bodyPr>
            <a:normAutofit lnSpcReduction="10000"/>
          </a:bodyPr>
          <a:lstStyle/>
          <a:p>
            <a:pPr marL="0" indent="0">
              <a:lnSpc>
                <a:spcPct val="90000"/>
              </a:lnSpc>
              <a:buNone/>
            </a:pPr>
            <a:r>
              <a:rPr lang="en-US" sz="2000" b="1" dirty="0"/>
              <a:t>Form</a:t>
            </a:r>
            <a:r>
              <a:rPr lang="en-US" sz="2000" dirty="0"/>
              <a:t> – the published format of the story</a:t>
            </a:r>
          </a:p>
          <a:p>
            <a:pPr>
              <a:lnSpc>
                <a:spcPct val="90000"/>
              </a:lnSpc>
            </a:pPr>
            <a:r>
              <a:rPr lang="en-US" sz="2000" dirty="0"/>
              <a:t>A Tweet is different from an Instagram post.</a:t>
            </a:r>
          </a:p>
          <a:p>
            <a:pPr>
              <a:lnSpc>
                <a:spcPct val="90000"/>
              </a:lnSpc>
            </a:pPr>
            <a:r>
              <a:rPr lang="en-US" sz="2000" dirty="0"/>
              <a:t>A book is different from a magazine article</a:t>
            </a:r>
          </a:p>
          <a:p>
            <a:pPr>
              <a:lnSpc>
                <a:spcPct val="90000"/>
              </a:lnSpc>
            </a:pPr>
            <a:r>
              <a:rPr lang="en-US" sz="2000" dirty="0"/>
              <a:t>A letter is different from a newspaper article</a:t>
            </a:r>
          </a:p>
          <a:p>
            <a:pPr marL="0" indent="0">
              <a:lnSpc>
                <a:spcPct val="90000"/>
              </a:lnSpc>
              <a:buNone/>
            </a:pPr>
            <a:endParaRPr lang="en-US" sz="2000" b="1" dirty="0"/>
          </a:p>
          <a:p>
            <a:pPr marL="0" indent="0">
              <a:lnSpc>
                <a:spcPct val="90000"/>
              </a:lnSpc>
              <a:buNone/>
            </a:pPr>
            <a:r>
              <a:rPr lang="en-US" sz="2000" b="1" dirty="0"/>
              <a:t>Genre</a:t>
            </a:r>
            <a:r>
              <a:rPr lang="en-US" sz="2000" dirty="0"/>
              <a:t> – the category of the work</a:t>
            </a:r>
          </a:p>
          <a:p>
            <a:pPr>
              <a:lnSpc>
                <a:spcPct val="90000"/>
              </a:lnSpc>
            </a:pPr>
            <a:r>
              <a:rPr lang="en-US" sz="2000" dirty="0"/>
              <a:t>Fiction</a:t>
            </a:r>
          </a:p>
          <a:p>
            <a:pPr lvl="1">
              <a:lnSpc>
                <a:spcPct val="90000"/>
              </a:lnSpc>
            </a:pPr>
            <a:r>
              <a:rPr lang="en-US" sz="2000" dirty="0"/>
              <a:t>sub-genres</a:t>
            </a:r>
          </a:p>
          <a:p>
            <a:pPr>
              <a:lnSpc>
                <a:spcPct val="90000"/>
              </a:lnSpc>
            </a:pPr>
            <a:r>
              <a:rPr lang="en-US" sz="2000" dirty="0"/>
              <a:t>Non-fiction</a:t>
            </a:r>
          </a:p>
          <a:p>
            <a:pPr>
              <a:lnSpc>
                <a:spcPct val="90000"/>
              </a:lnSpc>
            </a:pPr>
            <a:r>
              <a:rPr lang="en-US" sz="2000" dirty="0"/>
              <a:t>News</a:t>
            </a:r>
          </a:p>
          <a:p>
            <a:pPr>
              <a:lnSpc>
                <a:spcPct val="90000"/>
              </a:lnSpc>
            </a:pPr>
            <a:r>
              <a:rPr lang="en-US" sz="2000" dirty="0"/>
              <a:t>Entertainment</a:t>
            </a:r>
          </a:p>
          <a:p>
            <a:pPr>
              <a:lnSpc>
                <a:spcPct val="90000"/>
              </a:lnSpc>
            </a:pPr>
            <a:r>
              <a:rPr lang="en-US" sz="2000" dirty="0"/>
              <a:t>Lectures</a:t>
            </a:r>
          </a:p>
          <a:p>
            <a:pPr marL="0" indent="0">
              <a:lnSpc>
                <a:spcPct val="90000"/>
              </a:lnSpc>
              <a:buNone/>
            </a:pPr>
            <a:endParaRPr lang="en-US" sz="1600" dirty="0"/>
          </a:p>
        </p:txBody>
      </p:sp>
      <p:pic>
        <p:nvPicPr>
          <p:cNvPr id="4" name="Picture 3">
            <a:extLst>
              <a:ext uri="{FF2B5EF4-FFF2-40B4-BE49-F238E27FC236}">
                <a16:creationId xmlns:a16="http://schemas.microsoft.com/office/drawing/2014/main" id="{3D625A29-CCE9-329D-8E6B-56FF1F330FEA}"/>
              </a:ext>
            </a:extLst>
          </p:cNvPr>
          <p:cNvPicPr>
            <a:picLocks noChangeAspect="1"/>
          </p:cNvPicPr>
          <p:nvPr/>
        </p:nvPicPr>
        <p:blipFill>
          <a:blip r:embed="rId3"/>
          <a:stretch>
            <a:fillRect/>
          </a:stretch>
        </p:blipFill>
        <p:spPr>
          <a:xfrm>
            <a:off x="5950381" y="1737360"/>
            <a:ext cx="1752600" cy="1155700"/>
          </a:xfrm>
          <a:prstGeom prst="rect">
            <a:avLst/>
          </a:prstGeom>
        </p:spPr>
      </p:pic>
      <p:pic>
        <p:nvPicPr>
          <p:cNvPr id="5" name="Picture 4">
            <a:extLst>
              <a:ext uri="{FF2B5EF4-FFF2-40B4-BE49-F238E27FC236}">
                <a16:creationId xmlns:a16="http://schemas.microsoft.com/office/drawing/2014/main" id="{C2AB39B1-8381-C64F-3534-4027B837B1E8}"/>
              </a:ext>
            </a:extLst>
          </p:cNvPr>
          <p:cNvPicPr>
            <a:picLocks noChangeAspect="1"/>
          </p:cNvPicPr>
          <p:nvPr/>
        </p:nvPicPr>
        <p:blipFill>
          <a:blip r:embed="rId4"/>
          <a:stretch>
            <a:fillRect/>
          </a:stretch>
        </p:blipFill>
        <p:spPr>
          <a:xfrm>
            <a:off x="5864940" y="3160925"/>
            <a:ext cx="1297390" cy="804016"/>
          </a:xfrm>
          <a:prstGeom prst="rect">
            <a:avLst/>
          </a:prstGeom>
        </p:spPr>
      </p:pic>
      <p:pic>
        <p:nvPicPr>
          <p:cNvPr id="6" name="Picture 5">
            <a:extLst>
              <a:ext uri="{FF2B5EF4-FFF2-40B4-BE49-F238E27FC236}">
                <a16:creationId xmlns:a16="http://schemas.microsoft.com/office/drawing/2014/main" id="{64928C7A-66A6-8145-7038-CE859DF6C5FA}"/>
              </a:ext>
            </a:extLst>
          </p:cNvPr>
          <p:cNvPicPr>
            <a:picLocks noChangeAspect="1"/>
          </p:cNvPicPr>
          <p:nvPr/>
        </p:nvPicPr>
        <p:blipFill>
          <a:blip r:embed="rId5"/>
          <a:stretch>
            <a:fillRect/>
          </a:stretch>
        </p:blipFill>
        <p:spPr>
          <a:xfrm>
            <a:off x="7562723" y="3148731"/>
            <a:ext cx="952627" cy="1347866"/>
          </a:xfrm>
          <a:prstGeom prst="rect">
            <a:avLst/>
          </a:prstGeom>
        </p:spPr>
      </p:pic>
      <p:pic>
        <p:nvPicPr>
          <p:cNvPr id="7" name="Picture 6">
            <a:extLst>
              <a:ext uri="{FF2B5EF4-FFF2-40B4-BE49-F238E27FC236}">
                <a16:creationId xmlns:a16="http://schemas.microsoft.com/office/drawing/2014/main" id="{B129F9A6-92DB-D838-D000-F191D8E7054D}"/>
              </a:ext>
            </a:extLst>
          </p:cNvPr>
          <p:cNvPicPr>
            <a:picLocks noChangeAspect="1"/>
          </p:cNvPicPr>
          <p:nvPr/>
        </p:nvPicPr>
        <p:blipFill>
          <a:blip r:embed="rId6"/>
          <a:stretch>
            <a:fillRect/>
          </a:stretch>
        </p:blipFill>
        <p:spPr>
          <a:xfrm>
            <a:off x="2711959" y="5069439"/>
            <a:ext cx="1435100" cy="1270000"/>
          </a:xfrm>
          <a:prstGeom prst="rect">
            <a:avLst/>
          </a:prstGeom>
        </p:spPr>
      </p:pic>
      <p:pic>
        <p:nvPicPr>
          <p:cNvPr id="9" name="Picture 8">
            <a:extLst>
              <a:ext uri="{FF2B5EF4-FFF2-40B4-BE49-F238E27FC236}">
                <a16:creationId xmlns:a16="http://schemas.microsoft.com/office/drawing/2014/main" id="{CB8722DE-D4AB-6513-EB25-694E798BB54F}"/>
              </a:ext>
            </a:extLst>
          </p:cNvPr>
          <p:cNvPicPr>
            <a:picLocks noChangeAspect="1"/>
          </p:cNvPicPr>
          <p:nvPr/>
        </p:nvPicPr>
        <p:blipFill>
          <a:blip r:embed="rId7"/>
          <a:stretch>
            <a:fillRect/>
          </a:stretch>
        </p:blipFill>
        <p:spPr>
          <a:xfrm>
            <a:off x="3277109" y="3863733"/>
            <a:ext cx="1739900" cy="1155700"/>
          </a:xfrm>
          <a:prstGeom prst="rect">
            <a:avLst/>
          </a:prstGeom>
        </p:spPr>
      </p:pic>
      <p:pic>
        <p:nvPicPr>
          <p:cNvPr id="11" name="Picture 10">
            <a:extLst>
              <a:ext uri="{FF2B5EF4-FFF2-40B4-BE49-F238E27FC236}">
                <a16:creationId xmlns:a16="http://schemas.microsoft.com/office/drawing/2014/main" id="{1CF73510-304F-95EC-CADA-1761AF52A2B5}"/>
              </a:ext>
            </a:extLst>
          </p:cNvPr>
          <p:cNvPicPr>
            <a:picLocks noChangeAspect="1"/>
          </p:cNvPicPr>
          <p:nvPr/>
        </p:nvPicPr>
        <p:blipFill>
          <a:blip r:embed="rId8"/>
          <a:stretch>
            <a:fillRect/>
          </a:stretch>
        </p:blipFill>
        <p:spPr>
          <a:xfrm>
            <a:off x="4442540" y="4993239"/>
            <a:ext cx="1422400" cy="1422400"/>
          </a:xfrm>
          <a:prstGeom prst="rect">
            <a:avLst/>
          </a:prstGeom>
        </p:spPr>
      </p:pic>
    </p:spTree>
    <p:extLst>
      <p:ext uri="{BB962C8B-B14F-4D97-AF65-F5344CB8AC3E}">
        <p14:creationId xmlns:p14="http://schemas.microsoft.com/office/powerpoint/2010/main" val="2773484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4CEA-B66C-7D13-EBD6-131578BD243F}"/>
              </a:ext>
            </a:extLst>
          </p:cNvPr>
          <p:cNvSpPr>
            <a:spLocks noGrp="1"/>
          </p:cNvSpPr>
          <p:nvPr>
            <p:ph type="title"/>
          </p:nvPr>
        </p:nvSpPr>
        <p:spPr/>
        <p:txBody>
          <a:bodyPr/>
          <a:lstStyle/>
          <a:p>
            <a:r>
              <a:rPr lang="en-US" dirty="0"/>
              <a:t>Form and Genre</a:t>
            </a:r>
          </a:p>
        </p:txBody>
      </p:sp>
      <p:sp>
        <p:nvSpPr>
          <p:cNvPr id="3" name="Content Placeholder 2">
            <a:extLst>
              <a:ext uri="{FF2B5EF4-FFF2-40B4-BE49-F238E27FC236}">
                <a16:creationId xmlns:a16="http://schemas.microsoft.com/office/drawing/2014/main" id="{F3C844A5-B703-31BC-159F-94924524BB77}"/>
              </a:ext>
            </a:extLst>
          </p:cNvPr>
          <p:cNvSpPr>
            <a:spLocks noGrp="1"/>
          </p:cNvSpPr>
          <p:nvPr>
            <p:ph idx="1"/>
          </p:nvPr>
        </p:nvSpPr>
        <p:spPr/>
        <p:txBody>
          <a:bodyPr>
            <a:normAutofit/>
          </a:bodyPr>
          <a:lstStyle/>
          <a:p>
            <a:pPr>
              <a:lnSpc>
                <a:spcPct val="90000"/>
              </a:lnSpc>
            </a:pPr>
            <a:r>
              <a:rPr lang="en-US" sz="3200" dirty="0"/>
              <a:t>Overlap and work together: </a:t>
            </a:r>
            <a:r>
              <a:rPr lang="en-US" sz="3200" i="1" dirty="0"/>
              <a:t>Graphic novels, mashups (</a:t>
            </a:r>
            <a:r>
              <a:rPr lang="en-US" sz="3200" i="1" dirty="0" err="1"/>
              <a:t>Limetown</a:t>
            </a:r>
            <a:r>
              <a:rPr lang="en-US" sz="3200" i="1" dirty="0"/>
              <a:t>)</a:t>
            </a:r>
          </a:p>
          <a:p>
            <a:pPr>
              <a:lnSpc>
                <a:spcPct val="90000"/>
              </a:lnSpc>
            </a:pPr>
            <a:endParaRPr lang="en-US" sz="3200" dirty="0"/>
          </a:p>
          <a:p>
            <a:pPr>
              <a:lnSpc>
                <a:spcPct val="90000"/>
              </a:lnSpc>
            </a:pPr>
            <a:r>
              <a:rPr lang="en-US" dirty="0"/>
              <a:t>C</a:t>
            </a:r>
            <a:r>
              <a:rPr lang="en-US" sz="3200" dirty="0"/>
              <a:t>lash: </a:t>
            </a:r>
            <a:r>
              <a:rPr lang="en-US" sz="3200" i="1" dirty="0"/>
              <a:t>Think of an accident report typically run in a newspaper, could not be placed in a book? </a:t>
            </a:r>
          </a:p>
          <a:p>
            <a:pPr>
              <a:lnSpc>
                <a:spcPct val="90000"/>
              </a:lnSpc>
            </a:pPr>
            <a:endParaRPr lang="en-US" sz="3200" dirty="0"/>
          </a:p>
          <a:p>
            <a:pPr>
              <a:lnSpc>
                <a:spcPct val="90000"/>
              </a:lnSpc>
            </a:pPr>
            <a:r>
              <a:rPr lang="en-US" dirty="0"/>
              <a:t>C</a:t>
            </a:r>
            <a:r>
              <a:rPr lang="en-US" sz="3200" dirty="0"/>
              <a:t>reate new content containers: </a:t>
            </a:r>
            <a:r>
              <a:rPr lang="en-US" sz="3200" i="1" dirty="0"/>
              <a:t>Narratives in games (Device Six); choose your own adventure Black Mirror: Bandersnatch</a:t>
            </a:r>
          </a:p>
          <a:p>
            <a:pPr marL="0" indent="0">
              <a:buNone/>
            </a:pPr>
            <a:endParaRPr lang="en-US" dirty="0"/>
          </a:p>
        </p:txBody>
      </p:sp>
    </p:spTree>
    <p:extLst>
      <p:ext uri="{BB962C8B-B14F-4D97-AF65-F5344CB8AC3E}">
        <p14:creationId xmlns:p14="http://schemas.microsoft.com/office/powerpoint/2010/main" val="3709009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5DD7917-DC43-4DB1-8719-34243DFC6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685C99-98AD-E845-8066-229D747DF8C7}"/>
              </a:ext>
            </a:extLst>
          </p:cNvPr>
          <p:cNvPicPr>
            <a:picLocks noChangeAspect="1"/>
          </p:cNvPicPr>
          <p:nvPr/>
        </p:nvPicPr>
        <p:blipFill>
          <a:blip r:embed="rId3"/>
          <a:stretch>
            <a:fillRect/>
          </a:stretch>
        </p:blipFill>
        <p:spPr>
          <a:xfrm>
            <a:off x="883979" y="717391"/>
            <a:ext cx="2161308" cy="3237916"/>
          </a:xfrm>
          <a:prstGeom prst="rect">
            <a:avLst/>
          </a:prstGeom>
        </p:spPr>
      </p:pic>
      <p:pic>
        <p:nvPicPr>
          <p:cNvPr id="9" name="Picture 8">
            <a:extLst>
              <a:ext uri="{FF2B5EF4-FFF2-40B4-BE49-F238E27FC236}">
                <a16:creationId xmlns:a16="http://schemas.microsoft.com/office/drawing/2014/main" id="{C9BC20F5-824A-0543-92D5-214CAC0B93C6}"/>
              </a:ext>
            </a:extLst>
          </p:cNvPr>
          <p:cNvPicPr>
            <a:picLocks noChangeAspect="1"/>
          </p:cNvPicPr>
          <p:nvPr/>
        </p:nvPicPr>
        <p:blipFill>
          <a:blip r:embed="rId4"/>
          <a:stretch>
            <a:fillRect/>
          </a:stretch>
        </p:blipFill>
        <p:spPr>
          <a:xfrm>
            <a:off x="3286587" y="1605553"/>
            <a:ext cx="2561794" cy="1441009"/>
          </a:xfrm>
          <a:prstGeom prst="rect">
            <a:avLst/>
          </a:prstGeom>
        </p:spPr>
      </p:pic>
      <p:pic>
        <p:nvPicPr>
          <p:cNvPr id="7" name="Picture 6">
            <a:extLst>
              <a:ext uri="{FF2B5EF4-FFF2-40B4-BE49-F238E27FC236}">
                <a16:creationId xmlns:a16="http://schemas.microsoft.com/office/drawing/2014/main" id="{28107B85-1C40-7547-9AA5-336BFE899FAB}"/>
              </a:ext>
            </a:extLst>
          </p:cNvPr>
          <p:cNvPicPr>
            <a:picLocks noChangeAspect="1"/>
          </p:cNvPicPr>
          <p:nvPr/>
        </p:nvPicPr>
        <p:blipFill>
          <a:blip r:embed="rId5"/>
          <a:stretch>
            <a:fillRect/>
          </a:stretch>
        </p:blipFill>
        <p:spPr>
          <a:xfrm>
            <a:off x="6098710" y="1050937"/>
            <a:ext cx="2570823" cy="2570823"/>
          </a:xfrm>
          <a:prstGeom prst="rect">
            <a:avLst/>
          </a:prstGeom>
        </p:spPr>
      </p:pic>
      <p:sp>
        <p:nvSpPr>
          <p:cNvPr id="33" name="Freeform: Shape 32">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5184987"/>
            <a:ext cx="532209"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5" name="Freeform 46">
            <a:extLst>
              <a:ext uri="{FF2B5EF4-FFF2-40B4-BE49-F238E27FC236}">
                <a16:creationId xmlns:a16="http://schemas.microsoft.com/office/drawing/2014/main" id="{E075BB12-23BA-44A6-ABE6-664ACD6AC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5000381"/>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7">
            <a:extLst>
              <a:ext uri="{FF2B5EF4-FFF2-40B4-BE49-F238E27FC236}">
                <a16:creationId xmlns:a16="http://schemas.microsoft.com/office/drawing/2014/main" id="{2BC04747-F6F9-4ED6-BE92-B405986940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4803531"/>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0594E94A-8938-4CC4-AC3C-E016837AE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4232295"/>
            <a:ext cx="8660959"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4149783-5C36-ED4E-A958-DE49D3EE0D37}"/>
              </a:ext>
            </a:extLst>
          </p:cNvPr>
          <p:cNvSpPr>
            <a:spLocks noGrp="1"/>
          </p:cNvSpPr>
          <p:nvPr>
            <p:ph type="title"/>
          </p:nvPr>
        </p:nvSpPr>
        <p:spPr>
          <a:xfrm>
            <a:off x="962935" y="4458361"/>
            <a:ext cx="3367985" cy="1655384"/>
          </a:xfrm>
        </p:spPr>
        <p:txBody>
          <a:bodyPr>
            <a:normAutofit/>
          </a:bodyPr>
          <a:lstStyle/>
          <a:p>
            <a:pPr algn="r"/>
            <a:r>
              <a:rPr lang="en-CA" sz="3100">
                <a:solidFill>
                  <a:srgbClr val="FFFFFF"/>
                </a:solidFill>
              </a:rPr>
              <a:t>Limetown</a:t>
            </a:r>
          </a:p>
        </p:txBody>
      </p:sp>
      <p:sp>
        <p:nvSpPr>
          <p:cNvPr id="3" name="Content Placeholder 2">
            <a:extLst>
              <a:ext uri="{FF2B5EF4-FFF2-40B4-BE49-F238E27FC236}">
                <a16:creationId xmlns:a16="http://schemas.microsoft.com/office/drawing/2014/main" id="{E54804D9-B6F1-9940-B05A-06F775DCAF6D}"/>
              </a:ext>
            </a:extLst>
          </p:cNvPr>
          <p:cNvSpPr>
            <a:spLocks noGrp="1"/>
          </p:cNvSpPr>
          <p:nvPr>
            <p:ph idx="1"/>
          </p:nvPr>
        </p:nvSpPr>
        <p:spPr>
          <a:xfrm>
            <a:off x="4810814" y="4492406"/>
            <a:ext cx="4025450" cy="1587294"/>
          </a:xfrm>
        </p:spPr>
        <p:txBody>
          <a:bodyPr anchor="ctr">
            <a:normAutofit/>
          </a:bodyPr>
          <a:lstStyle/>
          <a:p>
            <a:endParaRPr lang="en-CA" sz="1700">
              <a:solidFill>
                <a:srgbClr val="FEFFFF"/>
              </a:solidFill>
              <a:hlinkClick r:id="rId6"/>
            </a:endParaRPr>
          </a:p>
          <a:p>
            <a:endParaRPr lang="en-CA" sz="1700">
              <a:solidFill>
                <a:srgbClr val="FEFFFF"/>
              </a:solidFill>
              <a:hlinkClick r:id="rId6"/>
            </a:endParaRPr>
          </a:p>
          <a:p>
            <a:endParaRPr lang="en-CA" sz="1700">
              <a:solidFill>
                <a:srgbClr val="FEFFFF"/>
              </a:solidFill>
              <a:hlinkClick r:id="rId6"/>
            </a:endParaRPr>
          </a:p>
          <a:p>
            <a:endParaRPr lang="en-CA" sz="1700">
              <a:solidFill>
                <a:srgbClr val="FEFFFF"/>
              </a:solidFill>
              <a:hlinkClick r:id="rId6"/>
            </a:endParaRPr>
          </a:p>
          <a:p>
            <a:endParaRPr lang="en-CA" sz="1700">
              <a:solidFill>
                <a:srgbClr val="FEFFFF"/>
              </a:solidFill>
              <a:hlinkClick r:id="rId6"/>
            </a:endParaRPr>
          </a:p>
          <a:p>
            <a:endParaRPr lang="en-CA" sz="1700">
              <a:solidFill>
                <a:srgbClr val="FEFFFF"/>
              </a:solidFill>
              <a:hlinkClick r:id="rId6"/>
            </a:endParaRPr>
          </a:p>
          <a:p>
            <a:endParaRPr lang="en-CA" sz="1700">
              <a:solidFill>
                <a:srgbClr val="FEFFFF"/>
              </a:solidFill>
            </a:endParaRPr>
          </a:p>
        </p:txBody>
      </p:sp>
    </p:spTree>
    <p:extLst>
      <p:ext uri="{BB962C8B-B14F-4D97-AF65-F5344CB8AC3E}">
        <p14:creationId xmlns:p14="http://schemas.microsoft.com/office/powerpoint/2010/main" val="2497734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15299" y="548464"/>
            <a:ext cx="5098906" cy="1675623"/>
          </a:xfrm>
        </p:spPr>
        <p:txBody>
          <a:bodyPr anchor="b">
            <a:normAutofit/>
          </a:bodyPr>
          <a:lstStyle/>
          <a:p>
            <a:r>
              <a:rPr lang="en-US" sz="3500"/>
              <a:t>The form is crumbling</a:t>
            </a:r>
          </a:p>
        </p:txBody>
      </p:sp>
      <p:pic>
        <p:nvPicPr>
          <p:cNvPr id="14" name="Picture 13" descr="Digital cubes design">
            <a:extLst>
              <a:ext uri="{FF2B5EF4-FFF2-40B4-BE49-F238E27FC236}">
                <a16:creationId xmlns:a16="http://schemas.microsoft.com/office/drawing/2014/main" id="{CFE910C2-76D0-6418-6F3F-3163545AB280}"/>
              </a:ext>
            </a:extLst>
          </p:cNvPr>
          <p:cNvPicPr>
            <a:picLocks noChangeAspect="1"/>
          </p:cNvPicPr>
          <p:nvPr/>
        </p:nvPicPr>
        <p:blipFill rotWithShape="1">
          <a:blip r:embed="rId3"/>
          <a:srcRect l="34550" r="31030"/>
          <a:stretch/>
        </p:blipFill>
        <p:spPr>
          <a:xfrm>
            <a:off x="20" y="10"/>
            <a:ext cx="3147352" cy="6857990"/>
          </a:xfrm>
          <a:prstGeom prst="rect">
            <a:avLst/>
          </a:prstGeom>
          <a:effectLst/>
        </p:spPr>
      </p:pic>
      <p:sp>
        <p:nvSpPr>
          <p:cNvPr id="3" name="Content Placeholder 2"/>
          <p:cNvSpPr>
            <a:spLocks noGrp="1"/>
          </p:cNvSpPr>
          <p:nvPr>
            <p:ph idx="1"/>
          </p:nvPr>
        </p:nvSpPr>
        <p:spPr>
          <a:xfrm>
            <a:off x="3415300" y="2409830"/>
            <a:ext cx="5098904" cy="3705217"/>
          </a:xfrm>
        </p:spPr>
        <p:txBody>
          <a:bodyPr>
            <a:normAutofit/>
          </a:bodyPr>
          <a:lstStyle/>
          <a:p>
            <a:pPr marL="0" indent="0">
              <a:buNone/>
            </a:pPr>
            <a:r>
              <a:rPr lang="en-US" sz="1700" dirty="0"/>
              <a:t>The problems that an all-in-one, packaged publication used to solve just don’t exist anymore.</a:t>
            </a:r>
          </a:p>
          <a:p>
            <a:pPr marL="0" indent="0">
              <a:buNone/>
            </a:pPr>
            <a:endParaRPr lang="en-US" sz="1700" dirty="0"/>
          </a:p>
          <a:p>
            <a:pPr marL="0" indent="0">
              <a:buNone/>
            </a:pPr>
            <a:r>
              <a:rPr lang="en-US" sz="1700" dirty="0"/>
              <a:t>Literature has escaped its traditional containers.</a:t>
            </a:r>
          </a:p>
          <a:p>
            <a:pPr marL="0" indent="0">
              <a:buNone/>
            </a:pPr>
            <a:endParaRPr lang="en-US" sz="1700" dirty="0"/>
          </a:p>
          <a:p>
            <a:pPr marL="0" indent="0">
              <a:buNone/>
            </a:pPr>
            <a:r>
              <a:rPr lang="en-US" sz="1700" dirty="0"/>
              <a:t>We like to create, recreate, rework, mash up, remix. </a:t>
            </a:r>
          </a:p>
        </p:txBody>
      </p:sp>
    </p:spTree>
    <p:extLst>
      <p:ext uri="{BB962C8B-B14F-4D97-AF65-F5344CB8AC3E}">
        <p14:creationId xmlns:p14="http://schemas.microsoft.com/office/powerpoint/2010/main" val="880740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530289" cy="6858000"/>
            <a:chOff x="651279" y="598259"/>
            <a:chExt cx="10889442" cy="5680742"/>
          </a:xfrm>
        </p:grpSpPr>
        <p:sp>
          <p:nvSpPr>
            <p:cNvPr id="23"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7" name="Freeform: Shape 2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589788" y="841248"/>
            <a:ext cx="2636433" cy="5340097"/>
          </a:xfrm>
        </p:spPr>
        <p:txBody>
          <a:bodyPr anchor="ctr">
            <a:normAutofit/>
          </a:bodyPr>
          <a:lstStyle/>
          <a:p>
            <a:pPr algn="l"/>
            <a:r>
              <a:rPr lang="en-US" sz="4200">
                <a:solidFill>
                  <a:schemeClr val="bg1"/>
                </a:solidFill>
              </a:rPr>
              <a:t>But we still have genres</a:t>
            </a:r>
          </a:p>
        </p:txBody>
      </p:sp>
      <p:graphicFrame>
        <p:nvGraphicFramePr>
          <p:cNvPr id="14" name="Content Placeholder 2">
            <a:extLst>
              <a:ext uri="{FF2B5EF4-FFF2-40B4-BE49-F238E27FC236}">
                <a16:creationId xmlns:a16="http://schemas.microsoft.com/office/drawing/2014/main" id="{479CF8AD-989B-49EC-9F82-0C1B92759304}"/>
              </a:ext>
            </a:extLst>
          </p:cNvPr>
          <p:cNvGraphicFramePr>
            <a:graphicFrameLocks noGrp="1"/>
          </p:cNvGraphicFramePr>
          <p:nvPr>
            <p:ph idx="1"/>
            <p:extLst>
              <p:ext uri="{D42A27DB-BD31-4B8C-83A1-F6EECF244321}">
                <p14:modId xmlns:p14="http://schemas.microsoft.com/office/powerpoint/2010/main" val="15718957"/>
              </p:ext>
            </p:extLst>
          </p:nvPr>
        </p:nvGraphicFramePr>
        <p:xfrm>
          <a:off x="3739414" y="231006"/>
          <a:ext cx="4775935"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256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768A-2B6F-3746-B3F5-B7F901F31471}"/>
              </a:ext>
            </a:extLst>
          </p:cNvPr>
          <p:cNvSpPr>
            <a:spLocks noGrp="1"/>
          </p:cNvSpPr>
          <p:nvPr>
            <p:ph type="title"/>
          </p:nvPr>
        </p:nvSpPr>
        <p:spPr>
          <a:xfrm>
            <a:off x="486696" y="629266"/>
            <a:ext cx="3708114" cy="1622321"/>
          </a:xfrm>
        </p:spPr>
        <p:txBody>
          <a:bodyPr>
            <a:normAutofit/>
          </a:bodyPr>
          <a:lstStyle/>
          <a:p>
            <a:r>
              <a:rPr lang="en-US" dirty="0"/>
              <a:t>The Blog as form then…</a:t>
            </a:r>
          </a:p>
        </p:txBody>
      </p:sp>
      <p:sp>
        <p:nvSpPr>
          <p:cNvPr id="3" name="Content Placeholder 2">
            <a:extLst>
              <a:ext uri="{FF2B5EF4-FFF2-40B4-BE49-F238E27FC236}">
                <a16:creationId xmlns:a16="http://schemas.microsoft.com/office/drawing/2014/main" id="{3459E8E9-809C-664C-8B34-1D46BE0860DB}"/>
              </a:ext>
            </a:extLst>
          </p:cNvPr>
          <p:cNvSpPr>
            <a:spLocks noGrp="1"/>
          </p:cNvSpPr>
          <p:nvPr>
            <p:ph idx="1"/>
          </p:nvPr>
        </p:nvSpPr>
        <p:spPr>
          <a:xfrm>
            <a:off x="486697" y="2438400"/>
            <a:ext cx="3708113" cy="3785419"/>
          </a:xfrm>
        </p:spPr>
        <p:txBody>
          <a:bodyPr>
            <a:normAutofit/>
          </a:bodyPr>
          <a:lstStyle/>
          <a:p>
            <a:pPr marL="0" indent="0">
              <a:buNone/>
            </a:pPr>
            <a:r>
              <a:rPr lang="en-US" sz="2100" dirty="0"/>
              <a:t>Can also be seen as a supergenre, with many forms within it. </a:t>
            </a:r>
          </a:p>
          <a:p>
            <a:pPr marL="0" indent="0">
              <a:buNone/>
            </a:pPr>
            <a:endParaRPr lang="en-US" sz="2100" dirty="0"/>
          </a:p>
          <a:p>
            <a:pPr marL="0" indent="0">
              <a:buNone/>
            </a:pPr>
            <a:r>
              <a:rPr lang="en-US" sz="2100" dirty="0"/>
              <a:t>News bits, long-form journalism, critical essays, food photos, microblogging, vlogs, podcasts, streaming, memes… </a:t>
            </a:r>
          </a:p>
          <a:p>
            <a:endParaRPr lang="en-US" sz="2100" dirty="0"/>
          </a:p>
        </p:txBody>
      </p:sp>
      <p:sp>
        <p:nvSpPr>
          <p:cNvPr id="50" name="Rectangle 4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imeline&#10;&#10;Description automatically generated">
            <a:extLst>
              <a:ext uri="{FF2B5EF4-FFF2-40B4-BE49-F238E27FC236}">
                <a16:creationId xmlns:a16="http://schemas.microsoft.com/office/drawing/2014/main" id="{7280614D-D58D-AF7A-938D-B65D25B454EA}"/>
              </a:ext>
            </a:extLst>
          </p:cNvPr>
          <p:cNvPicPr>
            <a:picLocks noChangeAspect="1"/>
          </p:cNvPicPr>
          <p:nvPr/>
        </p:nvPicPr>
        <p:blipFill>
          <a:blip r:embed="rId3"/>
          <a:stretch>
            <a:fillRect/>
          </a:stretch>
        </p:blipFill>
        <p:spPr>
          <a:xfrm>
            <a:off x="5178531" y="1475836"/>
            <a:ext cx="3356649" cy="3903080"/>
          </a:xfrm>
          <a:prstGeom prst="rect">
            <a:avLst/>
          </a:prstGeom>
          <a:effectLst/>
        </p:spPr>
      </p:pic>
    </p:spTree>
    <p:extLst>
      <p:ext uri="{BB962C8B-B14F-4D97-AF65-F5344CB8AC3E}">
        <p14:creationId xmlns:p14="http://schemas.microsoft.com/office/powerpoint/2010/main" val="492856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631825"/>
            <a:ext cx="7886700" cy="1325563"/>
          </a:xfrm>
        </p:spPr>
        <p:txBody>
          <a:bodyPr>
            <a:normAutofit/>
          </a:bodyPr>
          <a:lstStyle/>
          <a:p>
            <a:pPr>
              <a:lnSpc>
                <a:spcPct val="90000"/>
              </a:lnSpc>
            </a:pPr>
            <a:r>
              <a:rPr lang="en-US" dirty="0"/>
              <a:t>And genres transform and morph</a:t>
            </a:r>
          </a:p>
        </p:txBody>
      </p:sp>
      <p:sp>
        <p:nvSpPr>
          <p:cNvPr id="3" name="Content Placeholder 2"/>
          <p:cNvSpPr>
            <a:spLocks noGrp="1"/>
          </p:cNvSpPr>
          <p:nvPr>
            <p:ph idx="1"/>
          </p:nvPr>
        </p:nvSpPr>
        <p:spPr>
          <a:xfrm>
            <a:off x="628650" y="2057400"/>
            <a:ext cx="7886700" cy="3871762"/>
          </a:xfrm>
        </p:spPr>
        <p:txBody>
          <a:bodyPr>
            <a:normAutofit/>
          </a:bodyPr>
          <a:lstStyle/>
          <a:p>
            <a:pPr marL="0" indent="0">
              <a:buNone/>
            </a:pPr>
            <a:r>
              <a:rPr lang="en-US" sz="2100" dirty="0"/>
              <a:t>Perhaps</a:t>
            </a:r>
            <a:r>
              <a:rPr lang="en-US" sz="2100" i="1" dirty="0"/>
              <a:t> a genre</a:t>
            </a:r>
            <a:r>
              <a:rPr lang="en-US" sz="2100" dirty="0"/>
              <a:t> is a thing that </a:t>
            </a:r>
            <a:r>
              <a:rPr lang="en-US" sz="2100" b="1" dirty="0"/>
              <a:t>publics</a:t>
            </a:r>
            <a:r>
              <a:rPr lang="en-US" sz="2100" dirty="0"/>
              <a:t> </a:t>
            </a:r>
            <a:r>
              <a:rPr lang="en-US" sz="2100" i="1" dirty="0"/>
              <a:t>respond</a:t>
            </a:r>
            <a:r>
              <a:rPr lang="en-US" sz="2100" dirty="0"/>
              <a:t> to? That develop from our </a:t>
            </a:r>
            <a:r>
              <a:rPr lang="en-US" sz="2100" b="1" dirty="0" err="1"/>
              <a:t>counterpublics</a:t>
            </a:r>
            <a:r>
              <a:rPr lang="en-US" sz="2100" dirty="0"/>
              <a:t>?</a:t>
            </a:r>
          </a:p>
          <a:p>
            <a:pPr marL="0" indent="0">
              <a:buNone/>
            </a:pPr>
            <a:endParaRPr lang="en-US" sz="2100" dirty="0"/>
          </a:p>
          <a:p>
            <a:pPr marL="0" indent="0">
              <a:buNone/>
            </a:pPr>
            <a:r>
              <a:rPr lang="en-US" sz="2100" dirty="0"/>
              <a:t>Are genres created? </a:t>
            </a:r>
          </a:p>
          <a:p>
            <a:pPr marL="457200" lvl="1" indent="0">
              <a:buNone/>
            </a:pPr>
            <a:r>
              <a:rPr lang="en-US" sz="2100" dirty="0"/>
              <a:t>Fanfic</a:t>
            </a:r>
          </a:p>
          <a:p>
            <a:pPr marL="457200" lvl="1" indent="0">
              <a:buNone/>
            </a:pPr>
            <a:r>
              <a:rPr lang="en-US" sz="2100" dirty="0"/>
              <a:t>Interactive fic</a:t>
            </a:r>
          </a:p>
          <a:p>
            <a:pPr marL="457200" lvl="1" indent="0">
              <a:buNone/>
            </a:pPr>
            <a:r>
              <a:rPr lang="en-US" sz="2100" dirty="0"/>
              <a:t>Mythology fic (mythopoeia)</a:t>
            </a:r>
          </a:p>
          <a:p>
            <a:pPr marL="457200" lvl="1" indent="0">
              <a:buNone/>
            </a:pPr>
            <a:r>
              <a:rPr lang="en-US" sz="2100" dirty="0" err="1"/>
              <a:t>Cli</a:t>
            </a:r>
            <a:r>
              <a:rPr lang="en-US" sz="2100" dirty="0"/>
              <a:t> Fic or </a:t>
            </a:r>
            <a:r>
              <a:rPr lang="en-US" sz="2100" dirty="0" err="1"/>
              <a:t>Cli</a:t>
            </a:r>
            <a:r>
              <a:rPr lang="en-US" sz="2100" dirty="0"/>
              <a:t> –Fi</a:t>
            </a:r>
          </a:p>
          <a:p>
            <a:pPr marL="457200" lvl="1" indent="0">
              <a:buNone/>
            </a:pPr>
            <a:r>
              <a:rPr lang="en-US" sz="2100" dirty="0"/>
              <a:t>Minimalism</a:t>
            </a:r>
          </a:p>
          <a:p>
            <a:pPr marL="457200" lvl="1" indent="0">
              <a:buNone/>
            </a:pPr>
            <a:r>
              <a:rPr lang="en-US" sz="2100" dirty="0"/>
              <a:t>Bizarro</a:t>
            </a:r>
          </a:p>
          <a:p>
            <a:pPr marL="457200" lvl="1" indent="0">
              <a:buNone/>
            </a:pPr>
            <a:endParaRPr lang="en-US" sz="2100" dirty="0"/>
          </a:p>
          <a:p>
            <a:pPr marL="457200" lvl="1" indent="0">
              <a:buNone/>
            </a:pPr>
            <a:endParaRPr lang="en-US" sz="2100" dirty="0"/>
          </a:p>
          <a:p>
            <a:pPr lvl="1"/>
            <a:endParaRPr lang="en-US" sz="2100" dirty="0"/>
          </a:p>
        </p:txBody>
      </p:sp>
    </p:spTree>
    <p:extLst>
      <p:ext uri="{BB962C8B-B14F-4D97-AF65-F5344CB8AC3E}">
        <p14:creationId xmlns:p14="http://schemas.microsoft.com/office/powerpoint/2010/main" val="520276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C5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 shot of Snow Fall The Avalanche at Tunnel Creek by John Branch. A multimedia publication of fixed text and images, interactive website, music and video. Produced in 2012 and a Pulitzer Prize winner.">
            <a:hlinkClick r:id="rId3"/>
            <a:extLst>
              <a:ext uri="{FF2B5EF4-FFF2-40B4-BE49-F238E27FC236}">
                <a16:creationId xmlns:a16="http://schemas.microsoft.com/office/drawing/2014/main" id="{54E4C813-C43E-FAAB-F6FF-810DC208A21E}"/>
              </a:ext>
            </a:extLst>
          </p:cNvPr>
          <p:cNvPicPr>
            <a:picLocks noChangeAspect="1"/>
          </p:cNvPicPr>
          <p:nvPr/>
        </p:nvPicPr>
        <p:blipFill>
          <a:blip r:embed="rId4"/>
          <a:stretch>
            <a:fillRect/>
          </a:stretch>
        </p:blipFill>
        <p:spPr>
          <a:xfrm>
            <a:off x="466911" y="874402"/>
            <a:ext cx="2341608" cy="2013782"/>
          </a:xfrm>
          <a:prstGeom prst="rect">
            <a:avLst/>
          </a:prstGeom>
        </p:spPr>
      </p:pic>
      <p:sp>
        <p:nvSpPr>
          <p:cNvPr id="21" name="Rectangle 2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ook cover of Pride and Prejudice and Zombies by Jane Austen and Seth Graham-Smith.&#10;">
            <a:extLst>
              <a:ext uri="{FF2B5EF4-FFF2-40B4-BE49-F238E27FC236}">
                <a16:creationId xmlns:a16="http://schemas.microsoft.com/office/drawing/2014/main" id="{0FAEB9BE-D0C7-6263-6C67-F4F6A9BF1D9A}"/>
              </a:ext>
            </a:extLst>
          </p:cNvPr>
          <p:cNvPicPr>
            <a:picLocks noChangeAspect="1"/>
          </p:cNvPicPr>
          <p:nvPr/>
        </p:nvPicPr>
        <p:blipFill>
          <a:blip r:embed="rId5"/>
          <a:stretch>
            <a:fillRect/>
          </a:stretch>
        </p:blipFill>
        <p:spPr>
          <a:xfrm>
            <a:off x="3286257" y="1580762"/>
            <a:ext cx="2439677" cy="3710535"/>
          </a:xfrm>
          <a:prstGeom prst="rect">
            <a:avLst/>
          </a:prstGeom>
        </p:spPr>
      </p:pic>
      <p:sp>
        <p:nvSpPr>
          <p:cNvPr id="25" name="Rectangle 2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643" y="487090"/>
            <a:ext cx="2691130"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128AB687-64A4-E1B2-B8B6-FF167B3E89F1}"/>
              </a:ext>
            </a:extLst>
          </p:cNvPr>
          <p:cNvPicPr>
            <a:picLocks noGrp="1" noChangeAspect="1"/>
          </p:cNvPicPr>
          <p:nvPr>
            <p:ph idx="1"/>
          </p:nvPr>
        </p:nvPicPr>
        <p:blipFill>
          <a:blip r:embed="rId6"/>
          <a:stretch>
            <a:fillRect/>
          </a:stretch>
        </p:blipFill>
        <p:spPr>
          <a:xfrm>
            <a:off x="6893348" y="3994207"/>
            <a:ext cx="1511024" cy="2263706"/>
          </a:xfrm>
          <a:prstGeom prst="rect">
            <a:avLst/>
          </a:prstGeom>
        </p:spPr>
      </p:pic>
      <p:pic>
        <p:nvPicPr>
          <p:cNvPr id="3" name="Picture 2" descr="The cover of new edition of The 500 Years of Resistance Comic Book by Gord Hill. ">
            <a:extLst>
              <a:ext uri="{FF2B5EF4-FFF2-40B4-BE49-F238E27FC236}">
                <a16:creationId xmlns:a16="http://schemas.microsoft.com/office/drawing/2014/main" id="{8D3E2A8D-D392-2C17-AFD9-86B477C7B996}"/>
              </a:ext>
            </a:extLst>
          </p:cNvPr>
          <p:cNvPicPr>
            <a:picLocks noChangeAspect="1"/>
          </p:cNvPicPr>
          <p:nvPr/>
        </p:nvPicPr>
        <p:blipFill>
          <a:blip r:embed="rId7"/>
          <a:stretch>
            <a:fillRect/>
          </a:stretch>
        </p:blipFill>
        <p:spPr>
          <a:xfrm>
            <a:off x="696637" y="3867150"/>
            <a:ext cx="1687399" cy="2261114"/>
          </a:xfrm>
          <a:prstGeom prst="rect">
            <a:avLst/>
          </a:prstGeom>
        </p:spPr>
      </p:pic>
      <p:pic>
        <p:nvPicPr>
          <p:cNvPr id="6" name="Picture 5" descr="Book cover of Fear and Loathing in Las Vegas by Hunter S Thompson, adapted by Troy Little as a graphic novel. Image is of two people in a red car. One has a gun and the other is driving standing up.">
            <a:extLst>
              <a:ext uri="{FF2B5EF4-FFF2-40B4-BE49-F238E27FC236}">
                <a16:creationId xmlns:a16="http://schemas.microsoft.com/office/drawing/2014/main" id="{73A2B947-F03D-5E00-BAE9-5597ABF884B6}"/>
              </a:ext>
            </a:extLst>
          </p:cNvPr>
          <p:cNvPicPr>
            <a:picLocks noChangeAspect="1"/>
          </p:cNvPicPr>
          <p:nvPr/>
        </p:nvPicPr>
        <p:blipFill>
          <a:blip r:embed="rId8"/>
          <a:stretch>
            <a:fillRect/>
          </a:stretch>
        </p:blipFill>
        <p:spPr>
          <a:xfrm>
            <a:off x="6097126" y="539750"/>
            <a:ext cx="2222500" cy="3327400"/>
          </a:xfrm>
          <a:prstGeom prst="rect">
            <a:avLst/>
          </a:prstGeom>
        </p:spPr>
      </p:pic>
    </p:spTree>
    <p:extLst>
      <p:ext uri="{BB962C8B-B14F-4D97-AF65-F5344CB8AC3E}">
        <p14:creationId xmlns:p14="http://schemas.microsoft.com/office/powerpoint/2010/main" val="255707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352C-1528-742F-0013-E175549D512B}"/>
              </a:ext>
            </a:extLst>
          </p:cNvPr>
          <p:cNvSpPr>
            <a:spLocks noGrp="1"/>
          </p:cNvSpPr>
          <p:nvPr>
            <p:ph type="title"/>
          </p:nvPr>
        </p:nvSpPr>
        <p:spPr/>
        <p:txBody>
          <a:bodyPr/>
          <a:lstStyle/>
          <a:p>
            <a:r>
              <a:rPr lang="en-US" dirty="0"/>
              <a:t>First, some fun</a:t>
            </a:r>
          </a:p>
        </p:txBody>
      </p:sp>
      <p:sp>
        <p:nvSpPr>
          <p:cNvPr id="3" name="Content Placeholder 2">
            <a:extLst>
              <a:ext uri="{FF2B5EF4-FFF2-40B4-BE49-F238E27FC236}">
                <a16:creationId xmlns:a16="http://schemas.microsoft.com/office/drawing/2014/main" id="{B5DF8145-4113-44AC-72EF-7018F91B1722}"/>
              </a:ext>
            </a:extLst>
          </p:cNvPr>
          <p:cNvSpPr>
            <a:spLocks noGrp="1"/>
          </p:cNvSpPr>
          <p:nvPr>
            <p:ph idx="1"/>
          </p:nvPr>
        </p:nvSpPr>
        <p:spPr/>
        <p:txBody>
          <a:bodyPr anchor="ctr"/>
          <a:lstStyle/>
          <a:p>
            <a:pPr marL="0" indent="0" algn="ctr">
              <a:buNone/>
            </a:pPr>
            <a:r>
              <a:rPr lang="en-US" dirty="0">
                <a:hlinkClick r:id="rId2"/>
              </a:rPr>
              <a:t>Infinite Craft</a:t>
            </a:r>
            <a:endParaRPr lang="en-US" dirty="0"/>
          </a:p>
          <a:p>
            <a:pPr marL="0" indent="0" algn="ctr">
              <a:buNone/>
            </a:pPr>
            <a:r>
              <a:rPr lang="en-US" dirty="0">
                <a:hlinkClick r:id="rId3"/>
              </a:rPr>
              <a:t>Calendar</a:t>
            </a:r>
            <a:endParaRPr lang="en-US" dirty="0"/>
          </a:p>
        </p:txBody>
      </p:sp>
    </p:spTree>
    <p:extLst>
      <p:ext uri="{BB962C8B-B14F-4D97-AF65-F5344CB8AC3E}">
        <p14:creationId xmlns:p14="http://schemas.microsoft.com/office/powerpoint/2010/main" val="165888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81392" y="3113415"/>
            <a:ext cx="3027250" cy="2387600"/>
          </a:xfrm>
        </p:spPr>
        <p:txBody>
          <a:bodyPr vert="horz" lIns="91440" tIns="45720" rIns="91440" bIns="45720" rtlCol="0" anchor="t">
            <a:normAutofit/>
          </a:bodyPr>
          <a:lstStyle/>
          <a:p>
            <a:pPr algn="l" defTabSz="914400">
              <a:lnSpc>
                <a:spcPct val="90000"/>
              </a:lnSpc>
            </a:pPr>
            <a:r>
              <a:rPr lang="en-US" sz="4700"/>
              <a:t>Genre?</a:t>
            </a:r>
          </a:p>
        </p:txBody>
      </p:sp>
      <p:sp>
        <p:nvSpPr>
          <p:cNvPr id="11" name="Rectangle 1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a:srcRect t="12429" r="1" b="4478"/>
          <a:stretch/>
        </p:blipFill>
        <p:spPr>
          <a:xfrm>
            <a:off x="550130" y="666728"/>
            <a:ext cx="4152001" cy="5465791"/>
          </a:xfrm>
          <a:prstGeom prst="rect">
            <a:avLst/>
          </a:prstGeom>
        </p:spPr>
      </p:pic>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1314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23587" y="349664"/>
            <a:ext cx="4384178" cy="1638377"/>
          </a:xfrm>
        </p:spPr>
        <p:txBody>
          <a:bodyPr anchor="b">
            <a:normAutofit/>
          </a:bodyPr>
          <a:lstStyle/>
          <a:p>
            <a:r>
              <a:rPr lang="en-US" sz="4200"/>
              <a:t>Genre?</a:t>
            </a:r>
          </a:p>
        </p:txBody>
      </p:sp>
      <p:sp>
        <p:nvSpPr>
          <p:cNvPr id="21" name="Rectangle 20">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45363"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433100"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99675"/>
            <a:ext cx="3485526"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1595" r="7111" b="-3"/>
          <a:stretch/>
        </p:blipFill>
        <p:spPr>
          <a:xfrm>
            <a:off x="401332" y="627954"/>
            <a:ext cx="3176637" cy="5353373"/>
          </a:xfrm>
          <a:prstGeom prst="rect">
            <a:avLst/>
          </a:prstGeom>
        </p:spPr>
      </p:pic>
      <p:sp>
        <p:nvSpPr>
          <p:cNvPr id="3" name="Content Placeholder 2"/>
          <p:cNvSpPr>
            <a:spLocks noGrp="1"/>
          </p:cNvSpPr>
          <p:nvPr>
            <p:ph idx="1"/>
          </p:nvPr>
        </p:nvSpPr>
        <p:spPr>
          <a:xfrm>
            <a:off x="4324696" y="2620641"/>
            <a:ext cx="4378313" cy="3023702"/>
          </a:xfrm>
        </p:spPr>
        <p:txBody>
          <a:bodyPr anchor="ctr">
            <a:normAutofit/>
          </a:bodyPr>
          <a:lstStyle/>
          <a:p>
            <a:pPr marL="0" indent="0">
              <a:buNone/>
            </a:pPr>
            <a:r>
              <a:rPr lang="en-US" sz="1700"/>
              <a:t>Adopt the life of a somewhat average, late twenty-something who has broken up with his girlfriend and is ready to hit the night looking for love... Will your night end with a wild rumpus in the sack with some filly? Can you bed the cougar? Or will horrible tragedy leave you dead in some back alley? YOU MAKE THE DECISIONS THAT DETERMINE THE STORY.</a:t>
            </a:r>
          </a:p>
        </p:txBody>
      </p:sp>
    </p:spTree>
    <p:extLst>
      <p:ext uri="{BB962C8B-B14F-4D97-AF65-F5344CB8AC3E}">
        <p14:creationId xmlns:p14="http://schemas.microsoft.com/office/powerpoint/2010/main" val="467780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10934" y="629266"/>
            <a:ext cx="4817137" cy="1676603"/>
          </a:xfrm>
        </p:spPr>
        <p:txBody>
          <a:bodyPr>
            <a:normAutofit/>
          </a:bodyPr>
          <a:lstStyle/>
          <a:p>
            <a:r>
              <a:rPr lang="en-US"/>
              <a:t>Genre?</a:t>
            </a:r>
            <a:endParaRPr lang="en-US" dirty="0"/>
          </a:p>
        </p:txBody>
      </p:sp>
      <p:sp>
        <p:nvSpPr>
          <p:cNvPr id="9" name="Rectangle 8">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B99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559407"/>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71023" y="1635854"/>
            <a:ext cx="2334960" cy="3586292"/>
          </a:xfrm>
          <a:prstGeom prst="rect">
            <a:avLst/>
          </a:prstGeom>
          <a:effectLst/>
        </p:spPr>
      </p:pic>
      <p:sp>
        <p:nvSpPr>
          <p:cNvPr id="3" name="Content Placeholder 2"/>
          <p:cNvSpPr>
            <a:spLocks noGrp="1"/>
          </p:cNvSpPr>
          <p:nvPr>
            <p:ph idx="1"/>
          </p:nvPr>
        </p:nvSpPr>
        <p:spPr>
          <a:xfrm>
            <a:off x="3910935" y="2438400"/>
            <a:ext cx="4817136" cy="3785419"/>
          </a:xfrm>
        </p:spPr>
        <p:txBody>
          <a:bodyPr>
            <a:normAutofit/>
          </a:bodyPr>
          <a:lstStyle/>
          <a:p>
            <a:pPr marL="0" indent="0">
              <a:buNone/>
            </a:pPr>
            <a:r>
              <a:rPr lang="en-US" sz="1700" dirty="0"/>
              <a:t>As Warden of the north, Lord Eddard Stark counts it a curse when King Robert bestows on him the office of the Hand. His </a:t>
            </a:r>
            <a:r>
              <a:rPr lang="en-US" sz="1700" dirty="0" err="1"/>
              <a:t>honour</a:t>
            </a:r>
            <a:r>
              <a:rPr lang="en-US" sz="1700" dirty="0"/>
              <a:t> weighs him down at court where a true man does what he will, not what he must … and a dead enemy is a thing of beauty. </a:t>
            </a:r>
            <a:br>
              <a:rPr lang="en-US" sz="1700" dirty="0"/>
            </a:br>
            <a:br>
              <a:rPr lang="en-US" sz="1700" dirty="0"/>
            </a:br>
            <a:r>
              <a:rPr lang="en-US" sz="1700" dirty="0"/>
              <a:t>The old gods have no power in the south, Stark’s family is split and there is treachery at court. Worse, the vengeance-mad heir of the deposed Dragon King has grown to maturity in exile in the Free Cities. He claims the Iron Throne.</a:t>
            </a:r>
          </a:p>
        </p:txBody>
      </p:sp>
    </p:spTree>
    <p:extLst>
      <p:ext uri="{BB962C8B-B14F-4D97-AF65-F5344CB8AC3E}">
        <p14:creationId xmlns:p14="http://schemas.microsoft.com/office/powerpoint/2010/main" val="1102822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89ECBDA-51E6-4484-8F25-E777102F7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2561" y="720952"/>
            <a:ext cx="5219658" cy="5545704"/>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4908884" y="1472030"/>
            <a:ext cx="2983831" cy="1631950"/>
          </a:xfrm>
        </p:spPr>
        <p:txBody>
          <a:bodyPr anchor="b">
            <a:normAutofit/>
          </a:bodyPr>
          <a:lstStyle/>
          <a:p>
            <a:r>
              <a:rPr lang="en-US"/>
              <a:t>Genre?</a:t>
            </a:r>
            <a:endParaRPr lang="en-US" dirty="0"/>
          </a:p>
        </p:txBody>
      </p:sp>
      <p:pic>
        <p:nvPicPr>
          <p:cNvPr id="4" name="Picture 3"/>
          <p:cNvPicPr>
            <a:picLocks noChangeAspect="1"/>
          </p:cNvPicPr>
          <p:nvPr/>
        </p:nvPicPr>
        <p:blipFill>
          <a:blip r:embed="rId3"/>
          <a:stretch>
            <a:fillRect/>
          </a:stretch>
        </p:blipFill>
        <p:spPr>
          <a:xfrm>
            <a:off x="478753" y="1108945"/>
            <a:ext cx="3011966" cy="4642754"/>
          </a:xfrm>
          <a:prstGeom prst="rect">
            <a:avLst/>
          </a:prstGeom>
        </p:spPr>
      </p:pic>
      <p:sp>
        <p:nvSpPr>
          <p:cNvPr id="3" name="Content Placeholder 2"/>
          <p:cNvSpPr>
            <a:spLocks noGrp="1"/>
          </p:cNvSpPr>
          <p:nvPr>
            <p:ph idx="1"/>
          </p:nvPr>
        </p:nvSpPr>
        <p:spPr>
          <a:xfrm>
            <a:off x="4908884" y="3243151"/>
            <a:ext cx="2983831" cy="2419711"/>
          </a:xfrm>
        </p:spPr>
        <p:txBody>
          <a:bodyPr>
            <a:normAutofit/>
          </a:bodyPr>
          <a:lstStyle/>
          <a:p>
            <a:pPr marL="0" indent="0">
              <a:buNone/>
            </a:pPr>
            <a:r>
              <a:rPr lang="en-US" sz="1700" dirty="0"/>
              <a:t>With a global scope, </a:t>
            </a:r>
            <a:r>
              <a:rPr lang="en-US" sz="1700" b="1" dirty="0"/>
              <a:t>Solar</a:t>
            </a:r>
            <a:r>
              <a:rPr lang="en-US" sz="1700" dirty="0"/>
              <a:t> is a comedy dealing directly with the crises of today. A story of one man's ambitions and self-deceptions, it is a startling and stylish new departure in the work of one of the world's great writers.</a:t>
            </a:r>
          </a:p>
        </p:txBody>
      </p:sp>
    </p:spTree>
    <p:extLst>
      <p:ext uri="{BB962C8B-B14F-4D97-AF65-F5344CB8AC3E}">
        <p14:creationId xmlns:p14="http://schemas.microsoft.com/office/powerpoint/2010/main" val="20270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23587" y="349664"/>
            <a:ext cx="4384178" cy="1638377"/>
          </a:xfrm>
        </p:spPr>
        <p:txBody>
          <a:bodyPr anchor="b">
            <a:normAutofit/>
          </a:bodyPr>
          <a:lstStyle/>
          <a:p>
            <a:r>
              <a:rPr lang="en-US" sz="4200"/>
              <a:t>Genre?</a:t>
            </a:r>
          </a:p>
        </p:txBody>
      </p:sp>
      <p:sp>
        <p:nvSpPr>
          <p:cNvPr id="28" name="Rectangle 27">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45363"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433100"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99675"/>
            <a:ext cx="3485526"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4266" r="4268" b="1"/>
          <a:stretch/>
        </p:blipFill>
        <p:spPr>
          <a:xfrm>
            <a:off x="401332" y="627954"/>
            <a:ext cx="3176637" cy="5353373"/>
          </a:xfrm>
          <a:prstGeom prst="rect">
            <a:avLst/>
          </a:prstGeom>
        </p:spPr>
      </p:pic>
      <p:sp>
        <p:nvSpPr>
          <p:cNvPr id="3" name="Content Placeholder 2"/>
          <p:cNvSpPr>
            <a:spLocks noGrp="1"/>
          </p:cNvSpPr>
          <p:nvPr>
            <p:ph idx="1"/>
          </p:nvPr>
        </p:nvSpPr>
        <p:spPr>
          <a:xfrm>
            <a:off x="4324696" y="2620641"/>
            <a:ext cx="4378313" cy="3023702"/>
          </a:xfrm>
        </p:spPr>
        <p:txBody>
          <a:bodyPr anchor="ctr">
            <a:normAutofit/>
          </a:bodyPr>
          <a:lstStyle/>
          <a:p>
            <a:pPr marL="0" indent="0">
              <a:buNone/>
            </a:pPr>
            <a:r>
              <a:rPr lang="en-US" sz="1700"/>
              <a:t>After a reality bomb goes off at the first ever ShatnerCon, all of the characters ever played by William Shatner are suddenly sucked into our world. Their mission: hunt down and destroy the real William Shatner. Featuring: Captain Kirk, TJ Hooker, Denny Crane, Priceline Shatner, Cartoon Kirk, Rescue 9-1-1 Shatner, singer Shatner, and many more.</a:t>
            </a:r>
          </a:p>
        </p:txBody>
      </p:sp>
    </p:spTree>
    <p:extLst>
      <p:ext uri="{BB962C8B-B14F-4D97-AF65-F5344CB8AC3E}">
        <p14:creationId xmlns:p14="http://schemas.microsoft.com/office/powerpoint/2010/main" val="235597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dirty="0"/>
              <a:t>Genre?</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dirty="0"/>
              <a:t>Through thirty-one songs that he either loves or has loved, Nick Hornby tells us what music means to his life. These personal and passionate pieces – refreshingly free of pretension – are a celebration of the joy that certain songs have given him. Together with additional writings on music from his column in the new Yorker – seen in the UK for the first time – </a:t>
            </a:r>
            <a:r>
              <a:rPr lang="en-US" sz="1700" i="1" dirty="0"/>
              <a:t>31 Songs</a:t>
            </a:r>
            <a:r>
              <a:rPr lang="en-US" sz="1700" dirty="0"/>
              <a:t> is for Hornby what many of us have always wanted: a soundtrack to accompany life.</a:t>
            </a:r>
          </a:p>
        </p:txBody>
      </p:sp>
      <p:pic>
        <p:nvPicPr>
          <p:cNvPr id="4" name="Picture 3"/>
          <p:cNvPicPr>
            <a:picLocks noChangeAspect="1"/>
          </p:cNvPicPr>
          <p:nvPr/>
        </p:nvPicPr>
        <p:blipFill rotWithShape="1">
          <a:blip r:embed="rId3"/>
          <a:srcRect l="11956" r="12661"/>
          <a:stretch/>
        </p:blipFill>
        <p:spPr>
          <a:xfrm>
            <a:off x="20" y="10"/>
            <a:ext cx="3476673" cy="6857990"/>
          </a:xfrm>
          <a:prstGeom prst="rect">
            <a:avLst/>
          </a:prstGeom>
          <a:effectLst/>
        </p:spPr>
      </p:pic>
      <p:cxnSp>
        <p:nvCxnSpPr>
          <p:cNvPr id="20"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4FD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309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2">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5"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4" name="Content Placeholder 3" descr="distinction-between-fiction-and-non-fiction-10-638.jpg"/>
          <p:cNvPicPr>
            <a:picLocks noGrp="1" noChangeAspect="1"/>
          </p:cNvPicPr>
          <p:nvPr>
            <p:ph idx="1"/>
          </p:nvPr>
        </p:nvPicPr>
        <p:blipFill rotWithShape="1">
          <a:blip r:embed="rId3">
            <a:extLst>
              <a:ext uri="{28A0092B-C50C-407E-A947-70E740481C1C}">
                <a14:useLocalDpi xmlns:a14="http://schemas.microsoft.com/office/drawing/2010/main" val="0"/>
              </a:ext>
            </a:extLst>
          </a:blip>
          <a:srcRect r="1" b="7259"/>
          <a:stretch/>
        </p:blipFill>
        <p:spPr>
          <a:xfrm>
            <a:off x="482347" y="598259"/>
            <a:ext cx="8167082" cy="5680742"/>
          </a:xfrm>
          <a:prstGeom prst="rect">
            <a:avLst/>
          </a:prstGeom>
        </p:spPr>
      </p:pic>
    </p:spTree>
    <p:extLst>
      <p:ext uri="{BB962C8B-B14F-4D97-AF65-F5344CB8AC3E}">
        <p14:creationId xmlns:p14="http://schemas.microsoft.com/office/powerpoint/2010/main" val="365482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AB53-6D9B-D18F-48A0-CE95F95F1EB2}"/>
              </a:ext>
            </a:extLst>
          </p:cNvPr>
          <p:cNvSpPr>
            <a:spLocks noGrp="1"/>
          </p:cNvSpPr>
          <p:nvPr>
            <p:ph type="title"/>
          </p:nvPr>
        </p:nvSpPr>
        <p:spPr/>
        <p:txBody>
          <a:bodyPr/>
          <a:lstStyle/>
          <a:p>
            <a:endParaRPr lang="en-US"/>
          </a:p>
        </p:txBody>
      </p:sp>
      <p:pic>
        <p:nvPicPr>
          <p:cNvPr id="6" name="Picture 5" descr="A screenshot of a video&#10;&#10;Description automatically generated">
            <a:extLst>
              <a:ext uri="{FF2B5EF4-FFF2-40B4-BE49-F238E27FC236}">
                <a16:creationId xmlns:a16="http://schemas.microsoft.com/office/drawing/2014/main" id="{44D71606-845F-2F3B-1A9F-1FB3608A2D41}"/>
              </a:ext>
            </a:extLst>
          </p:cNvPr>
          <p:cNvPicPr>
            <a:picLocks noChangeAspect="1"/>
          </p:cNvPicPr>
          <p:nvPr/>
        </p:nvPicPr>
        <p:blipFill>
          <a:blip r:embed="rId3"/>
          <a:stretch>
            <a:fillRect/>
          </a:stretch>
        </p:blipFill>
        <p:spPr>
          <a:xfrm>
            <a:off x="96587" y="326692"/>
            <a:ext cx="6846455" cy="1143000"/>
          </a:xfrm>
          <a:prstGeom prst="rect">
            <a:avLst/>
          </a:prstGeom>
        </p:spPr>
      </p:pic>
      <p:pic>
        <p:nvPicPr>
          <p:cNvPr id="9" name="Content Placeholder 8">
            <a:extLst>
              <a:ext uri="{FF2B5EF4-FFF2-40B4-BE49-F238E27FC236}">
                <a16:creationId xmlns:a16="http://schemas.microsoft.com/office/drawing/2014/main" id="{18F13ECB-198C-1267-BF11-B4FC966BABF0}"/>
              </a:ext>
            </a:extLst>
          </p:cNvPr>
          <p:cNvPicPr>
            <a:picLocks noGrp="1" noChangeAspect="1"/>
          </p:cNvPicPr>
          <p:nvPr>
            <p:ph idx="1"/>
          </p:nvPr>
        </p:nvPicPr>
        <p:blipFill>
          <a:blip r:embed="rId4"/>
          <a:stretch>
            <a:fillRect/>
          </a:stretch>
        </p:blipFill>
        <p:spPr>
          <a:xfrm>
            <a:off x="1442969" y="1521746"/>
            <a:ext cx="6447099" cy="5125444"/>
          </a:xfrm>
          <a:prstGeom prst="rect">
            <a:avLst/>
          </a:prstGeom>
        </p:spPr>
      </p:pic>
    </p:spTree>
    <p:extLst>
      <p:ext uri="{BB962C8B-B14F-4D97-AF65-F5344CB8AC3E}">
        <p14:creationId xmlns:p14="http://schemas.microsoft.com/office/powerpoint/2010/main" val="4220200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creenshot of a social media post&#10;&#10;Description automatically generated">
            <a:extLst>
              <a:ext uri="{FF2B5EF4-FFF2-40B4-BE49-F238E27FC236}">
                <a16:creationId xmlns:a16="http://schemas.microsoft.com/office/drawing/2014/main" id="{36587D57-D444-5FE4-20DF-87A67C7BA0FC}"/>
              </a:ext>
            </a:extLst>
          </p:cNvPr>
          <p:cNvPicPr>
            <a:picLocks noGrp="1" noChangeAspect="1"/>
          </p:cNvPicPr>
          <p:nvPr>
            <p:ph idx="1"/>
          </p:nvPr>
        </p:nvPicPr>
        <p:blipFill rotWithShape="1">
          <a:blip r:embed="rId3"/>
          <a:srcRect b="3555"/>
          <a:stretch/>
        </p:blipFill>
        <p:spPr>
          <a:xfrm>
            <a:off x="20" y="1282"/>
            <a:ext cx="9143980" cy="6856718"/>
          </a:xfrm>
          <a:prstGeom prst="rect">
            <a:avLst/>
          </a:prstGeom>
        </p:spPr>
      </p:pic>
    </p:spTree>
    <p:extLst>
      <p:ext uri="{BB962C8B-B14F-4D97-AF65-F5344CB8AC3E}">
        <p14:creationId xmlns:p14="http://schemas.microsoft.com/office/powerpoint/2010/main" val="68714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101908-66F5-0BDD-FA80-E403075B9F97}"/>
              </a:ext>
            </a:extLst>
          </p:cNvPr>
          <p:cNvPicPr>
            <a:picLocks noGrp="1" noChangeAspect="1"/>
          </p:cNvPicPr>
          <p:nvPr>
            <p:ph idx="1"/>
          </p:nvPr>
        </p:nvPicPr>
        <p:blipFill rotWithShape="1">
          <a:blip r:embed="rId3"/>
          <a:srcRect l="2889" r="14066"/>
          <a:stretch/>
        </p:blipFill>
        <p:spPr>
          <a:xfrm>
            <a:off x="-4941" y="10"/>
            <a:ext cx="9148941" cy="6857990"/>
          </a:xfrm>
          <a:prstGeom prst="rect">
            <a:avLst/>
          </a:prstGeom>
        </p:spPr>
      </p:pic>
    </p:spTree>
    <p:extLst>
      <p:ext uri="{BB962C8B-B14F-4D97-AF65-F5344CB8AC3E}">
        <p14:creationId xmlns:p14="http://schemas.microsoft.com/office/powerpoint/2010/main" val="232412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404F-1566-579B-2E3D-E40D0959B543}"/>
              </a:ext>
            </a:extLst>
          </p:cNvPr>
          <p:cNvSpPr>
            <a:spLocks noGrp="1"/>
          </p:cNvSpPr>
          <p:nvPr>
            <p:ph type="title"/>
          </p:nvPr>
        </p:nvSpPr>
        <p:spPr/>
        <p:txBody>
          <a:bodyPr/>
          <a:lstStyle/>
          <a:p>
            <a:r>
              <a:rPr lang="en-US" dirty="0"/>
              <a:t>Tracy Chapman ft. Luke Combs</a:t>
            </a:r>
          </a:p>
        </p:txBody>
      </p:sp>
      <p:pic>
        <p:nvPicPr>
          <p:cNvPr id="4" name="AJbHn9UfiRW9HANz">
            <a:hlinkClick r:id="" action="ppaction://media"/>
            <a:extLst>
              <a:ext uri="{FF2B5EF4-FFF2-40B4-BE49-F238E27FC236}">
                <a16:creationId xmlns:a16="http://schemas.microsoft.com/office/drawing/2014/main" id="{A6BE0DC0-2FB0-F56E-3C94-3C27B44744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6798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descr="A person playing guitar and singing into microphones&#10;&#10;Description automatically generated">
            <a:extLst>
              <a:ext uri="{FF2B5EF4-FFF2-40B4-BE49-F238E27FC236}">
                <a16:creationId xmlns:a16="http://schemas.microsoft.com/office/drawing/2014/main" id="{EF7A380F-AF7F-CBBE-0CFE-A0EB8400DDB7}"/>
              </a:ext>
            </a:extLst>
          </p:cNvPr>
          <p:cNvPicPr>
            <a:picLocks noChangeAspect="1"/>
          </p:cNvPicPr>
          <p:nvPr/>
        </p:nvPicPr>
        <p:blipFill>
          <a:blip r:embed="rId3"/>
          <a:stretch>
            <a:fillRect/>
          </a:stretch>
        </p:blipFill>
        <p:spPr>
          <a:xfrm>
            <a:off x="737235" y="1802276"/>
            <a:ext cx="3616521" cy="3245826"/>
          </a:xfrm>
          <a:prstGeom prst="rect">
            <a:avLst/>
          </a:prstGeom>
        </p:spPr>
      </p:pic>
      <p:cxnSp>
        <p:nvCxnSpPr>
          <p:cNvPr id="29" name="Straight Connector 28">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5058"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 name="Content Placeholder 9" descr="A screenshot of a video&#10;&#10;Description automatically generated">
            <a:extLst>
              <a:ext uri="{FF2B5EF4-FFF2-40B4-BE49-F238E27FC236}">
                <a16:creationId xmlns:a16="http://schemas.microsoft.com/office/drawing/2014/main" id="{43EA86CB-6624-949A-C724-CD784E63530A}"/>
              </a:ext>
            </a:extLst>
          </p:cNvPr>
          <p:cNvPicPr>
            <a:picLocks noGrp="1" noChangeAspect="1"/>
          </p:cNvPicPr>
          <p:nvPr>
            <p:ph idx="1"/>
          </p:nvPr>
        </p:nvPicPr>
        <p:blipFill>
          <a:blip r:embed="rId4"/>
          <a:stretch>
            <a:fillRect/>
          </a:stretch>
        </p:blipFill>
        <p:spPr>
          <a:xfrm>
            <a:off x="4991858" y="1802275"/>
            <a:ext cx="3614166" cy="3424422"/>
          </a:xfrm>
          <a:prstGeom prst="rect">
            <a:avLst/>
          </a:prstGeom>
        </p:spPr>
      </p:pic>
    </p:spTree>
    <p:extLst>
      <p:ext uri="{BB962C8B-B14F-4D97-AF65-F5344CB8AC3E}">
        <p14:creationId xmlns:p14="http://schemas.microsoft.com/office/powerpoint/2010/main" val="241879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8">
            <a:extLst>
              <a:ext uri="{FF2B5EF4-FFF2-40B4-BE49-F238E27FC236}">
                <a16:creationId xmlns:a16="http://schemas.microsoft.com/office/drawing/2014/main" id="{C23B2336-251C-A5E9-F10B-6756A3893D3F}"/>
              </a:ext>
            </a:extLst>
          </p:cNvPr>
          <p:cNvSpPr>
            <a:spLocks noGrp="1"/>
          </p:cNvSpPr>
          <p:nvPr>
            <p:ph idx="1"/>
          </p:nvPr>
        </p:nvSpPr>
        <p:spPr>
          <a:xfrm>
            <a:off x="473202" y="2807208"/>
            <a:ext cx="2571750" cy="3410712"/>
          </a:xfrm>
        </p:spPr>
        <p:txBody>
          <a:bodyPr anchor="t">
            <a:normAutofit/>
          </a:bodyPr>
          <a:lstStyle/>
          <a:p>
            <a:pPr marL="0" indent="0">
              <a:buNone/>
            </a:pPr>
            <a:r>
              <a:rPr lang="en-US" sz="1900" dirty="0"/>
              <a:t>Appropriation or Appreciation?</a:t>
            </a:r>
          </a:p>
        </p:txBody>
      </p:sp>
      <p:pic>
        <p:nvPicPr>
          <p:cNvPr id="5" name="Content Placeholder 4" descr="A screenshot of a social media post&#10;&#10;Description automatically generated">
            <a:extLst>
              <a:ext uri="{FF2B5EF4-FFF2-40B4-BE49-F238E27FC236}">
                <a16:creationId xmlns:a16="http://schemas.microsoft.com/office/drawing/2014/main" id="{77DAD0E2-ADBA-33C2-A271-167C272DDB17}"/>
              </a:ext>
            </a:extLst>
          </p:cNvPr>
          <p:cNvPicPr>
            <a:picLocks noChangeAspect="1"/>
          </p:cNvPicPr>
          <p:nvPr/>
        </p:nvPicPr>
        <p:blipFill>
          <a:blip r:embed="rId3"/>
          <a:stretch>
            <a:fillRect/>
          </a:stretch>
        </p:blipFill>
        <p:spPr>
          <a:xfrm>
            <a:off x="3490722" y="1946858"/>
            <a:ext cx="5177790" cy="2964284"/>
          </a:xfrm>
          <a:prstGeom prst="rect">
            <a:avLst/>
          </a:prstGeom>
        </p:spPr>
      </p:pic>
    </p:spTree>
    <p:extLst>
      <p:ext uri="{BB962C8B-B14F-4D97-AF65-F5344CB8AC3E}">
        <p14:creationId xmlns:p14="http://schemas.microsoft.com/office/powerpoint/2010/main" val="1913495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TotalTime>
  <Words>1816</Words>
  <Application>Microsoft Macintosh PowerPoint</Application>
  <PresentationFormat>On-screen Show (4:3)</PresentationFormat>
  <Paragraphs>213</Paragraphs>
  <Slides>36</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Lato</vt:lpstr>
      <vt:lpstr>Office Theme</vt:lpstr>
      <vt:lpstr>Editing &amp; Genre + Accessible Websites   PUB 101  February 6, 2024 </vt:lpstr>
      <vt:lpstr>On the menu</vt:lpstr>
      <vt:lpstr>First, some fun</vt:lpstr>
      <vt:lpstr>PowerPoint Presentation</vt:lpstr>
      <vt:lpstr>PowerPoint Presentation</vt:lpstr>
      <vt:lpstr>PowerPoint Presentation</vt:lpstr>
      <vt:lpstr>Tracy Chapman ft. Luke Combs</vt:lpstr>
      <vt:lpstr>PowerPoint Presentation</vt:lpstr>
      <vt:lpstr>PowerPoint Presentation</vt:lpstr>
      <vt:lpstr>PowerPoint Presentation</vt:lpstr>
      <vt:lpstr>PowerPoint Presentation</vt:lpstr>
      <vt:lpstr>PowerPoint Presentation</vt:lpstr>
      <vt:lpstr>The Editor</vt:lpstr>
      <vt:lpstr>Editorial</vt:lpstr>
      <vt:lpstr>Levels</vt:lpstr>
      <vt:lpstr>Substantive Editing</vt:lpstr>
      <vt:lpstr>Stylistic</vt:lpstr>
      <vt:lpstr>Copyediting</vt:lpstr>
      <vt:lpstr>Proofreading</vt:lpstr>
      <vt:lpstr>Indigenous Editing Protocols</vt:lpstr>
      <vt:lpstr>Other Editorial Responsibilities</vt:lpstr>
      <vt:lpstr>Editors work with Form and Genre</vt:lpstr>
      <vt:lpstr>Form and Genre</vt:lpstr>
      <vt:lpstr>Limetown</vt:lpstr>
      <vt:lpstr>The form is crumbling</vt:lpstr>
      <vt:lpstr>But we still have genres</vt:lpstr>
      <vt:lpstr>The Blog as form then…</vt:lpstr>
      <vt:lpstr>And genres transform and morph</vt:lpstr>
      <vt:lpstr>PowerPoint Presentation</vt:lpstr>
      <vt:lpstr>Genre?</vt:lpstr>
      <vt:lpstr>Genre?</vt:lpstr>
      <vt:lpstr>Genre?</vt:lpstr>
      <vt:lpstr>Genre?</vt:lpstr>
      <vt:lpstr>Genre?</vt:lpstr>
      <vt:lpstr>Genre?</vt:lpstr>
      <vt:lpstr>PowerPoint Presentation</vt:lpstr>
    </vt:vector>
  </TitlesOfParts>
  <Company>Simon Fraser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Editing</dc:title>
  <dc:creator>IT Services</dc:creator>
  <cp:lastModifiedBy>Suzanne Norman</cp:lastModifiedBy>
  <cp:revision>51</cp:revision>
  <cp:lastPrinted>2022-10-11T05:37:06Z</cp:lastPrinted>
  <dcterms:created xsi:type="dcterms:W3CDTF">2014-09-30T16:53:27Z</dcterms:created>
  <dcterms:modified xsi:type="dcterms:W3CDTF">2024-02-06T18:06:10Z</dcterms:modified>
</cp:coreProperties>
</file>