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4" r:id="rId3"/>
    <p:sldId id="277" r:id="rId4"/>
    <p:sldId id="280" r:id="rId5"/>
    <p:sldId id="278" r:id="rId6"/>
    <p:sldId id="265" r:id="rId7"/>
    <p:sldId id="266" r:id="rId8"/>
    <p:sldId id="271" r:id="rId9"/>
    <p:sldId id="272" r:id="rId10"/>
    <p:sldId id="269" r:id="rId11"/>
    <p:sldId id="267" r:id="rId12"/>
    <p:sldId id="273" r:id="rId13"/>
    <p:sldId id="270" r:id="rId14"/>
    <p:sldId id="275" r:id="rId15"/>
    <p:sldId id="274" r:id="rId16"/>
    <p:sldId id="2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09"/>
    <p:restoredTop sz="74972"/>
  </p:normalViewPr>
  <p:slideViewPr>
    <p:cSldViewPr snapToGrid="0" snapToObjects="1">
      <p:cViewPr varScale="1">
        <p:scale>
          <a:sx n="95" d="100"/>
          <a:sy n="95" d="100"/>
        </p:scale>
        <p:origin x="176"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41FB2-9C30-1B4A-9136-D1E8F9DEEDDA}" type="datetimeFigureOut">
              <a:rPr lang="en-US" smtClean="0"/>
              <a:t>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7E657-D3D7-FF4B-8F44-F38E848E88AE}" type="slidenum">
              <a:rPr lang="en-US" smtClean="0"/>
              <a:t>‹#›</a:t>
            </a:fld>
            <a:endParaRPr lang="en-US"/>
          </a:p>
        </p:txBody>
      </p:sp>
    </p:spTree>
    <p:extLst>
      <p:ext uri="{BB962C8B-B14F-4D97-AF65-F5344CB8AC3E}">
        <p14:creationId xmlns:p14="http://schemas.microsoft.com/office/powerpoint/2010/main" val="106422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pewinternet.org/2016/11/11/social-media-update-2016/"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assume our wisdom is inherently less flawed</a:t>
            </a:r>
          </a:p>
          <a:p>
            <a:pPr marL="0" indent="0">
              <a:buNone/>
            </a:pPr>
            <a:r>
              <a:rPr lang="en-US" dirty="0"/>
              <a:t>We find items that confirm our opinions and skim or dismiss those that do not</a:t>
            </a:r>
          </a:p>
          <a:p>
            <a:pPr marL="0" indent="0">
              <a:buNone/>
            </a:pPr>
            <a:r>
              <a:rPr lang="en-CA" sz="1200" b="0" i="0" kern="1200" dirty="0">
                <a:solidFill>
                  <a:schemeClr val="tx1"/>
                </a:solidFill>
                <a:effectLst/>
                <a:latin typeface="+mn-lt"/>
                <a:ea typeface="+mn-ea"/>
                <a:cs typeface="+mn-cs"/>
              </a:rPr>
              <a:t>We’re particularly tempted by delusions if they constitute bricks in the walls we have chosen to build and to live behind. We’re also learning that there is a physiological appeal to confirmation bias (processing information that supports our belief system triggers a dopamine rush) and that our brains are hard-wired to embrace or reject information that confirms or challenges our pre-existing attitudes. Our beliefs are also often tied up with our ideas about who we are individually and our group identity. The result is that changing our beliefs in light of new evidence can cause us to be rejected by our political community. No one likes being accused of disloyalty.</a:t>
            </a:r>
          </a:p>
          <a:p>
            <a:pPr marL="0" indent="0">
              <a:buNone/>
            </a:pPr>
            <a:endParaRPr lang="en-US" dirty="0"/>
          </a:p>
          <a:p>
            <a:pPr marL="0" indent="0">
              <a:buNone/>
            </a:pPr>
            <a:r>
              <a:rPr lang="en-US" dirty="0"/>
              <a:t>Social Media = Echo Chambers</a:t>
            </a:r>
          </a:p>
          <a:p>
            <a:pPr lvl="2"/>
            <a:r>
              <a:rPr lang="en-US" dirty="0"/>
              <a:t>Human nature</a:t>
            </a:r>
          </a:p>
          <a:p>
            <a:pPr lvl="2"/>
            <a:r>
              <a:rPr lang="en-US" dirty="0"/>
              <a:t>Acceptance</a:t>
            </a:r>
          </a:p>
          <a:p>
            <a:pPr lvl="2"/>
            <a:r>
              <a:rPr lang="en-US" dirty="0"/>
              <a:t>Validation</a:t>
            </a:r>
          </a:p>
          <a:p>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3</a:t>
            </a:fld>
            <a:endParaRPr lang="en-US"/>
          </a:p>
        </p:txBody>
      </p:sp>
    </p:spTree>
    <p:extLst>
      <p:ext uri="{BB962C8B-B14F-4D97-AF65-F5344CB8AC3E}">
        <p14:creationId xmlns:p14="http://schemas.microsoft.com/office/powerpoint/2010/main" val="159879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2017 67% of Americans say they get at least some of their news from social media. </a:t>
            </a:r>
          </a:p>
          <a:p>
            <a:pPr marL="0" indent="0">
              <a:buNone/>
            </a:pPr>
            <a:r>
              <a:rPr lang="en-US" dirty="0"/>
              <a:t>More than half (55%) of Americans over 50 get news from social media sites</a:t>
            </a:r>
          </a:p>
          <a:p>
            <a:pPr marL="0" indent="0">
              <a:buNone/>
            </a:pPr>
            <a:endParaRPr lang="en-US" dirty="0"/>
          </a:p>
          <a:p>
            <a:pPr marL="0" indent="0">
              <a:buNone/>
            </a:pPr>
            <a:r>
              <a:rPr lang="en-US" dirty="0"/>
              <a:t>78%under 50 get news from social</a:t>
            </a:r>
          </a:p>
          <a:p>
            <a:pPr marL="0" indent="0">
              <a:buNone/>
            </a:pPr>
            <a:r>
              <a:rPr lang="en-US" dirty="0"/>
              <a:t>	</a:t>
            </a:r>
            <a:endParaRPr lang="en-US" dirty="0">
              <a:hlinkClick r:id="rId3"/>
            </a:endParaRPr>
          </a:p>
          <a:p>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5</a:t>
            </a:fld>
            <a:endParaRPr lang="en-US"/>
          </a:p>
        </p:txBody>
      </p:sp>
    </p:spTree>
    <p:extLst>
      <p:ext uri="{BB962C8B-B14F-4D97-AF65-F5344CB8AC3E}">
        <p14:creationId xmlns:p14="http://schemas.microsoft.com/office/powerpoint/2010/main" val="336444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New Media</a:t>
            </a:r>
            <a:r>
              <a:rPr lang="en-US" sz="1200" b="0" i="0" kern="1200" baseline="0" dirty="0">
                <a:solidFill>
                  <a:schemeClr val="tx1"/>
                </a:solidFill>
                <a:effectLst/>
                <a:latin typeface="+mn-lt"/>
                <a:ea typeface="+mn-ea"/>
                <a:cs typeface="+mn-cs"/>
              </a:rPr>
              <a:t> Consortium</a:t>
            </a:r>
            <a:r>
              <a:rPr lang="en-US" sz="1200" b="0" i="0" kern="1200" dirty="0">
                <a:solidFill>
                  <a:schemeClr val="tx1"/>
                </a:solidFill>
                <a:effectLst/>
                <a:latin typeface="+mn-lt"/>
                <a:ea typeface="+mn-ea"/>
                <a:cs typeface="+mn-cs"/>
              </a:rPr>
              <a:t> was founded October 17, 1993 by a group of hardware manufacturers, software developers, and publishers who realized that the ultimate success of their multimedia-capable products depended upon their widespread acceptance by the higher education community in a way that had never been achieved before.</a:t>
            </a:r>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6</a:t>
            </a:fld>
            <a:endParaRPr lang="en-US"/>
          </a:p>
        </p:txBody>
      </p:sp>
    </p:spTree>
    <p:extLst>
      <p:ext uri="{BB962C8B-B14F-4D97-AF65-F5344CB8AC3E}">
        <p14:creationId xmlns:p14="http://schemas.microsoft.com/office/powerpoint/2010/main" val="111763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New</a:t>
            </a:r>
            <a:r>
              <a:rPr lang="en-US" baseline="0" dirty="0"/>
              <a:t> Media Consortium</a:t>
            </a:r>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7</a:t>
            </a:fld>
            <a:endParaRPr lang="en-US"/>
          </a:p>
        </p:txBody>
      </p:sp>
    </p:spTree>
    <p:extLst>
      <p:ext uri="{BB962C8B-B14F-4D97-AF65-F5344CB8AC3E}">
        <p14:creationId xmlns:p14="http://schemas.microsoft.com/office/powerpoint/2010/main" val="9755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ED</a:t>
            </a:r>
            <a:r>
              <a:rPr lang="en-US" baseline="0" dirty="0"/>
              <a:t> </a:t>
            </a:r>
            <a:r>
              <a:rPr lang="en-US" baseline="0" dirty="0" err="1"/>
              <a:t>Hirch’s</a:t>
            </a:r>
            <a:r>
              <a:rPr lang="en-US" baseline="0" dirty="0"/>
              <a:t> Cultural Literacy movement, </a:t>
            </a:r>
            <a:r>
              <a:rPr lang="en-US" dirty="0"/>
              <a:t>Robert </a:t>
            </a:r>
            <a:r>
              <a:rPr lang="en-US" dirty="0" err="1"/>
              <a:t>Pondiscio</a:t>
            </a:r>
            <a:r>
              <a:rPr lang="en-US" dirty="0"/>
              <a:t> – unable to have rational </a:t>
            </a:r>
            <a:r>
              <a:rPr lang="en-US" dirty="0" err="1"/>
              <a:t>dicussions</a:t>
            </a:r>
            <a:r>
              <a:rPr lang="en-US" dirty="0"/>
              <a:t> </a:t>
            </a:r>
            <a:r>
              <a:rPr lang="en-US" dirty="0" err="1"/>
              <a:t>becaue</a:t>
            </a:r>
            <a:r>
              <a:rPr lang="en-US" dirty="0"/>
              <a:t> of a lack of common </a:t>
            </a:r>
            <a:r>
              <a:rPr lang="en-US" dirty="0" err="1"/>
              <a:t>touchpoints</a:t>
            </a:r>
            <a:r>
              <a:rPr lang="en-US" dirty="0"/>
              <a:t>. </a:t>
            </a:r>
          </a:p>
          <a:p>
            <a:r>
              <a:rPr lang="en-US" dirty="0"/>
              <a:t>Cultural literacy says</a:t>
            </a:r>
            <a:r>
              <a:rPr lang="en-US" baseline="0" dirty="0"/>
              <a:t> we need breadth of knowledge not deep dives into projects. </a:t>
            </a:r>
            <a:r>
              <a:rPr lang="en-US" baseline="0" dirty="0" err="1"/>
              <a:t>Caufield</a:t>
            </a:r>
            <a:r>
              <a:rPr lang="en-US" baseline="0" dirty="0"/>
              <a:t> says skills in deep dives are </a:t>
            </a:r>
            <a:r>
              <a:rPr lang="en-US" baseline="0" dirty="0" err="1"/>
              <a:t>scalabel</a:t>
            </a:r>
            <a:r>
              <a:rPr lang="en-US" baseline="0" dirty="0"/>
              <a:t> and transferable cross disciplines</a:t>
            </a:r>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9</a:t>
            </a:fld>
            <a:endParaRPr lang="en-US"/>
          </a:p>
        </p:txBody>
      </p:sp>
    </p:spTree>
    <p:extLst>
      <p:ext uri="{BB962C8B-B14F-4D97-AF65-F5344CB8AC3E}">
        <p14:creationId xmlns:p14="http://schemas.microsoft.com/office/powerpoint/2010/main" val="305217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a:t>
            </a:r>
            <a:r>
              <a:rPr lang="en-US" dirty="0" err="1"/>
              <a:t>recod</a:t>
            </a:r>
            <a:endParaRPr lang="en-US" dirty="0"/>
          </a:p>
        </p:txBody>
      </p:sp>
      <p:sp>
        <p:nvSpPr>
          <p:cNvPr id="4" name="Slide Number Placeholder 3"/>
          <p:cNvSpPr>
            <a:spLocks noGrp="1"/>
          </p:cNvSpPr>
          <p:nvPr>
            <p:ph type="sldNum" sz="quarter" idx="10"/>
          </p:nvPr>
        </p:nvSpPr>
        <p:spPr/>
        <p:txBody>
          <a:bodyPr/>
          <a:lstStyle/>
          <a:p>
            <a:fld id="{8187E657-D3D7-FF4B-8F44-F38E848E88AE}" type="slidenum">
              <a:rPr lang="en-US" smtClean="0"/>
              <a:t>11</a:t>
            </a:fld>
            <a:endParaRPr lang="en-US"/>
          </a:p>
        </p:txBody>
      </p:sp>
    </p:spTree>
    <p:extLst>
      <p:ext uri="{BB962C8B-B14F-4D97-AF65-F5344CB8AC3E}">
        <p14:creationId xmlns:p14="http://schemas.microsoft.com/office/powerpoint/2010/main" val="1222597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08BAF35-EC5D-5744-9C8C-146D8F06F3D5}" type="datetimeFigureOut">
              <a:rPr lang="en-US" smtClean="0"/>
              <a:t>2/20/18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4634D11-6890-8148-B857-4800E8F62986}"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BAF35-EC5D-5744-9C8C-146D8F06F3D5}"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BAF35-EC5D-5744-9C8C-146D8F06F3D5}"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BAF35-EC5D-5744-9C8C-146D8F06F3D5}"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8BAF35-EC5D-5744-9C8C-146D8F06F3D5}"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8BAF35-EC5D-5744-9C8C-146D8F06F3D5}"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4D11-6890-8148-B857-4800E8F62986}"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08BAF35-EC5D-5744-9C8C-146D8F06F3D5}" type="datetimeFigureOut">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34D11-6890-8148-B857-4800E8F62986}"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8BAF35-EC5D-5744-9C8C-146D8F06F3D5}" type="datetimeFigureOut">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BAF35-EC5D-5744-9C8C-146D8F06F3D5}" type="datetimeFigureOut">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BAF35-EC5D-5744-9C8C-146D8F06F3D5}"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8BAF35-EC5D-5744-9C8C-146D8F06F3D5}"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4D11-6890-8148-B857-4800E8F629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08BAF35-EC5D-5744-9C8C-146D8F06F3D5}" type="datetimeFigureOut">
              <a:rPr lang="en-US" smtClean="0"/>
              <a:t>2/20/18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4634D11-6890-8148-B857-4800E8F629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digitaljournal.com/article/22022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pewinternet.org/2016/11/11/social-media-update-20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3746" y="3015488"/>
            <a:ext cx="4847309" cy="1715723"/>
          </a:xfrm>
        </p:spPr>
        <p:txBody>
          <a:bodyPr/>
          <a:lstStyle/>
          <a:p>
            <a:r>
              <a:rPr lang="en-US" dirty="0"/>
              <a:t/>
            </a:r>
            <a:br>
              <a:rPr lang="en-US" dirty="0"/>
            </a:br>
            <a:r>
              <a:rPr lang="en-US" dirty="0"/>
              <a:t>Digital Literacy</a:t>
            </a:r>
            <a:br>
              <a:rPr lang="en-US" dirty="0"/>
            </a:br>
            <a:endParaRPr lang="en-US" dirty="0"/>
          </a:p>
        </p:txBody>
      </p:sp>
      <p:sp>
        <p:nvSpPr>
          <p:cNvPr id="3" name="Subtitle 2"/>
          <p:cNvSpPr>
            <a:spLocks noGrp="1"/>
          </p:cNvSpPr>
          <p:nvPr>
            <p:ph type="subTitle" idx="1"/>
          </p:nvPr>
        </p:nvSpPr>
        <p:spPr/>
        <p:txBody>
          <a:bodyPr/>
          <a:lstStyle/>
          <a:p>
            <a:r>
              <a:rPr lang="en-US" dirty="0"/>
              <a:t>Week Six PUB 101 </a:t>
            </a:r>
            <a:r>
              <a:rPr lang="mr-IN" dirty="0"/>
              <a:t>–</a:t>
            </a:r>
            <a:r>
              <a:rPr lang="en-US" dirty="0"/>
              <a:t> Feb 20, 2018</a:t>
            </a:r>
          </a:p>
        </p:txBody>
      </p:sp>
    </p:spTree>
    <p:extLst>
      <p:ext uri="{BB962C8B-B14F-4D97-AF65-F5344CB8AC3E}">
        <p14:creationId xmlns:p14="http://schemas.microsoft.com/office/powerpoint/2010/main" val="401880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715" y="-152400"/>
            <a:ext cx="5155119" cy="6761018"/>
          </a:xfrm>
        </p:spPr>
      </p:pic>
    </p:spTree>
    <p:extLst>
      <p:ext uri="{BB962C8B-B14F-4D97-AF65-F5344CB8AC3E}">
        <p14:creationId xmlns:p14="http://schemas.microsoft.com/office/powerpoint/2010/main" val="120517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and Skills</a:t>
            </a:r>
          </a:p>
        </p:txBody>
      </p:sp>
      <p:sp>
        <p:nvSpPr>
          <p:cNvPr id="3" name="Content Placeholder 2"/>
          <p:cNvSpPr>
            <a:spLocks noGrp="1"/>
          </p:cNvSpPr>
          <p:nvPr>
            <p:ph idx="1"/>
          </p:nvPr>
        </p:nvSpPr>
        <p:spPr/>
        <p:txBody>
          <a:bodyPr>
            <a:normAutofit/>
          </a:bodyPr>
          <a:lstStyle/>
          <a:p>
            <a:pPr lvl="1"/>
            <a:r>
              <a:rPr lang="en-US" dirty="0"/>
              <a:t>Question and act</a:t>
            </a:r>
          </a:p>
          <a:p>
            <a:pPr lvl="1"/>
            <a:r>
              <a:rPr lang="en-US" dirty="0" err="1"/>
              <a:t>Snopes</a:t>
            </a:r>
            <a:endParaRPr lang="en-US" dirty="0"/>
          </a:p>
          <a:p>
            <a:pPr lvl="1"/>
            <a:r>
              <a:rPr lang="en-US" dirty="0" err="1"/>
              <a:t>Polifacts</a:t>
            </a:r>
            <a:endParaRPr lang="en-US" dirty="0"/>
          </a:p>
          <a:p>
            <a:pPr lvl="1"/>
            <a:r>
              <a:rPr lang="en-US" dirty="0"/>
              <a:t>Globe and Mail</a:t>
            </a:r>
          </a:p>
          <a:p>
            <a:pPr lvl="1"/>
            <a:r>
              <a:rPr lang="en-US" dirty="0"/>
              <a:t>CBC</a:t>
            </a:r>
          </a:p>
          <a:p>
            <a:pPr lvl="1"/>
            <a:r>
              <a:rPr lang="en-US" dirty="0"/>
              <a:t>Wikipedia</a:t>
            </a:r>
          </a:p>
          <a:p>
            <a:pPr lvl="1"/>
            <a:r>
              <a:rPr lang="en-US" dirty="0"/>
              <a:t>Reverse image look up</a:t>
            </a:r>
          </a:p>
          <a:p>
            <a:pPr lvl="1"/>
            <a:r>
              <a:rPr lang="en-US" dirty="0"/>
              <a:t>Time stamps</a:t>
            </a:r>
          </a:p>
          <a:p>
            <a:pPr lvl="1"/>
            <a:r>
              <a:rPr lang="en-US" dirty="0"/>
              <a:t>Fact check</a:t>
            </a:r>
          </a:p>
          <a:p>
            <a:pPr lvl="1"/>
            <a:endParaRPr lang="en-US" dirty="0"/>
          </a:p>
          <a:p>
            <a:endParaRPr lang="en-US" dirty="0"/>
          </a:p>
        </p:txBody>
      </p:sp>
    </p:spTree>
    <p:extLst>
      <p:ext uri="{BB962C8B-B14F-4D97-AF65-F5344CB8AC3E}">
        <p14:creationId xmlns:p14="http://schemas.microsoft.com/office/powerpoint/2010/main" val="6114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102"/>
            <a:ext cx="7467600" cy="5347624"/>
          </a:xfrm>
        </p:spPr>
        <p:txBody>
          <a:bodyPr>
            <a:normAutofit lnSpcReduction="10000"/>
          </a:bodyPr>
          <a:lstStyle/>
          <a:p>
            <a:pPr marL="0" indent="0">
              <a:buNone/>
            </a:pPr>
            <a:r>
              <a:rPr lang="en-US" dirty="0"/>
              <a:t>“Above all, I just want something that gets to a level of specificity that I seldom see digital literacy programs get to. Not just “this is what you should value”, but rather, “these are the tools and specific facts that are going to help you act on those values”. Not just “this is what the web is”, but “let’s pull apart the guts of the web and see how we get a reliable publication date”. </a:t>
            </a:r>
          </a:p>
          <a:p>
            <a:pPr marL="0" indent="0">
              <a:buNone/>
            </a:pPr>
            <a:endParaRPr lang="en-US" dirty="0"/>
          </a:p>
          <a:p>
            <a:pPr marL="0" indent="0">
              <a:buNone/>
            </a:pPr>
            <a:r>
              <a:rPr lang="en-US" dirty="0"/>
              <a:t>“It’s by learning this stuff on a granular level that we form the larger understandings — when you know the difference between a fake news site and an advocacy blog, or understand how to use the </a:t>
            </a:r>
            <a:r>
              <a:rPr lang="en-US" dirty="0" err="1"/>
              <a:t>Wayback</a:t>
            </a:r>
            <a:r>
              <a:rPr lang="en-US" dirty="0"/>
              <a:t> Machine to pull up a deleted web page — these tools and process raise the questions that larger theories can answer.”</a:t>
            </a:r>
          </a:p>
          <a:p>
            <a:pPr marL="0" indent="0">
              <a:buNone/>
            </a:pPr>
            <a:r>
              <a:rPr lang="en-US" dirty="0"/>
              <a:t>								Mike </a:t>
            </a:r>
            <a:r>
              <a:rPr lang="en-US" dirty="0" err="1"/>
              <a:t>Caufield</a:t>
            </a:r>
            <a:endParaRPr lang="en-US" dirty="0"/>
          </a:p>
        </p:txBody>
      </p:sp>
    </p:spTree>
    <p:extLst>
      <p:ext uri="{BB962C8B-B14F-4D97-AF65-F5344CB8AC3E}">
        <p14:creationId xmlns:p14="http://schemas.microsoft.com/office/powerpoint/2010/main" val="418382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Minimizing Authority</a:t>
            </a:r>
          </a:p>
        </p:txBody>
      </p:sp>
      <p:sp>
        <p:nvSpPr>
          <p:cNvPr id="3" name="Content Placeholder 2"/>
          <p:cNvSpPr>
            <a:spLocks noGrp="1"/>
          </p:cNvSpPr>
          <p:nvPr>
            <p:ph idx="1"/>
          </p:nvPr>
        </p:nvSpPr>
        <p:spPr/>
        <p:txBody>
          <a:bodyPr>
            <a:normAutofit fontScale="85000" lnSpcReduction="10000"/>
          </a:bodyPr>
          <a:lstStyle/>
          <a:p>
            <a:r>
              <a:rPr lang="en-US" dirty="0"/>
              <a:t>Difference in personal status is not as evident online vs F2F</a:t>
            </a:r>
          </a:p>
          <a:p>
            <a:pPr lvl="1"/>
            <a:r>
              <a:rPr lang="en-US" dirty="0"/>
              <a:t>Those with authority can see themselves as less authoritative</a:t>
            </a:r>
          </a:p>
          <a:p>
            <a:pPr lvl="1"/>
            <a:r>
              <a:rPr lang="en-US" dirty="0"/>
              <a:t>Those with less authority can see themselves as more influential (see </a:t>
            </a:r>
            <a:r>
              <a:rPr lang="en-US" dirty="0" err="1"/>
              <a:t>Suler</a:t>
            </a:r>
            <a:r>
              <a:rPr lang="en-US" dirty="0"/>
              <a:t>)</a:t>
            </a:r>
          </a:p>
          <a:p>
            <a:pPr lvl="1"/>
            <a:r>
              <a:rPr lang="en-CA" dirty="0"/>
              <a:t>A person’s level of authority or power offline is generally irrelevant online and users tend to start interactions as equal </a:t>
            </a:r>
          </a:p>
          <a:p>
            <a:pPr lvl="1"/>
            <a:r>
              <a:rPr lang="en-CA" dirty="0"/>
              <a:t>Solipsistic introjections’ and the sense that one’s mind has become merged with the mind of person they are communicating with, makes the user feel merged with the writer of the text: disinhibiting them as they feel they are talking to themselves </a:t>
            </a:r>
          </a:p>
          <a:p>
            <a:pPr lvl="1"/>
            <a:r>
              <a:rPr lang="en-CA" dirty="0"/>
              <a:t>Dissociative imagination is the creation of online characters in one’s imagination and leads to creating a fictional dimension separating offline ‘fact’ from online fantasy</a:t>
            </a:r>
            <a:r>
              <a:rPr lang="en-US" dirty="0"/>
              <a:t> </a:t>
            </a:r>
          </a:p>
          <a:p>
            <a:pPr lvl="1"/>
            <a:endParaRPr lang="en-US" dirty="0"/>
          </a:p>
          <a:p>
            <a:endParaRPr lang="en-US" dirty="0"/>
          </a:p>
        </p:txBody>
      </p:sp>
    </p:spTree>
    <p:extLst>
      <p:ext uri="{BB962C8B-B14F-4D97-AF65-F5344CB8AC3E}">
        <p14:creationId xmlns:p14="http://schemas.microsoft.com/office/powerpoint/2010/main" val="29192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a:t>
            </a:r>
          </a:p>
        </p:txBody>
      </p:sp>
      <p:sp>
        <p:nvSpPr>
          <p:cNvPr id="3" name="Content Placeholder 2"/>
          <p:cNvSpPr>
            <a:spLocks noGrp="1"/>
          </p:cNvSpPr>
          <p:nvPr>
            <p:ph idx="1"/>
          </p:nvPr>
        </p:nvSpPr>
        <p:spPr/>
        <p:txBody>
          <a:bodyPr/>
          <a:lstStyle/>
          <a:p>
            <a:endParaRPr lang="en-US" dirty="0">
              <a:hlinkClick r:id="rId2"/>
            </a:endParaRPr>
          </a:p>
          <a:p>
            <a:endParaRPr lang="en-US" dirty="0">
              <a:hlinkClick r:id="rId2"/>
            </a:endParaRPr>
          </a:p>
          <a:p>
            <a:endParaRPr lang="en-US" dirty="0">
              <a:hlinkClick r:id="rId2"/>
            </a:endParaRPr>
          </a:p>
          <a:p>
            <a:pPr marL="0" indent="0">
              <a:buNone/>
            </a:pPr>
            <a:r>
              <a:rPr lang="en-US" dirty="0">
                <a:hlinkClick r:id="rId2"/>
              </a:rPr>
              <a:t>Redheads</a:t>
            </a:r>
            <a:endParaRPr lang="en-US" dirty="0"/>
          </a:p>
        </p:txBody>
      </p:sp>
    </p:spTree>
    <p:extLst>
      <p:ext uri="{BB962C8B-B14F-4D97-AF65-F5344CB8AC3E}">
        <p14:creationId xmlns:p14="http://schemas.microsoft.com/office/powerpoint/2010/main" val="125114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5724"/>
            <a:ext cx="7467600" cy="5724002"/>
          </a:xfrm>
        </p:spPr>
        <p:txBody>
          <a:bodyPr>
            <a:normAutofit fontScale="92500" lnSpcReduction="20000"/>
          </a:bodyPr>
          <a:lstStyle/>
          <a:p>
            <a:r>
              <a:rPr lang="en-US" dirty="0"/>
              <a:t>Group One:</a:t>
            </a:r>
          </a:p>
          <a:p>
            <a:pPr marL="0" indent="0">
              <a:buNone/>
            </a:pPr>
            <a:r>
              <a:rPr lang="en-US" dirty="0"/>
              <a:t>Tim Horton’s Employees Have Illegally Claimed Thousands of Dollars in Winning Cups</a:t>
            </a:r>
          </a:p>
          <a:p>
            <a:pPr marL="0" indent="0">
              <a:buNone/>
            </a:pPr>
            <a:r>
              <a:rPr lang="en-US" dirty="0"/>
              <a:t> </a:t>
            </a:r>
          </a:p>
          <a:p>
            <a:r>
              <a:rPr lang="en-US" dirty="0"/>
              <a:t>Group Two</a:t>
            </a:r>
          </a:p>
          <a:p>
            <a:pPr marL="0" indent="0">
              <a:buNone/>
            </a:pPr>
            <a:r>
              <a:rPr lang="en-US" dirty="0"/>
              <a:t>Refugees in Canada get Better Health Coverage Than its Citizens Do</a:t>
            </a:r>
          </a:p>
          <a:p>
            <a:pPr marL="0" indent="0">
              <a:buNone/>
            </a:pPr>
            <a:r>
              <a:rPr lang="en-US" dirty="0"/>
              <a:t> </a:t>
            </a:r>
          </a:p>
          <a:p>
            <a:r>
              <a:rPr lang="en-US" dirty="0"/>
              <a:t>Group Three</a:t>
            </a:r>
          </a:p>
          <a:p>
            <a:pPr marL="0" indent="0">
              <a:buNone/>
            </a:pPr>
            <a:r>
              <a:rPr lang="en-US" dirty="0"/>
              <a:t>Amid Russian Chaos, Special Counsel Mueller Alleges </a:t>
            </a:r>
            <a:r>
              <a:rPr lang="en-US" dirty="0" err="1"/>
              <a:t>Melania</a:t>
            </a:r>
            <a:r>
              <a:rPr lang="en-US" dirty="0"/>
              <a:t> Trump’s Parents are Illegal Aliens in USA; Calls for Deportation Grow </a:t>
            </a:r>
          </a:p>
          <a:p>
            <a:pPr marL="0" indent="0">
              <a:buNone/>
            </a:pPr>
            <a:endParaRPr lang="en-US" dirty="0"/>
          </a:p>
          <a:p>
            <a:r>
              <a:rPr lang="en-US" dirty="0"/>
              <a:t>Group Four</a:t>
            </a:r>
          </a:p>
          <a:p>
            <a:pPr marL="0" indent="0">
              <a:buNone/>
            </a:pPr>
            <a:r>
              <a:rPr lang="en-US" dirty="0"/>
              <a:t>Alleged Shooter in the Parkdale School Killings was a Member of a Florida White </a:t>
            </a:r>
            <a:r>
              <a:rPr lang="en-US" dirty="0" err="1"/>
              <a:t>Supremist</a:t>
            </a:r>
            <a:r>
              <a:rPr lang="en-US" dirty="0"/>
              <a:t> Group</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1449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23EBA4-C08A-4345-A7AF-C87444C414D8}"/>
              </a:ext>
            </a:extLst>
          </p:cNvPr>
          <p:cNvSpPr>
            <a:spLocks noGrp="1"/>
          </p:cNvSpPr>
          <p:nvPr>
            <p:ph idx="1"/>
          </p:nvPr>
        </p:nvSpPr>
        <p:spPr>
          <a:xfrm>
            <a:off x="838200" y="530088"/>
            <a:ext cx="7467600" cy="5459638"/>
          </a:xfrm>
        </p:spPr>
        <p:txBody>
          <a:bodyPr>
            <a:normAutofit lnSpcReduction="10000"/>
          </a:bodyPr>
          <a:lstStyle/>
          <a:p>
            <a:r>
              <a:rPr lang="en-US" dirty="0"/>
              <a:t>Group Five</a:t>
            </a:r>
          </a:p>
          <a:p>
            <a:pPr marL="0" indent="0">
              <a:buNone/>
            </a:pPr>
            <a:r>
              <a:rPr lang="en-US" dirty="0"/>
              <a:t>Within the Next 13 Years, Scientists Estimate that 25% of Flowering Plants will be Extinct</a:t>
            </a:r>
          </a:p>
          <a:p>
            <a:pPr marL="0" indent="0">
              <a:buNone/>
            </a:pPr>
            <a:r>
              <a:rPr lang="en-US" dirty="0"/>
              <a:t> </a:t>
            </a:r>
          </a:p>
          <a:p>
            <a:r>
              <a:rPr lang="en-US" dirty="0"/>
              <a:t>Group Six</a:t>
            </a:r>
          </a:p>
          <a:p>
            <a:pPr marL="0" indent="0">
              <a:buNone/>
            </a:pPr>
            <a:r>
              <a:rPr lang="en-US" dirty="0" err="1"/>
              <a:t>Condoleeza</a:t>
            </a:r>
            <a:r>
              <a:rPr lang="en-US" dirty="0"/>
              <a:t> Rice Named in Libyan Sex Scandal: Sexually Explicit Photos Found in Leader’s Bunker</a:t>
            </a:r>
          </a:p>
          <a:p>
            <a:pPr marL="0" indent="0">
              <a:buNone/>
            </a:pPr>
            <a:r>
              <a:rPr lang="en-US" dirty="0"/>
              <a:t> </a:t>
            </a:r>
          </a:p>
          <a:p>
            <a:r>
              <a:rPr lang="en-US" dirty="0"/>
              <a:t>Group Seven</a:t>
            </a:r>
          </a:p>
          <a:p>
            <a:pPr marL="0" indent="0">
              <a:buNone/>
            </a:pPr>
            <a:r>
              <a:rPr lang="en-US" dirty="0"/>
              <a:t>Evidence Emerges in “</a:t>
            </a:r>
            <a:r>
              <a:rPr lang="en-US" dirty="0" err="1"/>
              <a:t>Vaxxed</a:t>
            </a:r>
            <a:r>
              <a:rPr lang="en-US" dirty="0"/>
              <a:t>” Filmmakers Sentencing – Autopsy Hacked by Russian-Affiliated Association</a:t>
            </a:r>
          </a:p>
          <a:p>
            <a:pPr marL="0" indent="0">
              <a:buNone/>
            </a:pPr>
            <a:endParaRPr lang="en-US" dirty="0"/>
          </a:p>
          <a:p>
            <a:r>
              <a:rPr lang="en-US" dirty="0"/>
              <a:t>Group Eight</a:t>
            </a:r>
          </a:p>
          <a:p>
            <a:pPr marL="0" indent="0">
              <a:buNone/>
            </a:pPr>
            <a:r>
              <a:rPr lang="en-US" dirty="0"/>
              <a:t>Egg Yokes Successfully Used to Extend Sperm Life.</a:t>
            </a:r>
          </a:p>
        </p:txBody>
      </p:sp>
    </p:spTree>
    <p:extLst>
      <p:ext uri="{BB962C8B-B14F-4D97-AF65-F5344CB8AC3E}">
        <p14:creationId xmlns:p14="http://schemas.microsoft.com/office/powerpoint/2010/main" val="78838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193" y="727609"/>
            <a:ext cx="8971495" cy="5046466"/>
          </a:xfrm>
          <a:prstGeom prst="rect">
            <a:avLst/>
          </a:prstGeom>
        </p:spPr>
      </p:pic>
    </p:spTree>
    <p:extLst>
      <p:ext uri="{BB962C8B-B14F-4D97-AF65-F5344CB8AC3E}">
        <p14:creationId xmlns:p14="http://schemas.microsoft.com/office/powerpoint/2010/main" val="108271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Confirmation Bias</a:t>
            </a:r>
          </a:p>
        </p:txBody>
      </p:sp>
      <p:sp>
        <p:nvSpPr>
          <p:cNvPr id="3" name="Content Placeholder 2"/>
          <p:cNvSpPr>
            <a:spLocks noGrp="1"/>
          </p:cNvSpPr>
          <p:nvPr>
            <p:ph idx="1"/>
          </p:nvPr>
        </p:nvSpPr>
        <p:spPr/>
        <p:txBody>
          <a:bodyPr>
            <a:normAutofit fontScale="85000" lnSpcReduction="20000"/>
          </a:bodyPr>
          <a:lstStyle/>
          <a:p>
            <a:r>
              <a:rPr lang="en-US" dirty="0"/>
              <a:t>Publics </a:t>
            </a:r>
            <a:r>
              <a:rPr lang="mr-IN" dirty="0"/>
              <a:t>–</a:t>
            </a:r>
            <a:r>
              <a:rPr lang="en-US" dirty="0"/>
              <a:t>and Counter publics</a:t>
            </a:r>
          </a:p>
          <a:p>
            <a:r>
              <a:rPr lang="en-US" dirty="0"/>
              <a:t>Heuristics</a:t>
            </a:r>
          </a:p>
          <a:p>
            <a:r>
              <a:rPr lang="en-US" dirty="0"/>
              <a:t>Hidden agendas</a:t>
            </a:r>
          </a:p>
          <a:p>
            <a:r>
              <a:rPr lang="en-US" dirty="0"/>
              <a:t>Conspiracy theories</a:t>
            </a:r>
          </a:p>
          <a:p>
            <a:r>
              <a:rPr lang="en-US" dirty="0"/>
              <a:t>Reassurance</a:t>
            </a:r>
          </a:p>
          <a:p>
            <a:r>
              <a:rPr lang="en-US" dirty="0"/>
              <a:t>Fear</a:t>
            </a:r>
          </a:p>
          <a:p>
            <a:r>
              <a:rPr lang="en-US" dirty="0"/>
              <a:t>Status Quo</a:t>
            </a:r>
          </a:p>
          <a:p>
            <a:r>
              <a:rPr lang="en-US" dirty="0" err="1"/>
              <a:t>MySide</a:t>
            </a:r>
            <a:r>
              <a:rPr lang="en-US" dirty="0"/>
              <a:t> Bias</a:t>
            </a:r>
          </a:p>
          <a:p>
            <a:pPr lvl="1">
              <a:buFont typeface="Arial" panose="020B0604020202020204" pitchFamily="34" charset="0"/>
              <a:buChar char="•"/>
            </a:pPr>
            <a:r>
              <a:rPr lang="en-US" dirty="0"/>
              <a:t>Is there a disinterest?</a:t>
            </a:r>
          </a:p>
          <a:p>
            <a:pPr lvl="1">
              <a:buFont typeface="Arial" panose="020B0604020202020204" pitchFamily="34" charset="0"/>
              <a:buChar char="•"/>
            </a:pPr>
            <a:r>
              <a:rPr lang="en-US" dirty="0"/>
              <a:t>Do you see in yourself what you so easily see in others?</a:t>
            </a:r>
          </a:p>
          <a:p>
            <a:pPr lvl="1">
              <a:buFont typeface="Arial" panose="020B0604020202020204" pitchFamily="34" charset="0"/>
              <a:buChar char="•"/>
            </a:pPr>
            <a:r>
              <a:rPr lang="en-US" dirty="0"/>
              <a:t>Is criticism of your view readily listened to?</a:t>
            </a:r>
          </a:p>
          <a:p>
            <a:pPr lvl="1">
              <a:buFont typeface="Arial" panose="020B0604020202020204" pitchFamily="34" charset="0"/>
              <a:buChar char="•"/>
            </a:pPr>
            <a:r>
              <a:rPr lang="en-US" dirty="0"/>
              <a:t>When a truth unsettles you, do you attempt to understand why?</a:t>
            </a:r>
          </a:p>
          <a:p>
            <a:pPr marL="0" indent="0">
              <a:buNone/>
            </a:pPr>
            <a:endParaRPr lang="en-US" dirty="0"/>
          </a:p>
          <a:p>
            <a:pPr marL="0" indent="0">
              <a:buNone/>
            </a:pPr>
            <a:endParaRPr lang="en-US" dirty="0"/>
          </a:p>
          <a:p>
            <a:pPr lvl="1"/>
            <a:endParaRPr lang="en-US" dirty="0">
              <a:hlinkClick r:id="rId3"/>
            </a:endParaRPr>
          </a:p>
          <a:p>
            <a:endParaRPr lang="en-US" dirty="0">
              <a:hlinkClick r:id="rId3"/>
            </a:endParaRPr>
          </a:p>
          <a:p>
            <a:endParaRPr lang="en-US" dirty="0">
              <a:hlinkClick r:id="rId3"/>
            </a:endParaRPr>
          </a:p>
        </p:txBody>
      </p:sp>
    </p:spTree>
    <p:extLst>
      <p:ext uri="{BB962C8B-B14F-4D97-AF65-F5344CB8AC3E}">
        <p14:creationId xmlns:p14="http://schemas.microsoft.com/office/powerpoint/2010/main" val="89696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728B6DD-C3F3-4C4E-A23A-A50E7D187547}"/>
              </a:ext>
            </a:extLst>
          </p:cNvPr>
          <p:cNvPicPr>
            <a:picLocks noGrp="1" noChangeAspect="1"/>
          </p:cNvPicPr>
          <p:nvPr>
            <p:ph idx="1"/>
          </p:nvPr>
        </p:nvPicPr>
        <p:blipFill>
          <a:blip r:embed="rId2"/>
          <a:stretch>
            <a:fillRect/>
          </a:stretch>
        </p:blipFill>
        <p:spPr>
          <a:xfrm>
            <a:off x="413375" y="225287"/>
            <a:ext cx="8054764" cy="6460226"/>
          </a:xfrm>
        </p:spPr>
      </p:pic>
    </p:spTree>
    <p:extLst>
      <p:ext uri="{BB962C8B-B14F-4D97-AF65-F5344CB8AC3E}">
        <p14:creationId xmlns:p14="http://schemas.microsoft.com/office/powerpoint/2010/main" val="684030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E4980C0-BD8C-C24A-B182-E98BEB3A3DB6}"/>
              </a:ext>
            </a:extLst>
          </p:cNvPr>
          <p:cNvPicPr>
            <a:picLocks noGrp="1" noChangeAspect="1"/>
          </p:cNvPicPr>
          <p:nvPr>
            <p:ph idx="1"/>
          </p:nvPr>
        </p:nvPicPr>
        <p:blipFill>
          <a:blip r:embed="rId3"/>
          <a:stretch>
            <a:fillRect/>
          </a:stretch>
        </p:blipFill>
        <p:spPr>
          <a:xfrm>
            <a:off x="2146853" y="-113790"/>
            <a:ext cx="5314250" cy="6971790"/>
          </a:xfrm>
          <a:prstGeom prst="rect">
            <a:avLst/>
          </a:prstGeom>
        </p:spPr>
      </p:pic>
    </p:spTree>
    <p:extLst>
      <p:ext uri="{BB962C8B-B14F-4D97-AF65-F5344CB8AC3E}">
        <p14:creationId xmlns:p14="http://schemas.microsoft.com/office/powerpoint/2010/main" val="206875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Literacy</a:t>
            </a:r>
          </a:p>
        </p:txBody>
      </p:sp>
      <p:sp>
        <p:nvSpPr>
          <p:cNvPr id="3" name="Content Placeholder 2"/>
          <p:cNvSpPr>
            <a:spLocks noGrp="1"/>
          </p:cNvSpPr>
          <p:nvPr>
            <p:ph idx="1"/>
          </p:nvPr>
        </p:nvSpPr>
        <p:spPr/>
        <p:txBody>
          <a:bodyPr/>
          <a:lstStyle/>
          <a:p>
            <a:r>
              <a:rPr lang="en-US" dirty="0"/>
              <a:t>What is it?</a:t>
            </a:r>
          </a:p>
          <a:p>
            <a:pPr lvl="1"/>
            <a:r>
              <a:rPr lang="en-US" dirty="0"/>
              <a:t>Soft skills?</a:t>
            </a:r>
          </a:p>
          <a:p>
            <a:pPr lvl="1"/>
            <a:r>
              <a:rPr lang="en-US" dirty="0"/>
              <a:t>Tech skills?</a:t>
            </a:r>
          </a:p>
          <a:p>
            <a:pPr lvl="1"/>
            <a:r>
              <a:rPr lang="en-US" dirty="0"/>
              <a:t>Information literacy </a:t>
            </a:r>
            <a:r>
              <a:rPr lang="mr-IN" dirty="0"/>
              <a:t>–</a:t>
            </a:r>
            <a:r>
              <a:rPr lang="en-US" dirty="0"/>
              <a:t> determining facts vs alternative facts?</a:t>
            </a:r>
          </a:p>
          <a:p>
            <a:pPr lvl="1"/>
            <a:endParaRPr lang="en-US" dirty="0"/>
          </a:p>
          <a:p>
            <a:pPr marL="329184" lvl="1" indent="0">
              <a:buNone/>
            </a:pPr>
            <a:r>
              <a:rPr lang="en-US" dirty="0"/>
              <a:t>The New Media Consortium recently tackled this:</a:t>
            </a:r>
          </a:p>
          <a:p>
            <a:pPr lvl="2"/>
            <a:r>
              <a:rPr lang="en-US" dirty="0"/>
              <a:t>Sense of productivity</a:t>
            </a:r>
          </a:p>
          <a:p>
            <a:pPr lvl="2"/>
            <a:r>
              <a:rPr lang="en-US" dirty="0"/>
              <a:t>Multiple technologies</a:t>
            </a:r>
          </a:p>
          <a:p>
            <a:pPr lvl="2"/>
            <a:r>
              <a:rPr lang="en-US" dirty="0"/>
              <a:t>Multiple soft skills (beyond technology)</a:t>
            </a:r>
          </a:p>
        </p:txBody>
      </p:sp>
    </p:spTree>
    <p:extLst>
      <p:ext uri="{BB962C8B-B14F-4D97-AF65-F5344CB8AC3E}">
        <p14:creationId xmlns:p14="http://schemas.microsoft.com/office/powerpoint/2010/main" val="155443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2087" y="597478"/>
            <a:ext cx="6189977" cy="5637502"/>
          </a:xfrm>
        </p:spPr>
      </p:pic>
    </p:spTree>
    <p:extLst>
      <p:ext uri="{BB962C8B-B14F-4D97-AF65-F5344CB8AC3E}">
        <p14:creationId xmlns:p14="http://schemas.microsoft.com/office/powerpoint/2010/main" val="122679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literacy is</a:t>
            </a:r>
            <a:r>
              <a:rPr lang="mr-IN" dirty="0"/>
              <a:t>…</a:t>
            </a:r>
            <a:endParaRPr lang="en-US" dirty="0"/>
          </a:p>
        </p:txBody>
      </p:sp>
      <p:sp>
        <p:nvSpPr>
          <p:cNvPr id="3" name="Content Placeholder 2"/>
          <p:cNvSpPr>
            <a:spLocks noGrp="1"/>
          </p:cNvSpPr>
          <p:nvPr>
            <p:ph idx="1"/>
          </p:nvPr>
        </p:nvSpPr>
        <p:spPr/>
        <p:txBody>
          <a:bodyPr/>
          <a:lstStyle/>
          <a:p>
            <a:endParaRPr lang="en-US" dirty="0"/>
          </a:p>
          <a:p>
            <a:pPr marL="0" indent="0">
              <a:buNone/>
            </a:pPr>
            <a:r>
              <a:rPr lang="en-US" i="1" dirty="0"/>
              <a:t>“Domain dependent based not on skills, but on a body of knowledge that comes from mindful immersion in a context</a:t>
            </a:r>
            <a:r>
              <a:rPr lang="en-US" i="1"/>
              <a:t>.”  					~Mike </a:t>
            </a:r>
            <a:r>
              <a:rPr lang="en-US" i="1" dirty="0" err="1"/>
              <a:t>Caufield</a:t>
            </a:r>
            <a:endParaRPr lang="en-US" i="1" dirty="0"/>
          </a:p>
          <a:p>
            <a:endParaRPr lang="en-US" dirty="0"/>
          </a:p>
        </p:txBody>
      </p:sp>
    </p:spTree>
    <p:extLst>
      <p:ext uri="{BB962C8B-B14F-4D97-AF65-F5344CB8AC3E}">
        <p14:creationId xmlns:p14="http://schemas.microsoft.com/office/powerpoint/2010/main" val="10571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normAutofit/>
          </a:bodyPr>
          <a:lstStyle/>
          <a:p>
            <a:r>
              <a:rPr lang="en-US" dirty="0"/>
              <a:t>Will skills suffice?</a:t>
            </a:r>
          </a:p>
          <a:p>
            <a:r>
              <a:rPr lang="en-US" dirty="0"/>
              <a:t>Do you have the knowledge?</a:t>
            </a:r>
          </a:p>
          <a:p>
            <a:r>
              <a:rPr lang="en-US" dirty="0"/>
              <a:t>Do you have the context?</a:t>
            </a:r>
          </a:p>
          <a:p>
            <a:r>
              <a:rPr lang="en-US" dirty="0"/>
              <a:t>Are the indicators evident?</a:t>
            </a:r>
          </a:p>
          <a:p>
            <a:r>
              <a:rPr lang="en-US" dirty="0"/>
              <a:t>Do we need a common cultural knowledge (</a:t>
            </a:r>
            <a:r>
              <a:rPr lang="en-US" dirty="0" err="1"/>
              <a:t>Pondiscio</a:t>
            </a:r>
            <a:r>
              <a:rPr lang="en-US" dirty="0"/>
              <a:t>)?</a:t>
            </a:r>
          </a:p>
          <a:p>
            <a:r>
              <a:rPr lang="en-US" dirty="0"/>
              <a:t>Does project based learning (deep diving) give us the knowledge (</a:t>
            </a:r>
            <a:r>
              <a:rPr lang="en-US" dirty="0" err="1"/>
              <a:t>Caufield</a:t>
            </a: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1570950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1224</TotalTime>
  <Words>819</Words>
  <Application>Microsoft Macintosh PowerPoint</Application>
  <PresentationFormat>On-screen Show (4:3)</PresentationFormat>
  <Paragraphs>112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Bradley Hand ITC TT-Bold</vt:lpstr>
      <vt:lpstr>Calibri</vt:lpstr>
      <vt:lpstr>Cambria</vt:lpstr>
      <vt:lpstr>Mangal</vt:lpstr>
      <vt:lpstr>Rage Italic</vt:lpstr>
      <vt:lpstr>Arial</vt:lpstr>
      <vt:lpstr>Sketchbook</vt:lpstr>
      <vt:lpstr> Digital Literacy </vt:lpstr>
      <vt:lpstr>PowerPoint Presentation</vt:lpstr>
      <vt:lpstr>Confirmation Bias</vt:lpstr>
      <vt:lpstr>PowerPoint Presentation</vt:lpstr>
      <vt:lpstr>PowerPoint Presentation</vt:lpstr>
      <vt:lpstr>Digital Literacy</vt:lpstr>
      <vt:lpstr>PowerPoint Presentation</vt:lpstr>
      <vt:lpstr>Digital literacy is…</vt:lpstr>
      <vt:lpstr>But</vt:lpstr>
      <vt:lpstr>PowerPoint Presentation</vt:lpstr>
      <vt:lpstr>Knowledge and Skills</vt:lpstr>
      <vt:lpstr>PowerPoint Presentation</vt:lpstr>
      <vt:lpstr>Minimizing Authority</vt:lpstr>
      <vt:lpstr>Critique</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Week Three</dc:title>
  <dc:creator>Suzanne Norman</dc:creator>
  <cp:lastModifiedBy>Microsoft Office User</cp:lastModifiedBy>
  <cp:revision>29</cp:revision>
  <dcterms:created xsi:type="dcterms:W3CDTF">2016-01-19T16:25:40Z</dcterms:created>
  <dcterms:modified xsi:type="dcterms:W3CDTF">2018-02-21T00:23:02Z</dcterms:modified>
</cp:coreProperties>
</file>