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301" r:id="rId3"/>
    <p:sldId id="262" r:id="rId4"/>
    <p:sldId id="307" r:id="rId5"/>
    <p:sldId id="260" r:id="rId6"/>
    <p:sldId id="305" r:id="rId7"/>
    <p:sldId id="263" r:id="rId8"/>
    <p:sldId id="264" r:id="rId9"/>
    <p:sldId id="306"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2" r:id="rId34"/>
    <p:sldId id="289" r:id="rId35"/>
    <p:sldId id="290" r:id="rId36"/>
    <p:sldId id="291" r:id="rId37"/>
    <p:sldId id="292" r:id="rId38"/>
    <p:sldId id="293" r:id="rId39"/>
    <p:sldId id="303" r:id="rId40"/>
    <p:sldId id="294" r:id="rId41"/>
    <p:sldId id="295" r:id="rId42"/>
    <p:sldId id="296" r:id="rId43"/>
    <p:sldId id="298" r:id="rId44"/>
    <p:sldId id="299" r:id="rId45"/>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3"/>
    <p:restoredTop sz="81227"/>
  </p:normalViewPr>
  <p:slideViewPr>
    <p:cSldViewPr>
      <p:cViewPr>
        <p:scale>
          <a:sx n="90" d="100"/>
          <a:sy n="90" d="100"/>
        </p:scale>
        <p:origin x="272" y="4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20.1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70 16383,'80'-12'0,"0"0"0,0 0 0,0 1 0,-9 0 0,21 0 0,-56 11 0,-17 0 0,27 0 0,-31 0 0,7 0 0,-9 0 0,0 0 0,9 0 0,-7 0 0,8 0 0,-11 0 0,1 0 0,5 5 0,-4 2 0,14 8 0,-3 8 0,10-4 0,-1 6 0,15-5 0,-11 5 0,11-3 0,-14-5 0,-10-4 0,7-11 0,-17 3 0,7-5 0,-9 0 0,0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28.0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198 0 16383,'7'99'0,"-1"-17"0,-6 3 0,0-19 0,0 0 0,0 1 0,-7-14 0,0 1 0,3 8 0,-2 0 0,-2-1 0,-2-5 0,8 29 0,-8-33 0,10-3 0,0-14 0,0 14 0,-8-11 0,6 1 0,-13-7 0,5-7 0,1 0 0,1 7 0,0-7 0,6 0 0,-5-3 0,7-9 0,-8 9 0,6 3 0,-11 0 0,11 7 0,-3-17 0,5 8 0,-20 13 0,15-17 0,-15 27 0,20-31 0,0 8 0,0-1 0,0 3 0,-5 0 0,3 7 0,-3-17 0,5 7 0,0-9 0,0 0 0,0 5 0,0-4 0,0 4 0,8 5 0,-1-8 0,8 7 0,-3-9 0,1-1 0,0 1 0,1 9 0,-1-7 0,12 10 0,-10-17 0,8 5 0,-1-4 0,-7-2 0,17 9 0,26-2 0,-16-4 0,39 2 0,-42-12 0,0 6 0,-17-5 0,-9 5 0,-1-6 0,16 0 0,-1 0 0,27 0 0,17 0 0,18 0 0,-37 6 0,3 0 0,10-4 0,1-1 0,-9 5 0,-1 0 0,1-5 0,-2-2 0,15 1 0,-21 0 0,-24 0 0,-3 0 0,-9 0 0,9 0 0,-7 0 0,8 6 0,-11-5 0,11 5 0,-8-1 0,7-3 0,1 3 0,-8-5 0,7 0 0,-15-35 0,-1-3 0,-6-34 0,0 29 0,0-35 0,0 31 0,0-38 0,0 19 0,0 12 0,0 0 0,0-8 0,0-28 0,0 56 0,0 9 0,0 2 0,0 11 0,0-1 0,0-5 0,0 4 0,0-14 0,0 13 0,0-8 0,0 1 0,0-3 0,0-10 0,0 1 0,0-15 0,0 11 0,0-25 0,0 25 0,0-1 0,0 16 0,0 11 0,0-1 0,0-5 0,-15 2 0,11-3 0,-12-6 0,9 0 0,5-23 0,-12 19 0,13-7 0,-5 23 0,6 1 0,-10-25 0,8 18 0,-8-27 0,5 31 0,3-7 0,-3 9 0,-1 0 0,5-9 0,-5 7 0,6-7 0,-6 9 0,-71 6 0,23 1 0,-34 13 0,-5 3 0,10-6 0,-4 0 0,-2 8 0,37 9 0,1 0 0,-16-16 0,1 1 0,-17 44 0,25-43 0,36 2 0,9-3 0,1-6 0,-11 0 0,-2 0 0,1 0 0,1 6 0,11 1 0,-1 5 0,0 1 0,-9 2 0,7-2 0,-8 1 0,1 9 0,12 2 0,-5 23 0,15-9 0,-8 9 0,6-23 0,-5-2 0,-1-1 0,6-7 0,-6 17 0,8-16 0,-5 6 0,3-9 0,-3-1 0,-11 11 0,12-8 0,-11 17 0,15-17 0,0 17 0,0-7 0,0 10 0,0-10 0,0 7 0,6-17 0,10 2 0,9-12 0,0-5 0,-2 0 0,13 0 0,-7 0 0,19 0 0,-13 0 0,14 0 0,21 0 0,20 0 0,-25 0 0,0 0 0,-41 0 0,1 0 0,-2-5 0,-1 3 0,-7-3 0,8 5 0,-11 0 0,1 0 0,5-6 0,20 5 0,-14-5 0,13 12 0,-15 3 0,-7 4 0,10 12 0,-12-10 0,11 1 0,-8-4 0,16-3 0,-17 4 0,7 2 0,-9-3 0,-1 1 0,25 14 0,-18-11 0,17 10 0,-14-3 0,-6-8 0,6 7 0,-15 1 0,14-6 0,-12 6 0,14-8 0,-16-3 0,-32 11 0,11-8 0,-23 2 0,14-4 0,-16-11 0,11 5 0,-9-7 0,25 0 0,-1 0 0,-9 8 0,-17-6 0,10 6 0,-7-8 0,23 0 0,1 0 0,-7 0 0,5 0 0,-14 0 0,13 0 0,-7 0 0,-1 0 0,-2 0 0,-42 0 0,25 0 0,-25 0 0,32 0 0,-14 0 0,21 0 0,-9 0 0,25 0 0,-7 0 0,5 0 0,-14 0 0,13 0 0,-7-6 0,9-1 0,6-5 0,-6-16 0,11-13 0,-16-17 0,8 6 0,-2 3 0,5 24 0,7 3 0,-6 9 0,5 1 0,-5-6 0,6-6 0,0-21 0,0 7 0,0-1 0,0 7 0,0 7 0,0-10 0,0 10 0,0 3 0,0 9 0,0 1 0,0-16 0,6 11 0,1-5 0,15 16 0,-7 0 0,17 5 0,-16-5 0,6 6 0,-9 0 0,-1 0 0,11 0 0,16 0 0,-1 0 0,11 0 0,-1 0 0,5 0 0,-11 0 0,-6 0 0,-23 0 0,0 0 0,5 0 0,6 0 0,6-7 0,-5 5 0,-2-6 0,-11 3 0,1 3 0,29-19 0,-22 17 0,22-11 0,-29 15 0,-1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6.5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46 0 16383,'-25'92'0,"14"-35"0,3 3 0,6 8 0,4 0 0,-2-9 0,0 0 0,0 6 0,0-5 0,0 11 0,0 14 0,0-30 0,0-3 0,0 11 0,0 27 0,0-56 0,0 1 0,0-10 0,0-3 0,0 1 0,0 2 0,0-1 0,0-1 0,0-10 0,0-1 0,0 6 0,0 6 0,0-3 0,0 1 0,0-9 0,0 0 0,0 5 0,0-4 0,0 14 0,0-13 0,0 17 0,0-17 0,7 17 0,1-16 0,31 20 0,-21-25 0,42 8 0,-41-13 0,27 3 0,-31-2 0,8 1 0,-11-8 0,1 0 0,24 0 0,-9 0 0,21 0 0,-15 0 0,1 0 0,-10 0 0,-3 0 0,-9 0 0,0 0 0,5 0 0,20 0 0,-14 0 0,12 0 0,-23 0 0,9 0 0,3 0 0,10 0 0,-10 0 0,-3 0 0,1 0 0,2 16 0,0-7 0,7 8 0,-7-12 0,0 1 0,7-5 0,-17-1 0,2-16 0,-4-9 0,13-42 0,7 10 0,-10-4 0,-3-4 0,3-30 0,-9 38 0,-4 2 0,-7-5 0,6-19 0,-9 32 0,0-24 0,12-10 0,-9 38 0,9-24 0,-12 33 0,0-1 0,0-32 0,0 24 0,0-38 0,0 43 0,0-1 0,0 16 0,0 11 0,0-1 0,0-5 0,0 4 0,0-14 0,0 13 0,0-8 0,0 11 0,-5-1 0,-12-9 0,-8 4 0,0-4 0,3 7 0,9 2 0,0 6 0,-9 2 0,-17 5 0,1 0 0,-1 0 0,17 0 0,-15 0 0,9 0 0,-21 0 0,14 0 0,10 0 0,3 0 0,-15 0 0,19 0 0,-19 0 0,25 0 0,-1 0 0,-9 0 0,-17 0 0,1 0 0,-25 0 0,25 0 0,-25 0 0,10 9 0,11-6 0,6 7 0,23-5 0,-10-3 0,-1 3 0,-1-5 0,2 6 0,16 11 0,2 22 0,5 31 0,0-23 0,0 18 0,10-26 0,0-1 0,17 11 0,-8-15 0,4-9 0,-4 22 0,-5-29 0,-3 19 0,0-25 0,-4 1 0,6 5 0,9-2 0,-12 3 0,13 6 0,-16-10 0,8 7 0,-2-9 0,9 1 0,-7-6 0,17 0 0,-7-8 0,24 0 0,-21 0 0,9 0 0,-15 0 0,-7 0 0,8 0 0,-11 0 0,3 15 0,-2-11 0,12 11 0,0-15 0,9 0 0,-9 0 0,-2 0 0,-11 0 0,1 0 0,15 0 0,-12 0 0,13 0 0,-17 0 0,1 6 0,9 3 0,17 8 0,-1 9 0,5 17 0,-17-5 0,1 11 0,-15-24 0,9-3 0,-20 15 0,20-16 0,-17 16 0,6-23 0,-17-7 0,-21-1 0,11-6 0,-11 0 0,6 0 0,-17-10 0,11 8 0,-19-8 0,30-6 0,-30 13 0,27-13 0,-27 16 0,32-5 0,-7 3 0,9-3 0,-23 5 0,17 0 0,-17-6 0,23 5 0,0-11 0,-9 3 0,-3 2 0,-10-9 0,1 7 0,9-1 0,2 2 0,-13-2 0,17 8 0,-17-8 0,23 5 0,1 3 0,-1-15 0,0 3 0,6-15 0,2 8 0,5-11 0,0 17 0,0-8 0,0 11 0,0-1 0,-8-9 0,-9 5 0,5-6 0,-3 8 0,15 2 0,19-23 0,-8 17 0,16-12 0,-15 20 0,1 10 0,15-5 0,-2 6 0,7-15 0,-10 11 0,-9-12 0,-1 16 0,23 0 0,-7 0 0,10 0 0,-17 0 0,-9 0 0,-1 0 0,17 0 0,-13 0 0,12 0 0,-15 0 0,-1 0 0,6 0 0,-3 0 0,13 0 0,-13 0 0,17 0 0,-17 0 0,7 0 0,-9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B034238E-425B-A443-82E6-D0EB5DE958F0}" type="datetimeFigureOut">
              <a:rPr lang="en-US" smtClean="0"/>
              <a:t>2/27/23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394E65FF-73D9-B742-8990-695329589F68}" type="slidenum">
              <a:rPr lang="en-US" smtClean="0"/>
              <a:t>‹#›</a:t>
            </a:fld>
            <a:endParaRPr lang="en-US"/>
          </a:p>
        </p:txBody>
      </p:sp>
    </p:spTree>
    <p:extLst>
      <p:ext uri="{BB962C8B-B14F-4D97-AF65-F5344CB8AC3E}">
        <p14:creationId xmlns:p14="http://schemas.microsoft.com/office/powerpoint/2010/main" val="47500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www.washingtonpost.com</a:t>
            </a:r>
            <a:r>
              <a:rPr lang="en-US" dirty="0"/>
              <a:t>/books/2023/02/24/</a:t>
            </a:r>
            <a:r>
              <a:rPr lang="en-US" dirty="0" err="1"/>
              <a:t>roald</a:t>
            </a:r>
            <a:r>
              <a:rPr lang="en-US" dirty="0"/>
              <a:t>-dahl-book-changes/</a:t>
            </a:r>
          </a:p>
          <a:p>
            <a:endParaRPr lang="en-US" dirty="0"/>
          </a:p>
          <a:p>
            <a:endParaRPr lang="en-US" dirty="0"/>
          </a:p>
          <a:p>
            <a:r>
              <a:rPr lang="en-US" dirty="0"/>
              <a:t>https://</a:t>
            </a:r>
            <a:r>
              <a:rPr lang="en-US" dirty="0" err="1"/>
              <a:t>www.surveymonkey.ca</a:t>
            </a:r>
            <a:r>
              <a:rPr lang="en-US" dirty="0"/>
              <a:t>/r/QZ9XR9Q</a:t>
            </a:r>
          </a:p>
        </p:txBody>
      </p:sp>
      <p:sp>
        <p:nvSpPr>
          <p:cNvPr id="4" name="Slide Number Placeholder 3"/>
          <p:cNvSpPr>
            <a:spLocks noGrp="1"/>
          </p:cNvSpPr>
          <p:nvPr>
            <p:ph type="sldNum" sz="quarter" idx="5"/>
          </p:nvPr>
        </p:nvSpPr>
        <p:spPr/>
        <p:txBody>
          <a:bodyPr/>
          <a:lstStyle/>
          <a:p>
            <a:fld id="{394E65FF-73D9-B742-8990-695329589F68}" type="slidenum">
              <a:rPr lang="en-US" smtClean="0"/>
              <a:t>2</a:t>
            </a:fld>
            <a:endParaRPr lang="en-US"/>
          </a:p>
        </p:txBody>
      </p:sp>
    </p:spTree>
    <p:extLst>
      <p:ext uri="{BB962C8B-B14F-4D97-AF65-F5344CB8AC3E}">
        <p14:creationId xmlns:p14="http://schemas.microsoft.com/office/powerpoint/2010/main" val="291158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E65FF-73D9-B742-8990-695329589F68}" type="slidenum">
              <a:rPr lang="en-US" smtClean="0"/>
              <a:t>6</a:t>
            </a:fld>
            <a:endParaRPr lang="en-US"/>
          </a:p>
        </p:txBody>
      </p:sp>
    </p:spTree>
    <p:extLst>
      <p:ext uri="{BB962C8B-B14F-4D97-AF65-F5344CB8AC3E}">
        <p14:creationId xmlns:p14="http://schemas.microsoft.com/office/powerpoint/2010/main" val="258360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dirty="0">
                <a:solidFill>
                  <a:srgbClr val="000000"/>
                </a:solidFill>
                <a:effectLst/>
                <a:latin typeface="YouTube Sans"/>
              </a:rPr>
              <a:t>Trump Voters In Focus Group Say He Couldn't Have Stopped Jan. 6 Violence</a:t>
            </a:r>
          </a:p>
          <a:p>
            <a:pPr algn="l"/>
            <a:r>
              <a:rPr lang="en-CA" b="0" i="0" dirty="0">
                <a:solidFill>
                  <a:srgbClr val="000000"/>
                </a:solidFill>
                <a:effectLst/>
                <a:latin typeface="Roboto" panose="020F0502020204030204" pitchFamily="34" charset="0"/>
              </a:rPr>
              <a:t>271,789 views Oct 24, 2022</a:t>
            </a:r>
          </a:p>
          <a:p>
            <a:pPr algn="l"/>
            <a:r>
              <a:rPr lang="en-CA" b="0" i="0" dirty="0">
                <a:solidFill>
                  <a:srgbClr val="000000"/>
                </a:solidFill>
                <a:effectLst/>
                <a:latin typeface="Roboto" panose="020F0502020204030204" pitchFamily="34" charset="0"/>
              </a:rPr>
              <a:t>In a focus group led by Elise Jordan, Pittsburgh-area Trump voters weigh in on the events of January 6, why they say Trump could not have stopped the violence on January 6 and House Speaker Pelosi on January 6.</a:t>
            </a:r>
          </a:p>
          <a:p>
            <a:endParaRPr lang="en-US" dirty="0"/>
          </a:p>
          <a:p>
            <a:r>
              <a:rPr lang="en-US" dirty="0"/>
              <a:t>https://</a:t>
            </a:r>
            <a:r>
              <a:rPr lang="en-US" dirty="0" err="1"/>
              <a:t>www.youtube.com</a:t>
            </a:r>
            <a:r>
              <a:rPr lang="en-US" dirty="0"/>
              <a:t>/</a:t>
            </a:r>
            <a:r>
              <a:rPr lang="en-US" dirty="0" err="1"/>
              <a:t>watch?v</a:t>
            </a:r>
            <a:r>
              <a:rPr lang="en-US" dirty="0"/>
              <a:t>=6jbaUt-lla4</a:t>
            </a:r>
          </a:p>
        </p:txBody>
      </p:sp>
      <p:sp>
        <p:nvSpPr>
          <p:cNvPr id="4" name="Slide Number Placeholder 3"/>
          <p:cNvSpPr>
            <a:spLocks noGrp="1"/>
          </p:cNvSpPr>
          <p:nvPr>
            <p:ph type="sldNum" sz="quarter" idx="5"/>
          </p:nvPr>
        </p:nvSpPr>
        <p:spPr/>
        <p:txBody>
          <a:bodyPr/>
          <a:lstStyle/>
          <a:p>
            <a:fld id="{394E65FF-73D9-B742-8990-695329589F68}" type="slidenum">
              <a:rPr lang="en-US" smtClean="0"/>
              <a:t>8</a:t>
            </a:fld>
            <a:endParaRPr lang="en-US"/>
          </a:p>
        </p:txBody>
      </p:sp>
    </p:spTree>
    <p:extLst>
      <p:ext uri="{BB962C8B-B14F-4D97-AF65-F5344CB8AC3E}">
        <p14:creationId xmlns:p14="http://schemas.microsoft.com/office/powerpoint/2010/main" val="218728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E7E9EA"/>
                </a:solidFill>
                <a:effectLst/>
                <a:latin typeface="TwitterChirp"/>
              </a:rPr>
              <a:t>"The Democrats are using Jan 6 as their Reichstag fire." That pretty well defines the whole thing.</a:t>
            </a:r>
          </a:p>
          <a:p>
            <a:endParaRPr lang="en-CA" b="0" i="0" dirty="0">
              <a:solidFill>
                <a:srgbClr val="E7E9EA"/>
              </a:solidFill>
              <a:effectLst/>
              <a:latin typeface="TwitterChirp"/>
            </a:endParaRPr>
          </a:p>
          <a:p>
            <a:r>
              <a:rPr lang="en-CA" b="0" i="0" dirty="0">
                <a:solidFill>
                  <a:srgbClr val="E7E9EA"/>
                </a:solidFill>
                <a:effectLst/>
                <a:latin typeface="TwitterChirp"/>
              </a:rPr>
              <a:t>the Reichstag Fire Decree was a key step to creating the permanent security state of the Nazi regime. It bears strong similarities to our January 6 event here in the US. </a:t>
            </a:r>
            <a:endParaRPr lang="en-US" dirty="0"/>
          </a:p>
        </p:txBody>
      </p:sp>
      <p:sp>
        <p:nvSpPr>
          <p:cNvPr id="4" name="Slide Number Placeholder 3"/>
          <p:cNvSpPr>
            <a:spLocks noGrp="1"/>
          </p:cNvSpPr>
          <p:nvPr>
            <p:ph type="sldNum" sz="quarter" idx="5"/>
          </p:nvPr>
        </p:nvSpPr>
        <p:spPr/>
        <p:txBody>
          <a:bodyPr/>
          <a:lstStyle/>
          <a:p>
            <a:fld id="{394E65FF-73D9-B742-8990-695329589F68}" type="slidenum">
              <a:rPr lang="en-US" smtClean="0"/>
              <a:t>9</a:t>
            </a:fld>
            <a:endParaRPr lang="en-US"/>
          </a:p>
        </p:txBody>
      </p:sp>
    </p:spTree>
    <p:extLst>
      <p:ext uri="{BB962C8B-B14F-4D97-AF65-F5344CB8AC3E}">
        <p14:creationId xmlns:p14="http://schemas.microsoft.com/office/powerpoint/2010/main" val="228305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adfontesmedia.com</a:t>
            </a:r>
            <a:r>
              <a:rPr lang="en-US" dirty="0"/>
              <a:t>/interactive-media-bias-chart/</a:t>
            </a:r>
          </a:p>
        </p:txBody>
      </p:sp>
      <p:sp>
        <p:nvSpPr>
          <p:cNvPr id="4" name="Slide Number Placeholder 3"/>
          <p:cNvSpPr>
            <a:spLocks noGrp="1"/>
          </p:cNvSpPr>
          <p:nvPr>
            <p:ph type="sldNum" sz="quarter" idx="5"/>
          </p:nvPr>
        </p:nvSpPr>
        <p:spPr/>
        <p:txBody>
          <a:bodyPr/>
          <a:lstStyle/>
          <a:p>
            <a:fld id="{394E65FF-73D9-B742-8990-695329589F68}" type="slidenum">
              <a:rPr lang="en-US" smtClean="0"/>
              <a:t>17</a:t>
            </a:fld>
            <a:endParaRPr lang="en-US"/>
          </a:p>
        </p:txBody>
      </p:sp>
    </p:spTree>
    <p:extLst>
      <p:ext uri="{BB962C8B-B14F-4D97-AF65-F5344CB8AC3E}">
        <p14:creationId xmlns:p14="http://schemas.microsoft.com/office/powerpoint/2010/main" val="82192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www.internetlivestats.com</a:t>
            </a:r>
            <a:r>
              <a:rPr lang="en-US" dirty="0"/>
              <a:t>/</a:t>
            </a:r>
          </a:p>
        </p:txBody>
      </p:sp>
      <p:sp>
        <p:nvSpPr>
          <p:cNvPr id="4" name="Slide Number Placeholder 3"/>
          <p:cNvSpPr>
            <a:spLocks noGrp="1"/>
          </p:cNvSpPr>
          <p:nvPr>
            <p:ph type="sldNum" sz="quarter" idx="5"/>
          </p:nvPr>
        </p:nvSpPr>
        <p:spPr/>
        <p:txBody>
          <a:bodyPr/>
          <a:lstStyle/>
          <a:p>
            <a:fld id="{394E65FF-73D9-B742-8990-695329589F68}" type="slidenum">
              <a:rPr lang="en-US" smtClean="0"/>
              <a:t>29</a:t>
            </a:fld>
            <a:endParaRPr lang="en-US"/>
          </a:p>
        </p:txBody>
      </p:sp>
    </p:spTree>
    <p:extLst>
      <p:ext uri="{BB962C8B-B14F-4D97-AF65-F5344CB8AC3E}">
        <p14:creationId xmlns:p14="http://schemas.microsoft.com/office/powerpoint/2010/main" val="98640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455F7C"/>
                </a:solidFill>
                <a:effectLst/>
                <a:latin typeface="Open Sans" panose="020F0502020204030204" pitchFamily="34" charset="0"/>
              </a:rPr>
              <a:t>In September 2022, </a:t>
            </a:r>
            <a:r>
              <a:rPr lang="en-CA" b="0" i="0" dirty="0" err="1">
                <a:solidFill>
                  <a:srgbClr val="455F7C"/>
                </a:solidFill>
                <a:effectLst/>
                <a:latin typeface="Open Sans" panose="020F0502020204030204" pitchFamily="34" charset="0"/>
              </a:rPr>
              <a:t>BeReal</a:t>
            </a:r>
            <a:r>
              <a:rPr lang="en-CA" b="0" i="0" dirty="0">
                <a:solidFill>
                  <a:srgbClr val="455F7C"/>
                </a:solidFill>
                <a:effectLst/>
                <a:latin typeface="Open Sans" panose="020F0502020204030204" pitchFamily="34" charset="0"/>
              </a:rPr>
              <a:t> was the most-downloaded social networking app for iPhone in the Apple App Store worldwide, with the photo-sharing social app reporting almost 14 million downloads from iPhone users worldwide. Meta-owned WhatsApp was the second most downloaded iPhone app, with the social app generating approximately seven million downloads from iPhone users. Telegram was the third most popular social media app with roughly four million downloads from global users.</a:t>
            </a:r>
            <a:endParaRPr lang="en-US"/>
          </a:p>
          <a:p>
            <a:endParaRPr lang="en-US"/>
          </a:p>
        </p:txBody>
      </p:sp>
      <p:sp>
        <p:nvSpPr>
          <p:cNvPr id="4" name="Slide Number Placeholder 3"/>
          <p:cNvSpPr>
            <a:spLocks noGrp="1"/>
          </p:cNvSpPr>
          <p:nvPr>
            <p:ph type="sldNum" sz="quarter" idx="5"/>
          </p:nvPr>
        </p:nvSpPr>
        <p:spPr/>
        <p:txBody>
          <a:bodyPr/>
          <a:lstStyle/>
          <a:p>
            <a:fld id="{394E65FF-73D9-B742-8990-695329589F68}" type="slidenum">
              <a:rPr lang="en-US" smtClean="0"/>
              <a:t>33</a:t>
            </a:fld>
            <a:endParaRPr lang="en-US"/>
          </a:p>
        </p:txBody>
      </p:sp>
    </p:spTree>
    <p:extLst>
      <p:ext uri="{BB962C8B-B14F-4D97-AF65-F5344CB8AC3E}">
        <p14:creationId xmlns:p14="http://schemas.microsoft.com/office/powerpoint/2010/main" val="27411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9711" y="3553967"/>
            <a:ext cx="1448435" cy="558800"/>
          </a:xfrm>
          <a:prstGeom prst="rect">
            <a:avLst/>
          </a:prstGeom>
        </p:spPr>
        <p:txBody>
          <a:bodyPr wrap="square" lIns="0" tIns="0" rIns="0" bIns="0">
            <a:spAutoFit/>
          </a:bodyPr>
          <a:lstStyle>
            <a:lvl1pPr>
              <a:defRPr sz="3500" b="0" i="0">
                <a:solidFill>
                  <a:schemeClr val="bg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3411" y="1623059"/>
            <a:ext cx="8291576" cy="1135380"/>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3" name="Holder 3"/>
          <p:cNvSpPr>
            <a:spLocks noGrp="1"/>
          </p:cNvSpPr>
          <p:nvPr>
            <p:ph type="body" idx="1"/>
          </p:nvPr>
        </p:nvSpPr>
        <p:spPr>
          <a:xfrm>
            <a:off x="3513665" y="1675702"/>
            <a:ext cx="5888355" cy="44094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adfontesmedia.com/interactive-media-bias-cha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digitaljournal.com/artic"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mailto:ccsp-info@sfu.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image" Target="../media/image41.jpg"/><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400.png"/><Relationship Id="rId4" Type="http://schemas.openxmlformats.org/officeDocument/2006/relationships/customXml" Target="../ink/ink1.xml"/><Relationship Id="rId9" Type="http://schemas.openxmlformats.org/officeDocument/2006/relationships/image" Target="../media/image42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potthetroll.or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open.spotify.com/show/5RdShpOtxKO3ZWohR2M6Sv" TargetMode="External"/><Relationship Id="rId3" Type="http://schemas.openxmlformats.org/officeDocument/2006/relationships/hyperlink" Target="https://crankyuncle.com/" TargetMode="External"/><Relationship Id="rId7" Type="http://schemas.openxmlformats.org/officeDocument/2006/relationships/hyperlink" Target="https://www.youtube.com/watch?v=aEuty9eDq30" TargetMode="External"/><Relationship Id="rId2" Type="http://schemas.openxmlformats.org/officeDocument/2006/relationships/hyperlink" Target="https://firstdraftnews.org/training/toolkit/" TargetMode="External"/><Relationship Id="rId1" Type="http://schemas.openxmlformats.org/officeDocument/2006/relationships/slideLayout" Target="../slideLayouts/slideLayout2.xml"/><Relationship Id="rId6" Type="http://schemas.openxmlformats.org/officeDocument/2006/relationships/hyperlink" Target="chrome-extension://efaidnbmnnnibpcajpcglclefindmkaj/https:/mikecaulfield.files.wordpress.com/2018/09/Web-Literacy-for-Student-Fact-Checkers-1543512063.pdf" TargetMode="External"/><Relationship Id="rId5" Type="http://schemas.openxmlformats.org/officeDocument/2006/relationships/hyperlink" Target="https://ctrl-f.ca/" TargetMode="External"/><Relationship Id="rId4" Type="http://schemas.openxmlformats.org/officeDocument/2006/relationships/hyperlink" Target="https://www.torontopubliclibrary.ca/spotfakenews/" TargetMode="External"/><Relationship Id="rId9" Type="http://schemas.openxmlformats.org/officeDocument/2006/relationships/hyperlink" Target="https://tlp-lpa.ca/hom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doctorow/status/1628948906657878016?s=43&amp;t=9F_k_bNXBlM7S7S5foZ2FQ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6jbaUt-lla4?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9753600" cy="5486400"/>
            <a:chOff x="152400" y="1143000"/>
            <a:chExt cx="9753600" cy="5486400"/>
          </a:xfrm>
        </p:grpSpPr>
        <p:sp>
          <p:nvSpPr>
            <p:cNvPr id="3" name="object 3"/>
            <p:cNvSpPr/>
            <p:nvPr/>
          </p:nvSpPr>
          <p:spPr>
            <a:xfrm>
              <a:off x="152400" y="1143000"/>
              <a:ext cx="9753600" cy="5486400"/>
            </a:xfrm>
            <a:custGeom>
              <a:avLst/>
              <a:gdLst/>
              <a:ahLst/>
              <a:cxnLst/>
              <a:rect l="l" t="t" r="r" b="b"/>
              <a:pathLst>
                <a:path w="9753600" h="5486400">
                  <a:moveTo>
                    <a:pt x="9753600" y="0"/>
                  </a:moveTo>
                  <a:lnTo>
                    <a:pt x="0" y="0"/>
                  </a:lnTo>
                  <a:lnTo>
                    <a:pt x="0" y="5486399"/>
                  </a:lnTo>
                  <a:lnTo>
                    <a:pt x="9753600" y="5486399"/>
                  </a:lnTo>
                  <a:lnTo>
                    <a:pt x="9753600" y="0"/>
                  </a:lnTo>
                  <a:close/>
                </a:path>
              </a:pathLst>
            </a:custGeom>
            <a:solidFill>
              <a:srgbClr val="C8CACA"/>
            </a:solidFill>
          </p:spPr>
          <p:txBody>
            <a:bodyPr wrap="square" lIns="0" tIns="0" rIns="0" bIns="0" rtlCol="0"/>
            <a:lstStyle/>
            <a:p>
              <a:endParaRPr/>
            </a:p>
          </p:txBody>
        </p:sp>
        <p:pic>
          <p:nvPicPr>
            <p:cNvPr id="4" name="object 4"/>
            <p:cNvPicPr/>
            <p:nvPr/>
          </p:nvPicPr>
          <p:blipFill>
            <a:blip r:embed="rId2" cstate="print"/>
            <a:stretch>
              <a:fillRect/>
            </a:stretch>
          </p:blipFill>
          <p:spPr>
            <a:xfrm>
              <a:off x="618744" y="1618487"/>
              <a:ext cx="8839200" cy="4565904"/>
            </a:xfrm>
            <a:prstGeom prst="rect">
              <a:avLst/>
            </a:prstGeom>
          </p:spPr>
        </p:pic>
        <p:sp>
          <p:nvSpPr>
            <p:cNvPr id="5" name="object 5"/>
            <p:cNvSpPr/>
            <p:nvPr/>
          </p:nvSpPr>
          <p:spPr>
            <a:xfrm>
              <a:off x="669795" y="1655063"/>
              <a:ext cx="8736330" cy="4462780"/>
            </a:xfrm>
            <a:custGeom>
              <a:avLst/>
              <a:gdLst/>
              <a:ahLst/>
              <a:cxnLst/>
              <a:rect l="l" t="t" r="r" b="b"/>
              <a:pathLst>
                <a:path w="8736330" h="4462780">
                  <a:moveTo>
                    <a:pt x="8736332" y="0"/>
                  </a:moveTo>
                  <a:lnTo>
                    <a:pt x="0" y="0"/>
                  </a:lnTo>
                  <a:lnTo>
                    <a:pt x="0" y="4462254"/>
                  </a:lnTo>
                  <a:lnTo>
                    <a:pt x="8736332" y="4462254"/>
                  </a:lnTo>
                  <a:lnTo>
                    <a:pt x="8736332" y="0"/>
                  </a:lnTo>
                  <a:close/>
                </a:path>
              </a:pathLst>
            </a:custGeom>
            <a:solidFill>
              <a:srgbClr val="FFFFFF"/>
            </a:solidFill>
          </p:spPr>
          <p:txBody>
            <a:bodyPr wrap="square" lIns="0" tIns="0" rIns="0" bIns="0" rtlCol="0"/>
            <a:lstStyle/>
            <a:p>
              <a:endParaRPr/>
            </a:p>
          </p:txBody>
        </p:sp>
        <p:sp>
          <p:nvSpPr>
            <p:cNvPr id="6" name="object 6"/>
            <p:cNvSpPr/>
            <p:nvPr/>
          </p:nvSpPr>
          <p:spPr>
            <a:xfrm>
              <a:off x="669795" y="1655063"/>
              <a:ext cx="8736330" cy="4462780"/>
            </a:xfrm>
            <a:custGeom>
              <a:avLst/>
              <a:gdLst/>
              <a:ahLst/>
              <a:cxnLst/>
              <a:rect l="l" t="t" r="r" b="b"/>
              <a:pathLst>
                <a:path w="8736330" h="4462780">
                  <a:moveTo>
                    <a:pt x="0" y="0"/>
                  </a:moveTo>
                  <a:lnTo>
                    <a:pt x="8736331" y="0"/>
                  </a:lnTo>
                  <a:lnTo>
                    <a:pt x="8736331" y="4462253"/>
                  </a:lnTo>
                  <a:lnTo>
                    <a:pt x="0" y="4462253"/>
                  </a:lnTo>
                  <a:lnTo>
                    <a:pt x="0" y="0"/>
                  </a:lnTo>
                  <a:close/>
                </a:path>
              </a:pathLst>
            </a:custGeom>
            <a:ln w="7619">
              <a:solidFill>
                <a:srgbClr val="C8CACA"/>
              </a:solidFill>
            </a:ln>
          </p:spPr>
          <p:txBody>
            <a:bodyPr wrap="square" lIns="0" tIns="0" rIns="0" bIns="0" rtlCol="0"/>
            <a:lstStyle/>
            <a:p>
              <a:endParaRPr/>
            </a:p>
          </p:txBody>
        </p:sp>
        <p:sp>
          <p:nvSpPr>
            <p:cNvPr id="7" name="object 7"/>
            <p:cNvSpPr/>
            <p:nvPr/>
          </p:nvSpPr>
          <p:spPr>
            <a:xfrm>
              <a:off x="926819" y="1911087"/>
              <a:ext cx="8222615" cy="3950335"/>
            </a:xfrm>
            <a:custGeom>
              <a:avLst/>
              <a:gdLst/>
              <a:ahLst/>
              <a:cxnLst/>
              <a:rect l="l" t="t" r="r" b="b"/>
              <a:pathLst>
                <a:path w="8222615" h="3950335">
                  <a:moveTo>
                    <a:pt x="8222284" y="0"/>
                  </a:moveTo>
                  <a:lnTo>
                    <a:pt x="0" y="0"/>
                  </a:lnTo>
                  <a:lnTo>
                    <a:pt x="0" y="3950207"/>
                  </a:lnTo>
                  <a:lnTo>
                    <a:pt x="8222284" y="3950207"/>
                  </a:lnTo>
                  <a:lnTo>
                    <a:pt x="8222284" y="0"/>
                  </a:lnTo>
                  <a:close/>
                </a:path>
              </a:pathLst>
            </a:custGeom>
            <a:solidFill>
              <a:srgbClr val="E7E6E6"/>
            </a:solidFill>
          </p:spPr>
          <p:txBody>
            <a:bodyPr wrap="square" lIns="0" tIns="0" rIns="0" bIns="0" rtlCol="0"/>
            <a:lstStyle/>
            <a:p>
              <a:endParaRPr/>
            </a:p>
          </p:txBody>
        </p:sp>
      </p:grpSp>
      <p:sp>
        <p:nvSpPr>
          <p:cNvPr id="8" name="object 8"/>
          <p:cNvSpPr txBox="1"/>
          <p:nvPr/>
        </p:nvSpPr>
        <p:spPr>
          <a:xfrm>
            <a:off x="1482724" y="2035864"/>
            <a:ext cx="7092950" cy="2449388"/>
          </a:xfrm>
          <a:prstGeom prst="rect">
            <a:avLst/>
          </a:prstGeom>
        </p:spPr>
        <p:txBody>
          <a:bodyPr vert="horz" wrap="square" lIns="0" tIns="101600" rIns="0" bIns="0" rtlCol="0">
            <a:spAutoFit/>
          </a:bodyPr>
          <a:lstStyle/>
          <a:p>
            <a:pPr marL="12700" marR="5080" indent="168275">
              <a:lnSpc>
                <a:spcPts val="6120"/>
              </a:lnSpc>
              <a:spcBef>
                <a:spcPts val="800"/>
              </a:spcBef>
            </a:pPr>
            <a:r>
              <a:rPr lang="en-CA" sz="5600" spc="-254" dirty="0">
                <a:latin typeface="Arial"/>
                <a:cs typeface="Arial"/>
              </a:rPr>
              <a:t>Social Media: Digital Literacy and Critical Thinking </a:t>
            </a:r>
            <a:endParaRPr sz="5600" dirty="0">
              <a:latin typeface="Arial"/>
              <a:cs typeface="Arial"/>
            </a:endParaRPr>
          </a:p>
        </p:txBody>
      </p:sp>
      <p:sp>
        <p:nvSpPr>
          <p:cNvPr id="9" name="object 9"/>
          <p:cNvSpPr txBox="1"/>
          <p:nvPr/>
        </p:nvSpPr>
        <p:spPr>
          <a:xfrm>
            <a:off x="4304538" y="4741673"/>
            <a:ext cx="1867662" cy="718145"/>
          </a:xfrm>
          <a:prstGeom prst="rect">
            <a:avLst/>
          </a:prstGeom>
        </p:spPr>
        <p:txBody>
          <a:bodyPr vert="horz" wrap="square" lIns="0" tIns="12700" rIns="0" bIns="0" rtlCol="0">
            <a:spAutoFit/>
          </a:bodyPr>
          <a:lstStyle/>
          <a:p>
            <a:pPr marL="12700" marR="5080" indent="107950">
              <a:lnSpc>
                <a:spcPct val="127400"/>
              </a:lnSpc>
              <a:spcBef>
                <a:spcPts val="100"/>
              </a:spcBef>
            </a:pPr>
            <a:r>
              <a:rPr sz="1900" spc="-125" dirty="0">
                <a:latin typeface="Arial"/>
                <a:cs typeface="Arial"/>
              </a:rPr>
              <a:t>Week</a:t>
            </a:r>
            <a:r>
              <a:rPr sz="1900" spc="-70" dirty="0">
                <a:latin typeface="Arial"/>
                <a:cs typeface="Arial"/>
              </a:rPr>
              <a:t> </a:t>
            </a:r>
            <a:r>
              <a:rPr sz="1900" spc="-20" dirty="0">
                <a:latin typeface="Arial"/>
                <a:cs typeface="Arial"/>
              </a:rPr>
              <a:t>Seven </a:t>
            </a:r>
            <a:r>
              <a:rPr lang="en-CA" sz="1900" spc="-65" dirty="0">
                <a:latin typeface="Arial"/>
                <a:cs typeface="Arial"/>
              </a:rPr>
              <a:t>February 28</a:t>
            </a:r>
            <a:r>
              <a:rPr sz="1900" spc="-80" dirty="0">
                <a:latin typeface="Arial"/>
                <a:cs typeface="Arial"/>
              </a:rPr>
              <a:t>,</a:t>
            </a:r>
            <a:r>
              <a:rPr sz="1900" spc="-70" dirty="0">
                <a:latin typeface="Arial"/>
                <a:cs typeface="Arial"/>
              </a:rPr>
              <a:t> </a:t>
            </a:r>
            <a:r>
              <a:rPr sz="1900" spc="-95" dirty="0">
                <a:latin typeface="Arial"/>
                <a:cs typeface="Arial"/>
              </a:rPr>
              <a:t>202</a:t>
            </a:r>
            <a:r>
              <a:rPr lang="en-CA" sz="1900" spc="-95" dirty="0">
                <a:latin typeface="Arial"/>
                <a:cs typeface="Arial"/>
              </a:rPr>
              <a:t>3</a:t>
            </a:r>
            <a:endParaRPr sz="1900" dirty="0">
              <a:latin typeface="Arial"/>
              <a:cs typeface="Arial"/>
            </a:endParaRPr>
          </a:p>
        </p:txBody>
      </p:sp>
      <p:sp>
        <p:nvSpPr>
          <p:cNvPr id="10" name="object 10"/>
          <p:cNvSpPr/>
          <p:nvPr/>
        </p:nvSpPr>
        <p:spPr>
          <a:xfrm>
            <a:off x="2834639" y="4726420"/>
            <a:ext cx="4389120" cy="0"/>
          </a:xfrm>
          <a:custGeom>
            <a:avLst/>
            <a:gdLst/>
            <a:ahLst/>
            <a:cxnLst/>
            <a:rect l="l" t="t" r="r" b="b"/>
            <a:pathLst>
              <a:path w="4389120">
                <a:moveTo>
                  <a:pt x="0" y="0"/>
                </a:moveTo>
                <a:lnTo>
                  <a:pt x="4389119" y="0"/>
                </a:lnTo>
              </a:path>
            </a:pathLst>
          </a:custGeom>
          <a:ln w="15239">
            <a:solidFill>
              <a:srgbClr val="7F7F7F"/>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6451" y="2497836"/>
            <a:ext cx="4968240" cy="778510"/>
          </a:xfrm>
          <a:prstGeom prst="rect">
            <a:avLst/>
          </a:prstGeom>
        </p:spPr>
        <p:txBody>
          <a:bodyPr vert="horz" wrap="square" lIns="0" tIns="57150" rIns="0" bIns="0" rtlCol="0">
            <a:spAutoFit/>
          </a:bodyPr>
          <a:lstStyle/>
          <a:p>
            <a:pPr marL="1411605" marR="5080" indent="-1399540">
              <a:lnSpc>
                <a:spcPts val="2810"/>
              </a:lnSpc>
              <a:spcBef>
                <a:spcPts val="450"/>
              </a:spcBef>
            </a:pPr>
            <a:r>
              <a:rPr sz="2600" spc="-145" dirty="0">
                <a:latin typeface="Arial"/>
                <a:cs typeface="Arial"/>
              </a:rPr>
              <a:t>“Falsehood</a:t>
            </a:r>
            <a:r>
              <a:rPr sz="2600" spc="-130" dirty="0">
                <a:latin typeface="Arial"/>
                <a:cs typeface="Arial"/>
              </a:rPr>
              <a:t> </a:t>
            </a:r>
            <a:r>
              <a:rPr sz="2600" spc="-85" dirty="0">
                <a:latin typeface="Arial"/>
                <a:cs typeface="Arial"/>
              </a:rPr>
              <a:t>flies,</a:t>
            </a:r>
            <a:r>
              <a:rPr sz="2600" spc="-114" dirty="0">
                <a:latin typeface="Arial"/>
                <a:cs typeface="Arial"/>
              </a:rPr>
              <a:t> </a:t>
            </a:r>
            <a:r>
              <a:rPr sz="2600" spc="-140" dirty="0">
                <a:latin typeface="Arial"/>
                <a:cs typeface="Arial"/>
              </a:rPr>
              <a:t>and</a:t>
            </a:r>
            <a:r>
              <a:rPr sz="2600" spc="-130" dirty="0">
                <a:latin typeface="Arial"/>
                <a:cs typeface="Arial"/>
              </a:rPr>
              <a:t> </a:t>
            </a:r>
            <a:r>
              <a:rPr sz="2600" spc="-50" dirty="0">
                <a:latin typeface="Arial"/>
                <a:cs typeface="Arial"/>
              </a:rPr>
              <a:t>the</a:t>
            </a:r>
            <a:r>
              <a:rPr sz="2600" spc="-130" dirty="0">
                <a:latin typeface="Arial"/>
                <a:cs typeface="Arial"/>
              </a:rPr>
              <a:t> </a:t>
            </a:r>
            <a:r>
              <a:rPr sz="2600" dirty="0">
                <a:latin typeface="Arial"/>
                <a:cs typeface="Arial"/>
              </a:rPr>
              <a:t>truth</a:t>
            </a:r>
            <a:r>
              <a:rPr sz="2600" spc="-130" dirty="0">
                <a:latin typeface="Arial"/>
                <a:cs typeface="Arial"/>
              </a:rPr>
              <a:t> </a:t>
            </a:r>
            <a:r>
              <a:rPr sz="2600" spc="-155" dirty="0">
                <a:latin typeface="Arial"/>
                <a:cs typeface="Arial"/>
              </a:rPr>
              <a:t>comes </a:t>
            </a:r>
            <a:r>
              <a:rPr sz="2600" spc="-85" dirty="0">
                <a:latin typeface="Arial"/>
                <a:cs typeface="Arial"/>
              </a:rPr>
              <a:t>limping</a:t>
            </a:r>
            <a:r>
              <a:rPr sz="2600" spc="-140" dirty="0">
                <a:latin typeface="Arial"/>
                <a:cs typeface="Arial"/>
              </a:rPr>
              <a:t> </a:t>
            </a:r>
            <a:r>
              <a:rPr sz="2600" spc="-50" dirty="0">
                <a:latin typeface="Arial"/>
                <a:cs typeface="Arial"/>
              </a:rPr>
              <a:t>after</a:t>
            </a:r>
            <a:r>
              <a:rPr sz="2600" spc="-150" dirty="0">
                <a:latin typeface="Arial"/>
                <a:cs typeface="Arial"/>
              </a:rPr>
              <a:t> </a:t>
            </a:r>
            <a:r>
              <a:rPr sz="2600" spc="-20" dirty="0">
                <a:latin typeface="Arial"/>
                <a:cs typeface="Arial"/>
              </a:rPr>
              <a:t>it.”</a:t>
            </a:r>
            <a:endParaRPr sz="2600">
              <a:latin typeface="Arial"/>
              <a:cs typeface="Arial"/>
            </a:endParaRPr>
          </a:p>
        </p:txBody>
      </p:sp>
      <p:sp>
        <p:nvSpPr>
          <p:cNvPr id="3" name="object 3"/>
          <p:cNvSpPr txBox="1"/>
          <p:nvPr/>
        </p:nvSpPr>
        <p:spPr>
          <a:xfrm>
            <a:off x="6090310" y="4237227"/>
            <a:ext cx="1862455" cy="360680"/>
          </a:xfrm>
          <a:prstGeom prst="rect">
            <a:avLst/>
          </a:prstGeom>
        </p:spPr>
        <p:txBody>
          <a:bodyPr vert="horz" wrap="square" lIns="0" tIns="12700" rIns="0" bIns="0" rtlCol="0">
            <a:spAutoFit/>
          </a:bodyPr>
          <a:lstStyle/>
          <a:p>
            <a:pPr marL="12700">
              <a:lnSpc>
                <a:spcPct val="100000"/>
              </a:lnSpc>
              <a:spcBef>
                <a:spcPts val="100"/>
              </a:spcBef>
            </a:pPr>
            <a:r>
              <a:rPr sz="2200" spc="-120" dirty="0">
                <a:latin typeface="Arial"/>
                <a:cs typeface="Arial"/>
              </a:rPr>
              <a:t>~Jonathan</a:t>
            </a:r>
            <a:r>
              <a:rPr sz="2200" spc="-20" dirty="0">
                <a:latin typeface="Arial"/>
                <a:cs typeface="Arial"/>
              </a:rPr>
              <a:t> </a:t>
            </a:r>
            <a:r>
              <a:rPr sz="2200" spc="-30" dirty="0">
                <a:latin typeface="Arial"/>
                <a:cs typeface="Arial"/>
              </a:rPr>
              <a:t>Swift</a:t>
            </a:r>
            <a:endParaRPr sz="2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99" y="1143000"/>
            <a:ext cx="4074795" cy="5486400"/>
          </a:xfrm>
          <a:custGeom>
            <a:avLst/>
            <a:gdLst/>
            <a:ahLst/>
            <a:cxnLst/>
            <a:rect l="l" t="t" r="r" b="b"/>
            <a:pathLst>
              <a:path w="4074795" h="5486400">
                <a:moveTo>
                  <a:pt x="4074567" y="0"/>
                </a:moveTo>
                <a:lnTo>
                  <a:pt x="0" y="0"/>
                </a:lnTo>
                <a:lnTo>
                  <a:pt x="0" y="5486399"/>
                </a:lnTo>
                <a:lnTo>
                  <a:pt x="4074567" y="5486399"/>
                </a:lnTo>
                <a:lnTo>
                  <a:pt x="4074567" y="0"/>
                </a:lnTo>
                <a:close/>
              </a:path>
            </a:pathLst>
          </a:custGeom>
          <a:solidFill>
            <a:srgbClr val="4472C4"/>
          </a:solidFill>
        </p:spPr>
        <p:txBody>
          <a:bodyPr wrap="square" lIns="0" tIns="0" rIns="0" bIns="0" rtlCol="0"/>
          <a:lstStyle/>
          <a:p>
            <a:endParaRPr/>
          </a:p>
        </p:txBody>
      </p:sp>
      <p:sp>
        <p:nvSpPr>
          <p:cNvPr id="3" name="object 3"/>
          <p:cNvSpPr txBox="1"/>
          <p:nvPr/>
        </p:nvSpPr>
        <p:spPr>
          <a:xfrm>
            <a:off x="632644" y="3382771"/>
            <a:ext cx="2889885" cy="756920"/>
          </a:xfrm>
          <a:prstGeom prst="rect">
            <a:avLst/>
          </a:prstGeom>
        </p:spPr>
        <p:txBody>
          <a:bodyPr vert="horz" wrap="square" lIns="0" tIns="12700" rIns="0" bIns="0" rtlCol="0">
            <a:spAutoFit/>
          </a:bodyPr>
          <a:lstStyle/>
          <a:p>
            <a:pPr marL="12700">
              <a:lnSpc>
                <a:spcPct val="100000"/>
              </a:lnSpc>
              <a:spcBef>
                <a:spcPts val="100"/>
              </a:spcBef>
            </a:pPr>
            <a:r>
              <a:rPr sz="4800" spc="-520" dirty="0">
                <a:solidFill>
                  <a:srgbClr val="FFFFFF"/>
                </a:solidFill>
                <a:latin typeface="Arial"/>
                <a:cs typeface="Arial"/>
              </a:rPr>
              <a:t>Fake</a:t>
            </a:r>
            <a:r>
              <a:rPr sz="4800" spc="-229" dirty="0">
                <a:solidFill>
                  <a:srgbClr val="FFFFFF"/>
                </a:solidFill>
                <a:latin typeface="Arial"/>
                <a:cs typeface="Arial"/>
              </a:rPr>
              <a:t> </a:t>
            </a:r>
            <a:r>
              <a:rPr sz="4800" spc="-405" dirty="0">
                <a:solidFill>
                  <a:srgbClr val="FFFFFF"/>
                </a:solidFill>
                <a:latin typeface="Arial"/>
                <a:cs typeface="Arial"/>
              </a:rPr>
              <a:t>News?</a:t>
            </a:r>
            <a:endParaRPr sz="4800">
              <a:latin typeface="Arial"/>
              <a:cs typeface="Arial"/>
            </a:endParaRPr>
          </a:p>
        </p:txBody>
      </p:sp>
      <p:sp>
        <p:nvSpPr>
          <p:cNvPr id="4" name="object 4"/>
          <p:cNvSpPr/>
          <p:nvPr/>
        </p:nvSpPr>
        <p:spPr>
          <a:xfrm>
            <a:off x="4527110" y="1995072"/>
            <a:ext cx="5011420" cy="1101725"/>
          </a:xfrm>
          <a:custGeom>
            <a:avLst/>
            <a:gdLst/>
            <a:ahLst/>
            <a:cxnLst/>
            <a:rect l="l" t="t" r="r" b="b"/>
            <a:pathLst>
              <a:path w="5011420" h="1101725">
                <a:moveTo>
                  <a:pt x="0" y="0"/>
                </a:moveTo>
                <a:lnTo>
                  <a:pt x="5010911" y="0"/>
                </a:lnTo>
                <a:lnTo>
                  <a:pt x="5010911" y="1101239"/>
                </a:lnTo>
                <a:lnTo>
                  <a:pt x="0" y="1101239"/>
                </a:lnTo>
                <a:lnTo>
                  <a:pt x="0" y="0"/>
                </a:lnTo>
                <a:close/>
              </a:path>
            </a:pathLst>
          </a:custGeom>
          <a:ln w="10159">
            <a:solidFill>
              <a:srgbClr val="5B9BD5"/>
            </a:solidFill>
          </a:ln>
        </p:spPr>
        <p:txBody>
          <a:bodyPr wrap="square" lIns="0" tIns="0" rIns="0" bIns="0" rtlCol="0"/>
          <a:lstStyle/>
          <a:p>
            <a:endParaRPr/>
          </a:p>
        </p:txBody>
      </p:sp>
      <p:sp>
        <p:nvSpPr>
          <p:cNvPr id="5" name="object 5"/>
          <p:cNvSpPr txBox="1"/>
          <p:nvPr/>
        </p:nvSpPr>
        <p:spPr>
          <a:xfrm>
            <a:off x="4903313" y="2271776"/>
            <a:ext cx="4167504" cy="711200"/>
          </a:xfrm>
          <a:prstGeom prst="rect">
            <a:avLst/>
          </a:prstGeom>
        </p:spPr>
        <p:txBody>
          <a:bodyPr vert="horz" wrap="square" lIns="0" tIns="30480" rIns="0" bIns="0" rtlCol="0">
            <a:spAutoFit/>
          </a:bodyPr>
          <a:lstStyle/>
          <a:p>
            <a:pPr marL="149860" marR="5080" indent="-137160">
              <a:lnSpc>
                <a:spcPts val="1700"/>
              </a:lnSpc>
              <a:spcBef>
                <a:spcPts val="240"/>
              </a:spcBef>
              <a:buChar char="•"/>
              <a:tabLst>
                <a:tab pos="149860" algn="l"/>
              </a:tabLst>
            </a:pPr>
            <a:r>
              <a:rPr sz="1500" spc="-125" dirty="0">
                <a:latin typeface="Arial"/>
                <a:cs typeface="Arial"/>
              </a:rPr>
              <a:t>False</a:t>
            </a:r>
            <a:r>
              <a:rPr sz="1500" spc="-45" dirty="0">
                <a:latin typeface="Arial"/>
                <a:cs typeface="Arial"/>
              </a:rPr>
              <a:t> </a:t>
            </a:r>
            <a:r>
              <a:rPr sz="1500" spc="-25" dirty="0">
                <a:latin typeface="Arial"/>
                <a:cs typeface="Arial"/>
              </a:rPr>
              <a:t>information</a:t>
            </a:r>
            <a:r>
              <a:rPr sz="1500" spc="-40" dirty="0">
                <a:latin typeface="Arial"/>
                <a:cs typeface="Arial"/>
              </a:rPr>
              <a:t> </a:t>
            </a:r>
            <a:r>
              <a:rPr sz="1500" spc="-75" dirty="0">
                <a:latin typeface="Arial"/>
                <a:cs typeface="Arial"/>
              </a:rPr>
              <a:t>shared</a:t>
            </a:r>
            <a:r>
              <a:rPr sz="1500" spc="-45" dirty="0">
                <a:latin typeface="Arial"/>
                <a:cs typeface="Arial"/>
              </a:rPr>
              <a:t> </a:t>
            </a:r>
            <a:r>
              <a:rPr sz="1500" spc="-70" dirty="0">
                <a:latin typeface="Arial"/>
                <a:cs typeface="Arial"/>
              </a:rPr>
              <a:t>by</a:t>
            </a:r>
            <a:r>
              <a:rPr sz="1500" spc="-40" dirty="0">
                <a:latin typeface="Arial"/>
                <a:cs typeface="Arial"/>
              </a:rPr>
              <a:t> </a:t>
            </a:r>
            <a:r>
              <a:rPr sz="1500" spc="-75" dirty="0">
                <a:latin typeface="Arial"/>
                <a:cs typeface="Arial"/>
              </a:rPr>
              <a:t>someone</a:t>
            </a:r>
            <a:r>
              <a:rPr sz="1500" spc="-45" dirty="0">
                <a:latin typeface="Arial"/>
                <a:cs typeface="Arial"/>
              </a:rPr>
              <a:t> </a:t>
            </a:r>
            <a:r>
              <a:rPr sz="1500" spc="-40" dirty="0">
                <a:latin typeface="Arial"/>
                <a:cs typeface="Arial"/>
              </a:rPr>
              <a:t>who </a:t>
            </a:r>
            <a:r>
              <a:rPr sz="1500" spc="-45" dirty="0">
                <a:latin typeface="Arial"/>
                <a:cs typeface="Arial"/>
              </a:rPr>
              <a:t>believes </a:t>
            </a:r>
            <a:r>
              <a:rPr sz="1500" dirty="0">
                <a:latin typeface="Arial"/>
                <a:cs typeface="Arial"/>
              </a:rPr>
              <a:t>it</a:t>
            </a:r>
            <a:r>
              <a:rPr sz="1500" spc="-30" dirty="0">
                <a:latin typeface="Arial"/>
                <a:cs typeface="Arial"/>
              </a:rPr>
              <a:t> </a:t>
            </a:r>
            <a:r>
              <a:rPr sz="1500" dirty="0">
                <a:latin typeface="Arial"/>
                <a:cs typeface="Arial"/>
              </a:rPr>
              <a:t>to</a:t>
            </a:r>
            <a:r>
              <a:rPr sz="1500" spc="-20" dirty="0">
                <a:latin typeface="Arial"/>
                <a:cs typeface="Arial"/>
              </a:rPr>
              <a:t> </a:t>
            </a:r>
            <a:r>
              <a:rPr sz="1500" spc="-75" dirty="0">
                <a:latin typeface="Arial"/>
                <a:cs typeface="Arial"/>
              </a:rPr>
              <a:t>be</a:t>
            </a:r>
            <a:r>
              <a:rPr sz="1500" spc="-20" dirty="0">
                <a:latin typeface="Arial"/>
                <a:cs typeface="Arial"/>
              </a:rPr>
              <a:t> </a:t>
            </a:r>
            <a:r>
              <a:rPr sz="1500" spc="-10" dirty="0">
                <a:latin typeface="Arial"/>
                <a:cs typeface="Arial"/>
              </a:rPr>
              <a:t>true.</a:t>
            </a:r>
            <a:endParaRPr sz="1500">
              <a:latin typeface="Arial"/>
              <a:cs typeface="Arial"/>
            </a:endParaRPr>
          </a:p>
          <a:p>
            <a:pPr marL="287020" lvl="1" indent="-137160">
              <a:lnSpc>
                <a:spcPct val="100000"/>
              </a:lnSpc>
              <a:spcBef>
                <a:spcPts val="60"/>
              </a:spcBef>
              <a:buChar char="•"/>
              <a:tabLst>
                <a:tab pos="287020" algn="l"/>
              </a:tabLst>
            </a:pPr>
            <a:r>
              <a:rPr sz="1500" spc="-40" dirty="0">
                <a:latin typeface="Arial"/>
                <a:cs typeface="Arial"/>
              </a:rPr>
              <a:t>Bill</a:t>
            </a:r>
            <a:r>
              <a:rPr sz="1500" spc="-55" dirty="0">
                <a:latin typeface="Arial"/>
                <a:cs typeface="Arial"/>
              </a:rPr>
              <a:t> </a:t>
            </a:r>
            <a:r>
              <a:rPr sz="1500" spc="-105" dirty="0">
                <a:latin typeface="Arial"/>
                <a:cs typeface="Arial"/>
              </a:rPr>
              <a:t>Gates</a:t>
            </a:r>
            <a:r>
              <a:rPr sz="1500" spc="-55" dirty="0">
                <a:latin typeface="Arial"/>
                <a:cs typeface="Arial"/>
              </a:rPr>
              <a:t> </a:t>
            </a:r>
            <a:r>
              <a:rPr sz="1500" spc="-85" dirty="0">
                <a:latin typeface="Arial"/>
                <a:cs typeface="Arial"/>
              </a:rPr>
              <a:t>is</a:t>
            </a:r>
            <a:r>
              <a:rPr sz="1500" spc="-55" dirty="0">
                <a:latin typeface="Arial"/>
                <a:cs typeface="Arial"/>
              </a:rPr>
              <a:t> </a:t>
            </a:r>
            <a:r>
              <a:rPr sz="1500" spc="-35" dirty="0">
                <a:latin typeface="Arial"/>
                <a:cs typeface="Arial"/>
              </a:rPr>
              <a:t>implanting</a:t>
            </a:r>
            <a:r>
              <a:rPr sz="1500" spc="-45" dirty="0">
                <a:latin typeface="Arial"/>
                <a:cs typeface="Arial"/>
              </a:rPr>
              <a:t> </a:t>
            </a:r>
            <a:r>
              <a:rPr sz="1500" spc="-20" dirty="0">
                <a:latin typeface="Arial"/>
                <a:cs typeface="Arial"/>
              </a:rPr>
              <a:t>chips</a:t>
            </a:r>
            <a:endParaRPr sz="1500">
              <a:latin typeface="Arial"/>
              <a:cs typeface="Arial"/>
            </a:endParaRPr>
          </a:p>
        </p:txBody>
      </p:sp>
      <p:grpSp>
        <p:nvGrpSpPr>
          <p:cNvPr id="6" name="object 6"/>
          <p:cNvGrpSpPr/>
          <p:nvPr/>
        </p:nvGrpSpPr>
        <p:grpSpPr>
          <a:xfrm>
            <a:off x="4772576" y="1765640"/>
            <a:ext cx="3517900" cy="459105"/>
            <a:chOff x="4772576" y="1765640"/>
            <a:chExt cx="3517900" cy="459105"/>
          </a:xfrm>
        </p:grpSpPr>
        <p:sp>
          <p:nvSpPr>
            <p:cNvPr id="7" name="object 7"/>
            <p:cNvSpPr/>
            <p:nvPr/>
          </p:nvSpPr>
          <p:spPr>
            <a:xfrm>
              <a:off x="4777656" y="1770720"/>
              <a:ext cx="3507740" cy="448945"/>
            </a:xfrm>
            <a:custGeom>
              <a:avLst/>
              <a:gdLst/>
              <a:ahLst/>
              <a:cxnLst/>
              <a:rect l="l" t="t" r="r" b="b"/>
              <a:pathLst>
                <a:path w="3507740" h="448944">
                  <a:moveTo>
                    <a:pt x="3432851" y="0"/>
                  </a:moveTo>
                  <a:lnTo>
                    <a:pt x="74786" y="0"/>
                  </a:lnTo>
                  <a:lnTo>
                    <a:pt x="45676" y="5877"/>
                  </a:lnTo>
                  <a:lnTo>
                    <a:pt x="21904" y="21904"/>
                  </a:lnTo>
                  <a:lnTo>
                    <a:pt x="5877" y="45676"/>
                  </a:lnTo>
                  <a:lnTo>
                    <a:pt x="0" y="74786"/>
                  </a:lnTo>
                  <a:lnTo>
                    <a:pt x="0" y="373915"/>
                  </a:lnTo>
                  <a:lnTo>
                    <a:pt x="5877" y="403026"/>
                  </a:lnTo>
                  <a:lnTo>
                    <a:pt x="21904" y="426798"/>
                  </a:lnTo>
                  <a:lnTo>
                    <a:pt x="45676" y="442826"/>
                  </a:lnTo>
                  <a:lnTo>
                    <a:pt x="74786" y="448703"/>
                  </a:lnTo>
                  <a:lnTo>
                    <a:pt x="3432851" y="448703"/>
                  </a:lnTo>
                  <a:lnTo>
                    <a:pt x="3461962" y="442826"/>
                  </a:lnTo>
                  <a:lnTo>
                    <a:pt x="3485734" y="426798"/>
                  </a:lnTo>
                  <a:lnTo>
                    <a:pt x="3501761" y="403026"/>
                  </a:lnTo>
                  <a:lnTo>
                    <a:pt x="3507638" y="373915"/>
                  </a:lnTo>
                  <a:lnTo>
                    <a:pt x="3507638" y="74786"/>
                  </a:lnTo>
                  <a:lnTo>
                    <a:pt x="3501761" y="45676"/>
                  </a:lnTo>
                  <a:lnTo>
                    <a:pt x="3485734" y="21904"/>
                  </a:lnTo>
                  <a:lnTo>
                    <a:pt x="3461962" y="5877"/>
                  </a:lnTo>
                  <a:lnTo>
                    <a:pt x="3432851" y="0"/>
                  </a:lnTo>
                  <a:close/>
                </a:path>
              </a:pathLst>
            </a:custGeom>
            <a:solidFill>
              <a:srgbClr val="5B9BD5"/>
            </a:solidFill>
          </p:spPr>
          <p:txBody>
            <a:bodyPr wrap="square" lIns="0" tIns="0" rIns="0" bIns="0" rtlCol="0"/>
            <a:lstStyle/>
            <a:p>
              <a:endParaRPr/>
            </a:p>
          </p:txBody>
        </p:sp>
        <p:sp>
          <p:nvSpPr>
            <p:cNvPr id="8" name="object 8"/>
            <p:cNvSpPr/>
            <p:nvPr/>
          </p:nvSpPr>
          <p:spPr>
            <a:xfrm>
              <a:off x="4777656" y="1770720"/>
              <a:ext cx="3507740" cy="448945"/>
            </a:xfrm>
            <a:custGeom>
              <a:avLst/>
              <a:gdLst/>
              <a:ahLst/>
              <a:cxnLst/>
              <a:rect l="l" t="t" r="r" b="b"/>
              <a:pathLst>
                <a:path w="3507740" h="448944">
                  <a:moveTo>
                    <a:pt x="0" y="74787"/>
                  </a:moveTo>
                  <a:lnTo>
                    <a:pt x="5877" y="45676"/>
                  </a:lnTo>
                  <a:lnTo>
                    <a:pt x="21904" y="21904"/>
                  </a:lnTo>
                  <a:lnTo>
                    <a:pt x="45676" y="5877"/>
                  </a:lnTo>
                  <a:lnTo>
                    <a:pt x="74786" y="0"/>
                  </a:lnTo>
                  <a:lnTo>
                    <a:pt x="3432851" y="0"/>
                  </a:lnTo>
                  <a:lnTo>
                    <a:pt x="3461961" y="5877"/>
                  </a:lnTo>
                  <a:lnTo>
                    <a:pt x="3485733" y="21904"/>
                  </a:lnTo>
                  <a:lnTo>
                    <a:pt x="3501760" y="45676"/>
                  </a:lnTo>
                  <a:lnTo>
                    <a:pt x="3507638" y="74787"/>
                  </a:lnTo>
                  <a:lnTo>
                    <a:pt x="3507638" y="373916"/>
                  </a:lnTo>
                  <a:lnTo>
                    <a:pt x="3501760" y="403027"/>
                  </a:lnTo>
                  <a:lnTo>
                    <a:pt x="3485733" y="426799"/>
                  </a:lnTo>
                  <a:lnTo>
                    <a:pt x="3461961" y="442826"/>
                  </a:lnTo>
                  <a:lnTo>
                    <a:pt x="3432851" y="448703"/>
                  </a:lnTo>
                  <a:lnTo>
                    <a:pt x="74786" y="448703"/>
                  </a:lnTo>
                  <a:lnTo>
                    <a:pt x="45676" y="442826"/>
                  </a:lnTo>
                  <a:lnTo>
                    <a:pt x="21904" y="426799"/>
                  </a:lnTo>
                  <a:lnTo>
                    <a:pt x="5877" y="403027"/>
                  </a:lnTo>
                  <a:lnTo>
                    <a:pt x="0" y="373916"/>
                  </a:lnTo>
                  <a:lnTo>
                    <a:pt x="0" y="74787"/>
                  </a:lnTo>
                  <a:close/>
                </a:path>
              </a:pathLst>
            </a:custGeom>
            <a:ln w="10159">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4919441" y="1851152"/>
            <a:ext cx="1235075" cy="254000"/>
          </a:xfrm>
          <a:prstGeom prst="rect">
            <a:avLst/>
          </a:prstGeom>
        </p:spPr>
        <p:txBody>
          <a:bodyPr vert="horz" wrap="square" lIns="0" tIns="12700" rIns="0" bIns="0" rtlCol="0">
            <a:spAutoFit/>
          </a:bodyPr>
          <a:lstStyle/>
          <a:p>
            <a:pPr marL="12700">
              <a:lnSpc>
                <a:spcPct val="100000"/>
              </a:lnSpc>
              <a:spcBef>
                <a:spcPts val="100"/>
              </a:spcBef>
            </a:pPr>
            <a:r>
              <a:rPr sz="1500" spc="-20" dirty="0"/>
              <a:t>Misinformation</a:t>
            </a:r>
            <a:endParaRPr sz="1500"/>
          </a:p>
        </p:txBody>
      </p:sp>
      <p:sp>
        <p:nvSpPr>
          <p:cNvPr id="10" name="object 10"/>
          <p:cNvSpPr/>
          <p:nvPr/>
        </p:nvSpPr>
        <p:spPr>
          <a:xfrm>
            <a:off x="4527110" y="3402743"/>
            <a:ext cx="5011420" cy="1101725"/>
          </a:xfrm>
          <a:custGeom>
            <a:avLst/>
            <a:gdLst/>
            <a:ahLst/>
            <a:cxnLst/>
            <a:rect l="l" t="t" r="r" b="b"/>
            <a:pathLst>
              <a:path w="5011420" h="1101725">
                <a:moveTo>
                  <a:pt x="0" y="0"/>
                </a:moveTo>
                <a:lnTo>
                  <a:pt x="5010911" y="0"/>
                </a:lnTo>
                <a:lnTo>
                  <a:pt x="5010911" y="1101239"/>
                </a:lnTo>
                <a:lnTo>
                  <a:pt x="0" y="1101239"/>
                </a:lnTo>
                <a:lnTo>
                  <a:pt x="0" y="0"/>
                </a:lnTo>
                <a:close/>
              </a:path>
            </a:pathLst>
          </a:custGeom>
          <a:ln w="10159">
            <a:solidFill>
              <a:srgbClr val="4DC58D"/>
            </a:solidFill>
          </a:ln>
        </p:spPr>
        <p:txBody>
          <a:bodyPr wrap="square" lIns="0" tIns="0" rIns="0" bIns="0" rtlCol="0"/>
          <a:lstStyle/>
          <a:p>
            <a:endParaRPr/>
          </a:p>
        </p:txBody>
      </p:sp>
      <p:sp>
        <p:nvSpPr>
          <p:cNvPr id="11" name="object 11"/>
          <p:cNvSpPr txBox="1"/>
          <p:nvPr/>
        </p:nvSpPr>
        <p:spPr>
          <a:xfrm>
            <a:off x="4903313" y="3679952"/>
            <a:ext cx="4126865" cy="711200"/>
          </a:xfrm>
          <a:prstGeom prst="rect">
            <a:avLst/>
          </a:prstGeom>
        </p:spPr>
        <p:txBody>
          <a:bodyPr vert="horz" wrap="square" lIns="0" tIns="30480" rIns="0" bIns="0" rtlCol="0">
            <a:spAutoFit/>
          </a:bodyPr>
          <a:lstStyle/>
          <a:p>
            <a:pPr marL="149860" marR="5080" indent="-137160">
              <a:lnSpc>
                <a:spcPts val="1700"/>
              </a:lnSpc>
              <a:spcBef>
                <a:spcPts val="240"/>
              </a:spcBef>
              <a:buChar char="•"/>
              <a:tabLst>
                <a:tab pos="149860" algn="l"/>
              </a:tabLst>
            </a:pPr>
            <a:r>
              <a:rPr sz="1500" spc="-125" dirty="0">
                <a:latin typeface="Arial"/>
                <a:cs typeface="Arial"/>
              </a:rPr>
              <a:t>False</a:t>
            </a:r>
            <a:r>
              <a:rPr sz="1500" spc="-35" dirty="0">
                <a:latin typeface="Arial"/>
                <a:cs typeface="Arial"/>
              </a:rPr>
              <a:t> </a:t>
            </a:r>
            <a:r>
              <a:rPr sz="1500" spc="-25" dirty="0">
                <a:latin typeface="Arial"/>
                <a:cs typeface="Arial"/>
              </a:rPr>
              <a:t>information</a:t>
            </a:r>
            <a:r>
              <a:rPr sz="1500" spc="-30" dirty="0">
                <a:latin typeface="Arial"/>
                <a:cs typeface="Arial"/>
              </a:rPr>
              <a:t> </a:t>
            </a:r>
            <a:r>
              <a:rPr sz="1500" spc="-25" dirty="0">
                <a:latin typeface="Arial"/>
                <a:cs typeface="Arial"/>
              </a:rPr>
              <a:t>intentionally</a:t>
            </a:r>
            <a:r>
              <a:rPr sz="1500" spc="-35" dirty="0">
                <a:latin typeface="Arial"/>
                <a:cs typeface="Arial"/>
              </a:rPr>
              <a:t> </a:t>
            </a:r>
            <a:r>
              <a:rPr sz="1500" spc="-75" dirty="0">
                <a:latin typeface="Arial"/>
                <a:cs typeface="Arial"/>
              </a:rPr>
              <a:t>shared</a:t>
            </a:r>
            <a:r>
              <a:rPr sz="1500" spc="-30" dirty="0">
                <a:latin typeface="Arial"/>
                <a:cs typeface="Arial"/>
              </a:rPr>
              <a:t> </a:t>
            </a:r>
            <a:r>
              <a:rPr sz="1500" spc="-70" dirty="0">
                <a:latin typeface="Arial"/>
                <a:cs typeface="Arial"/>
              </a:rPr>
              <a:t>by</a:t>
            </a:r>
            <a:r>
              <a:rPr sz="1500" spc="-35" dirty="0">
                <a:latin typeface="Arial"/>
                <a:cs typeface="Arial"/>
              </a:rPr>
              <a:t> </a:t>
            </a:r>
            <a:r>
              <a:rPr sz="1500" spc="-50" dirty="0">
                <a:latin typeface="Arial"/>
                <a:cs typeface="Arial"/>
              </a:rPr>
              <a:t>someone </a:t>
            </a:r>
            <a:r>
              <a:rPr sz="1500" spc="-25" dirty="0">
                <a:latin typeface="Arial"/>
                <a:cs typeface="Arial"/>
              </a:rPr>
              <a:t>who</a:t>
            </a:r>
            <a:r>
              <a:rPr sz="1500" spc="-40" dirty="0">
                <a:latin typeface="Arial"/>
                <a:cs typeface="Arial"/>
              </a:rPr>
              <a:t> </a:t>
            </a:r>
            <a:r>
              <a:rPr sz="1500" spc="-70" dirty="0">
                <a:latin typeface="Arial"/>
                <a:cs typeface="Arial"/>
              </a:rPr>
              <a:t>knows</a:t>
            </a:r>
            <a:r>
              <a:rPr sz="1500" spc="-40" dirty="0">
                <a:latin typeface="Arial"/>
                <a:cs typeface="Arial"/>
              </a:rPr>
              <a:t> </a:t>
            </a:r>
            <a:r>
              <a:rPr sz="1500" dirty="0">
                <a:latin typeface="Arial"/>
                <a:cs typeface="Arial"/>
              </a:rPr>
              <a:t>it</a:t>
            </a:r>
            <a:r>
              <a:rPr sz="1500" spc="-45" dirty="0">
                <a:latin typeface="Arial"/>
                <a:cs typeface="Arial"/>
              </a:rPr>
              <a:t> </a:t>
            </a:r>
            <a:r>
              <a:rPr sz="1500" dirty="0">
                <a:latin typeface="Arial"/>
                <a:cs typeface="Arial"/>
              </a:rPr>
              <a:t>to</a:t>
            </a:r>
            <a:r>
              <a:rPr sz="1500" spc="-40" dirty="0">
                <a:latin typeface="Arial"/>
                <a:cs typeface="Arial"/>
              </a:rPr>
              <a:t> </a:t>
            </a:r>
            <a:r>
              <a:rPr sz="1500" spc="-75" dirty="0">
                <a:latin typeface="Arial"/>
                <a:cs typeface="Arial"/>
              </a:rPr>
              <a:t>be</a:t>
            </a:r>
            <a:r>
              <a:rPr sz="1500" spc="-40" dirty="0">
                <a:latin typeface="Arial"/>
                <a:cs typeface="Arial"/>
              </a:rPr>
              <a:t> </a:t>
            </a:r>
            <a:r>
              <a:rPr sz="1500" spc="-10" dirty="0">
                <a:latin typeface="Arial"/>
                <a:cs typeface="Arial"/>
              </a:rPr>
              <a:t>false.</a:t>
            </a:r>
            <a:endParaRPr sz="1500">
              <a:latin typeface="Arial"/>
              <a:cs typeface="Arial"/>
            </a:endParaRPr>
          </a:p>
          <a:p>
            <a:pPr marL="287020" lvl="1" indent="-137160">
              <a:lnSpc>
                <a:spcPct val="100000"/>
              </a:lnSpc>
              <a:spcBef>
                <a:spcPts val="60"/>
              </a:spcBef>
              <a:buChar char="•"/>
              <a:tabLst>
                <a:tab pos="287020" algn="l"/>
              </a:tabLst>
            </a:pPr>
            <a:r>
              <a:rPr sz="1500" spc="-120" dirty="0">
                <a:latin typeface="Arial"/>
                <a:cs typeface="Arial"/>
              </a:rPr>
              <a:t>Lies</a:t>
            </a:r>
            <a:r>
              <a:rPr sz="1500" spc="-40" dirty="0">
                <a:latin typeface="Arial"/>
                <a:cs typeface="Arial"/>
              </a:rPr>
              <a:t> </a:t>
            </a:r>
            <a:r>
              <a:rPr sz="1500" spc="-75" dirty="0">
                <a:latin typeface="Arial"/>
                <a:cs typeface="Arial"/>
              </a:rPr>
              <a:t>spread</a:t>
            </a:r>
            <a:r>
              <a:rPr sz="1500" spc="-35" dirty="0">
                <a:latin typeface="Arial"/>
                <a:cs typeface="Arial"/>
              </a:rPr>
              <a:t> </a:t>
            </a:r>
            <a:r>
              <a:rPr sz="1500" spc="-45" dirty="0">
                <a:latin typeface="Arial"/>
                <a:cs typeface="Arial"/>
              </a:rPr>
              <a:t>during</a:t>
            </a:r>
            <a:r>
              <a:rPr sz="1500" spc="-40" dirty="0">
                <a:latin typeface="Arial"/>
                <a:cs typeface="Arial"/>
              </a:rPr>
              <a:t> </a:t>
            </a:r>
            <a:r>
              <a:rPr sz="1500" spc="-50" dirty="0">
                <a:latin typeface="Arial"/>
                <a:cs typeface="Arial"/>
              </a:rPr>
              <a:t>elections</a:t>
            </a:r>
            <a:r>
              <a:rPr sz="1500" spc="-40" dirty="0">
                <a:latin typeface="Arial"/>
                <a:cs typeface="Arial"/>
              </a:rPr>
              <a:t> </a:t>
            </a:r>
            <a:r>
              <a:rPr sz="1500" spc="-70" dirty="0">
                <a:latin typeface="Arial"/>
                <a:cs typeface="Arial"/>
              </a:rPr>
              <a:t>by</a:t>
            </a:r>
            <a:r>
              <a:rPr sz="1500" spc="-40" dirty="0">
                <a:latin typeface="Arial"/>
                <a:cs typeface="Arial"/>
              </a:rPr>
              <a:t> interested</a:t>
            </a:r>
            <a:r>
              <a:rPr sz="1500" spc="-35" dirty="0">
                <a:latin typeface="Arial"/>
                <a:cs typeface="Arial"/>
              </a:rPr>
              <a:t> </a:t>
            </a:r>
            <a:r>
              <a:rPr sz="1500" spc="-10" dirty="0">
                <a:latin typeface="Arial"/>
                <a:cs typeface="Arial"/>
              </a:rPr>
              <a:t>actors</a:t>
            </a:r>
            <a:endParaRPr sz="1500">
              <a:latin typeface="Arial"/>
              <a:cs typeface="Arial"/>
            </a:endParaRPr>
          </a:p>
        </p:txBody>
      </p:sp>
      <p:grpSp>
        <p:nvGrpSpPr>
          <p:cNvPr id="12" name="object 12"/>
          <p:cNvGrpSpPr/>
          <p:nvPr/>
        </p:nvGrpSpPr>
        <p:grpSpPr>
          <a:xfrm>
            <a:off x="4772576" y="3173312"/>
            <a:ext cx="3517900" cy="459105"/>
            <a:chOff x="4772576" y="3173312"/>
            <a:chExt cx="3517900" cy="459105"/>
          </a:xfrm>
        </p:grpSpPr>
        <p:sp>
          <p:nvSpPr>
            <p:cNvPr id="13" name="object 13"/>
            <p:cNvSpPr/>
            <p:nvPr/>
          </p:nvSpPr>
          <p:spPr>
            <a:xfrm>
              <a:off x="4777656" y="3178392"/>
              <a:ext cx="3507740" cy="448945"/>
            </a:xfrm>
            <a:custGeom>
              <a:avLst/>
              <a:gdLst/>
              <a:ahLst/>
              <a:cxnLst/>
              <a:rect l="l" t="t" r="r" b="b"/>
              <a:pathLst>
                <a:path w="3507740" h="448945">
                  <a:moveTo>
                    <a:pt x="3432851" y="0"/>
                  </a:moveTo>
                  <a:lnTo>
                    <a:pt x="74786" y="0"/>
                  </a:lnTo>
                  <a:lnTo>
                    <a:pt x="45676" y="5877"/>
                  </a:lnTo>
                  <a:lnTo>
                    <a:pt x="21904" y="21904"/>
                  </a:lnTo>
                  <a:lnTo>
                    <a:pt x="5877" y="45676"/>
                  </a:lnTo>
                  <a:lnTo>
                    <a:pt x="0" y="74786"/>
                  </a:lnTo>
                  <a:lnTo>
                    <a:pt x="0" y="373917"/>
                  </a:lnTo>
                  <a:lnTo>
                    <a:pt x="5877" y="403027"/>
                  </a:lnTo>
                  <a:lnTo>
                    <a:pt x="21904" y="426799"/>
                  </a:lnTo>
                  <a:lnTo>
                    <a:pt x="45676" y="442826"/>
                  </a:lnTo>
                  <a:lnTo>
                    <a:pt x="74786" y="448703"/>
                  </a:lnTo>
                  <a:lnTo>
                    <a:pt x="3432851" y="448703"/>
                  </a:lnTo>
                  <a:lnTo>
                    <a:pt x="3461962" y="442826"/>
                  </a:lnTo>
                  <a:lnTo>
                    <a:pt x="3485734" y="426799"/>
                  </a:lnTo>
                  <a:lnTo>
                    <a:pt x="3501761" y="403027"/>
                  </a:lnTo>
                  <a:lnTo>
                    <a:pt x="3507638" y="373917"/>
                  </a:lnTo>
                  <a:lnTo>
                    <a:pt x="3507638" y="74786"/>
                  </a:lnTo>
                  <a:lnTo>
                    <a:pt x="3501761" y="45676"/>
                  </a:lnTo>
                  <a:lnTo>
                    <a:pt x="3485734" y="21904"/>
                  </a:lnTo>
                  <a:lnTo>
                    <a:pt x="3461962" y="5877"/>
                  </a:lnTo>
                  <a:lnTo>
                    <a:pt x="3432851" y="0"/>
                  </a:lnTo>
                  <a:close/>
                </a:path>
              </a:pathLst>
            </a:custGeom>
            <a:solidFill>
              <a:srgbClr val="4DC58D"/>
            </a:solidFill>
          </p:spPr>
          <p:txBody>
            <a:bodyPr wrap="square" lIns="0" tIns="0" rIns="0" bIns="0" rtlCol="0"/>
            <a:lstStyle/>
            <a:p>
              <a:endParaRPr/>
            </a:p>
          </p:txBody>
        </p:sp>
        <p:sp>
          <p:nvSpPr>
            <p:cNvPr id="14" name="object 14"/>
            <p:cNvSpPr/>
            <p:nvPr/>
          </p:nvSpPr>
          <p:spPr>
            <a:xfrm>
              <a:off x="4777656" y="3178392"/>
              <a:ext cx="3507740" cy="448945"/>
            </a:xfrm>
            <a:custGeom>
              <a:avLst/>
              <a:gdLst/>
              <a:ahLst/>
              <a:cxnLst/>
              <a:rect l="l" t="t" r="r" b="b"/>
              <a:pathLst>
                <a:path w="3507740" h="448945">
                  <a:moveTo>
                    <a:pt x="0" y="74787"/>
                  </a:moveTo>
                  <a:lnTo>
                    <a:pt x="5877" y="45676"/>
                  </a:lnTo>
                  <a:lnTo>
                    <a:pt x="21904" y="21904"/>
                  </a:lnTo>
                  <a:lnTo>
                    <a:pt x="45676" y="5877"/>
                  </a:lnTo>
                  <a:lnTo>
                    <a:pt x="74786" y="0"/>
                  </a:lnTo>
                  <a:lnTo>
                    <a:pt x="3432851" y="0"/>
                  </a:lnTo>
                  <a:lnTo>
                    <a:pt x="3461961" y="5877"/>
                  </a:lnTo>
                  <a:lnTo>
                    <a:pt x="3485733" y="21904"/>
                  </a:lnTo>
                  <a:lnTo>
                    <a:pt x="3501760" y="45676"/>
                  </a:lnTo>
                  <a:lnTo>
                    <a:pt x="3507638" y="74787"/>
                  </a:lnTo>
                  <a:lnTo>
                    <a:pt x="3507638" y="373916"/>
                  </a:lnTo>
                  <a:lnTo>
                    <a:pt x="3501760" y="403027"/>
                  </a:lnTo>
                  <a:lnTo>
                    <a:pt x="3485733" y="426799"/>
                  </a:lnTo>
                  <a:lnTo>
                    <a:pt x="3461961" y="442826"/>
                  </a:lnTo>
                  <a:lnTo>
                    <a:pt x="3432851" y="448703"/>
                  </a:lnTo>
                  <a:lnTo>
                    <a:pt x="74786" y="448703"/>
                  </a:lnTo>
                  <a:lnTo>
                    <a:pt x="45676" y="442826"/>
                  </a:lnTo>
                  <a:lnTo>
                    <a:pt x="21904" y="426799"/>
                  </a:lnTo>
                  <a:lnTo>
                    <a:pt x="5877" y="403027"/>
                  </a:lnTo>
                  <a:lnTo>
                    <a:pt x="0" y="373916"/>
                  </a:lnTo>
                  <a:lnTo>
                    <a:pt x="0" y="74787"/>
                  </a:lnTo>
                  <a:close/>
                </a:path>
              </a:pathLst>
            </a:custGeom>
            <a:ln w="10159">
              <a:solidFill>
                <a:srgbClr val="FFFFFF"/>
              </a:solidFill>
            </a:ln>
          </p:spPr>
          <p:txBody>
            <a:bodyPr wrap="square" lIns="0" tIns="0" rIns="0" bIns="0" rtlCol="0"/>
            <a:lstStyle/>
            <a:p>
              <a:endParaRPr/>
            </a:p>
          </p:txBody>
        </p:sp>
      </p:grpSp>
      <p:sp>
        <p:nvSpPr>
          <p:cNvPr id="15" name="object 15"/>
          <p:cNvSpPr txBox="1"/>
          <p:nvPr/>
        </p:nvSpPr>
        <p:spPr>
          <a:xfrm>
            <a:off x="4919441" y="3256279"/>
            <a:ext cx="1188720" cy="254000"/>
          </a:xfrm>
          <a:prstGeom prst="rect">
            <a:avLst/>
          </a:prstGeom>
        </p:spPr>
        <p:txBody>
          <a:bodyPr vert="horz" wrap="square" lIns="0" tIns="12700" rIns="0" bIns="0" rtlCol="0">
            <a:spAutoFit/>
          </a:bodyPr>
          <a:lstStyle/>
          <a:p>
            <a:pPr marL="12700">
              <a:lnSpc>
                <a:spcPct val="100000"/>
              </a:lnSpc>
              <a:spcBef>
                <a:spcPts val="100"/>
              </a:spcBef>
            </a:pPr>
            <a:r>
              <a:rPr sz="1500" spc="-35" dirty="0">
                <a:solidFill>
                  <a:srgbClr val="FFFFFF"/>
                </a:solidFill>
                <a:latin typeface="Arial"/>
                <a:cs typeface="Arial"/>
              </a:rPr>
              <a:t>Disinformation</a:t>
            </a:r>
            <a:endParaRPr sz="1500">
              <a:latin typeface="Arial"/>
              <a:cs typeface="Arial"/>
            </a:endParaRPr>
          </a:p>
        </p:txBody>
      </p:sp>
      <p:grpSp>
        <p:nvGrpSpPr>
          <p:cNvPr id="16" name="object 16"/>
          <p:cNvGrpSpPr/>
          <p:nvPr/>
        </p:nvGrpSpPr>
        <p:grpSpPr>
          <a:xfrm>
            <a:off x="4522030" y="4580983"/>
            <a:ext cx="5021580" cy="1336040"/>
            <a:chOff x="4522030" y="4580983"/>
            <a:chExt cx="5021580" cy="1336040"/>
          </a:xfrm>
        </p:grpSpPr>
        <p:sp>
          <p:nvSpPr>
            <p:cNvPr id="17" name="object 17"/>
            <p:cNvSpPr/>
            <p:nvPr/>
          </p:nvSpPr>
          <p:spPr>
            <a:xfrm>
              <a:off x="4527110" y="4810417"/>
              <a:ext cx="5011420" cy="1101725"/>
            </a:xfrm>
            <a:custGeom>
              <a:avLst/>
              <a:gdLst/>
              <a:ahLst/>
              <a:cxnLst/>
              <a:rect l="l" t="t" r="r" b="b"/>
              <a:pathLst>
                <a:path w="5011420" h="1101725">
                  <a:moveTo>
                    <a:pt x="0" y="0"/>
                  </a:moveTo>
                  <a:lnTo>
                    <a:pt x="5010911" y="0"/>
                  </a:lnTo>
                  <a:lnTo>
                    <a:pt x="5010911" y="1101239"/>
                  </a:lnTo>
                  <a:lnTo>
                    <a:pt x="0" y="1101239"/>
                  </a:lnTo>
                  <a:lnTo>
                    <a:pt x="0" y="0"/>
                  </a:lnTo>
                  <a:close/>
                </a:path>
              </a:pathLst>
            </a:custGeom>
            <a:ln w="10159">
              <a:solidFill>
                <a:srgbClr val="70AD47"/>
              </a:solidFill>
            </a:ln>
          </p:spPr>
          <p:txBody>
            <a:bodyPr wrap="square" lIns="0" tIns="0" rIns="0" bIns="0" rtlCol="0"/>
            <a:lstStyle/>
            <a:p>
              <a:endParaRPr/>
            </a:p>
          </p:txBody>
        </p:sp>
        <p:sp>
          <p:nvSpPr>
            <p:cNvPr id="18" name="object 18"/>
            <p:cNvSpPr/>
            <p:nvPr/>
          </p:nvSpPr>
          <p:spPr>
            <a:xfrm>
              <a:off x="4777656" y="4586063"/>
              <a:ext cx="3507740" cy="448945"/>
            </a:xfrm>
            <a:custGeom>
              <a:avLst/>
              <a:gdLst/>
              <a:ahLst/>
              <a:cxnLst/>
              <a:rect l="l" t="t" r="r" b="b"/>
              <a:pathLst>
                <a:path w="3507740" h="448945">
                  <a:moveTo>
                    <a:pt x="3432851" y="0"/>
                  </a:moveTo>
                  <a:lnTo>
                    <a:pt x="74786" y="0"/>
                  </a:lnTo>
                  <a:lnTo>
                    <a:pt x="45676" y="5877"/>
                  </a:lnTo>
                  <a:lnTo>
                    <a:pt x="21904" y="21904"/>
                  </a:lnTo>
                  <a:lnTo>
                    <a:pt x="5877" y="45676"/>
                  </a:lnTo>
                  <a:lnTo>
                    <a:pt x="0" y="74787"/>
                  </a:lnTo>
                  <a:lnTo>
                    <a:pt x="0" y="373917"/>
                  </a:lnTo>
                  <a:lnTo>
                    <a:pt x="5877" y="403028"/>
                  </a:lnTo>
                  <a:lnTo>
                    <a:pt x="21904" y="426800"/>
                  </a:lnTo>
                  <a:lnTo>
                    <a:pt x="45676" y="442827"/>
                  </a:lnTo>
                  <a:lnTo>
                    <a:pt x="74786" y="448704"/>
                  </a:lnTo>
                  <a:lnTo>
                    <a:pt x="3432851" y="448704"/>
                  </a:lnTo>
                  <a:lnTo>
                    <a:pt x="3461962" y="442827"/>
                  </a:lnTo>
                  <a:lnTo>
                    <a:pt x="3485734" y="426800"/>
                  </a:lnTo>
                  <a:lnTo>
                    <a:pt x="3501761" y="403028"/>
                  </a:lnTo>
                  <a:lnTo>
                    <a:pt x="3507638" y="373917"/>
                  </a:lnTo>
                  <a:lnTo>
                    <a:pt x="3507638" y="74787"/>
                  </a:lnTo>
                  <a:lnTo>
                    <a:pt x="3501761" y="45676"/>
                  </a:lnTo>
                  <a:lnTo>
                    <a:pt x="3485734" y="21904"/>
                  </a:lnTo>
                  <a:lnTo>
                    <a:pt x="3461962" y="5877"/>
                  </a:lnTo>
                  <a:lnTo>
                    <a:pt x="3432851" y="0"/>
                  </a:lnTo>
                  <a:close/>
                </a:path>
              </a:pathLst>
            </a:custGeom>
            <a:solidFill>
              <a:srgbClr val="70AD47"/>
            </a:solidFill>
          </p:spPr>
          <p:txBody>
            <a:bodyPr wrap="square" lIns="0" tIns="0" rIns="0" bIns="0" rtlCol="0"/>
            <a:lstStyle/>
            <a:p>
              <a:endParaRPr/>
            </a:p>
          </p:txBody>
        </p:sp>
        <p:sp>
          <p:nvSpPr>
            <p:cNvPr id="19" name="object 19"/>
            <p:cNvSpPr/>
            <p:nvPr/>
          </p:nvSpPr>
          <p:spPr>
            <a:xfrm>
              <a:off x="4777656" y="4586063"/>
              <a:ext cx="3507740" cy="448945"/>
            </a:xfrm>
            <a:custGeom>
              <a:avLst/>
              <a:gdLst/>
              <a:ahLst/>
              <a:cxnLst/>
              <a:rect l="l" t="t" r="r" b="b"/>
              <a:pathLst>
                <a:path w="3507740" h="448945">
                  <a:moveTo>
                    <a:pt x="0" y="74787"/>
                  </a:moveTo>
                  <a:lnTo>
                    <a:pt x="5877" y="45676"/>
                  </a:lnTo>
                  <a:lnTo>
                    <a:pt x="21904" y="21904"/>
                  </a:lnTo>
                  <a:lnTo>
                    <a:pt x="45676" y="5877"/>
                  </a:lnTo>
                  <a:lnTo>
                    <a:pt x="74786" y="0"/>
                  </a:lnTo>
                  <a:lnTo>
                    <a:pt x="3432851" y="0"/>
                  </a:lnTo>
                  <a:lnTo>
                    <a:pt x="3461961" y="5877"/>
                  </a:lnTo>
                  <a:lnTo>
                    <a:pt x="3485733" y="21904"/>
                  </a:lnTo>
                  <a:lnTo>
                    <a:pt x="3501760" y="45676"/>
                  </a:lnTo>
                  <a:lnTo>
                    <a:pt x="3507638" y="74787"/>
                  </a:lnTo>
                  <a:lnTo>
                    <a:pt x="3507638" y="373916"/>
                  </a:lnTo>
                  <a:lnTo>
                    <a:pt x="3501760" y="403027"/>
                  </a:lnTo>
                  <a:lnTo>
                    <a:pt x="3485733" y="426799"/>
                  </a:lnTo>
                  <a:lnTo>
                    <a:pt x="3461961" y="442826"/>
                  </a:lnTo>
                  <a:lnTo>
                    <a:pt x="3432851" y="448703"/>
                  </a:lnTo>
                  <a:lnTo>
                    <a:pt x="74786" y="448703"/>
                  </a:lnTo>
                  <a:lnTo>
                    <a:pt x="45676" y="442826"/>
                  </a:lnTo>
                  <a:lnTo>
                    <a:pt x="21904" y="426799"/>
                  </a:lnTo>
                  <a:lnTo>
                    <a:pt x="5877" y="403027"/>
                  </a:lnTo>
                  <a:lnTo>
                    <a:pt x="0" y="373916"/>
                  </a:lnTo>
                  <a:lnTo>
                    <a:pt x="0" y="74787"/>
                  </a:lnTo>
                  <a:close/>
                </a:path>
              </a:pathLst>
            </a:custGeom>
            <a:ln w="10159">
              <a:solidFill>
                <a:srgbClr val="FFFFFF"/>
              </a:solidFill>
            </a:ln>
          </p:spPr>
          <p:txBody>
            <a:bodyPr wrap="square" lIns="0" tIns="0" rIns="0" bIns="0" rtlCol="0"/>
            <a:lstStyle/>
            <a:p>
              <a:endParaRPr/>
            </a:p>
          </p:txBody>
        </p:sp>
      </p:grpSp>
      <p:sp>
        <p:nvSpPr>
          <p:cNvPr id="20" name="object 20"/>
          <p:cNvSpPr txBox="1"/>
          <p:nvPr/>
        </p:nvSpPr>
        <p:spPr>
          <a:xfrm>
            <a:off x="4903313" y="4664455"/>
            <a:ext cx="3948429" cy="1135380"/>
          </a:xfrm>
          <a:prstGeom prst="rect">
            <a:avLst/>
          </a:prstGeom>
        </p:spPr>
        <p:txBody>
          <a:bodyPr vert="horz" wrap="square" lIns="0" tIns="12700" rIns="0" bIns="0" rtlCol="0">
            <a:spAutoFit/>
          </a:bodyPr>
          <a:lstStyle/>
          <a:p>
            <a:pPr marL="28575">
              <a:lnSpc>
                <a:spcPct val="100000"/>
              </a:lnSpc>
              <a:spcBef>
                <a:spcPts val="100"/>
              </a:spcBef>
            </a:pPr>
            <a:r>
              <a:rPr sz="1500" spc="-10" dirty="0">
                <a:solidFill>
                  <a:srgbClr val="FFFFFF"/>
                </a:solidFill>
                <a:latin typeface="Arial"/>
                <a:cs typeface="Arial"/>
              </a:rPr>
              <a:t>Malinformation</a:t>
            </a:r>
            <a:endParaRPr sz="1500" dirty="0">
              <a:latin typeface="Arial"/>
              <a:cs typeface="Arial"/>
            </a:endParaRPr>
          </a:p>
          <a:p>
            <a:pPr marL="149860" indent="-137160">
              <a:lnSpc>
                <a:spcPct val="100000"/>
              </a:lnSpc>
              <a:spcBef>
                <a:spcPts val="1535"/>
              </a:spcBef>
              <a:buChar char="•"/>
              <a:tabLst>
                <a:tab pos="149860" algn="l"/>
              </a:tabLst>
            </a:pPr>
            <a:r>
              <a:rPr sz="1500" spc="-25" dirty="0">
                <a:latin typeface="Arial"/>
                <a:cs typeface="Arial"/>
              </a:rPr>
              <a:t>Information</a:t>
            </a:r>
            <a:r>
              <a:rPr sz="1500" spc="-50" dirty="0">
                <a:latin typeface="Arial"/>
                <a:cs typeface="Arial"/>
              </a:rPr>
              <a:t> </a:t>
            </a:r>
            <a:r>
              <a:rPr sz="1500" dirty="0">
                <a:latin typeface="Arial"/>
                <a:cs typeface="Arial"/>
              </a:rPr>
              <a:t>that</a:t>
            </a:r>
            <a:r>
              <a:rPr sz="1500" spc="-55" dirty="0">
                <a:latin typeface="Arial"/>
                <a:cs typeface="Arial"/>
              </a:rPr>
              <a:t> </a:t>
            </a:r>
            <a:r>
              <a:rPr sz="1500" spc="-90" dirty="0">
                <a:latin typeface="Arial"/>
                <a:cs typeface="Arial"/>
              </a:rPr>
              <a:t>is</a:t>
            </a:r>
            <a:r>
              <a:rPr sz="1500" spc="-50" dirty="0">
                <a:latin typeface="Arial"/>
                <a:cs typeface="Arial"/>
              </a:rPr>
              <a:t> likely </a:t>
            </a:r>
            <a:r>
              <a:rPr sz="1500" dirty="0">
                <a:latin typeface="Arial"/>
                <a:cs typeface="Arial"/>
              </a:rPr>
              <a:t>true</a:t>
            </a:r>
            <a:r>
              <a:rPr sz="1500" spc="-45" dirty="0">
                <a:latin typeface="Arial"/>
                <a:cs typeface="Arial"/>
              </a:rPr>
              <a:t> </a:t>
            </a:r>
            <a:r>
              <a:rPr sz="1500" dirty="0">
                <a:latin typeface="Arial"/>
                <a:cs typeface="Arial"/>
              </a:rPr>
              <a:t>but</a:t>
            </a:r>
            <a:r>
              <a:rPr sz="1500" spc="-55" dirty="0">
                <a:latin typeface="Arial"/>
                <a:cs typeface="Arial"/>
              </a:rPr>
              <a:t> </a:t>
            </a:r>
            <a:r>
              <a:rPr sz="1500" spc="-90" dirty="0">
                <a:latin typeface="Arial"/>
                <a:cs typeface="Arial"/>
              </a:rPr>
              <a:t>used</a:t>
            </a:r>
            <a:r>
              <a:rPr sz="1500" spc="-45" dirty="0">
                <a:latin typeface="Arial"/>
                <a:cs typeface="Arial"/>
              </a:rPr>
              <a:t> </a:t>
            </a:r>
            <a:r>
              <a:rPr sz="1500" dirty="0">
                <a:latin typeface="Arial"/>
                <a:cs typeface="Arial"/>
              </a:rPr>
              <a:t>to</a:t>
            </a:r>
            <a:r>
              <a:rPr sz="1500" spc="-50" dirty="0">
                <a:latin typeface="Arial"/>
                <a:cs typeface="Arial"/>
              </a:rPr>
              <a:t> </a:t>
            </a:r>
            <a:r>
              <a:rPr sz="1500" spc="-10" dirty="0">
                <a:latin typeface="Arial"/>
                <a:cs typeface="Arial"/>
              </a:rPr>
              <a:t>harm.</a:t>
            </a:r>
            <a:endParaRPr sz="1500" dirty="0">
              <a:latin typeface="Arial"/>
              <a:cs typeface="Arial"/>
            </a:endParaRPr>
          </a:p>
          <a:p>
            <a:pPr marL="287020" marR="5080" lvl="1" indent="-137160">
              <a:lnSpc>
                <a:spcPts val="1700"/>
              </a:lnSpc>
              <a:spcBef>
                <a:spcPts val="235"/>
              </a:spcBef>
              <a:buChar char="•"/>
              <a:tabLst>
                <a:tab pos="287020" algn="l"/>
              </a:tabLst>
            </a:pPr>
            <a:r>
              <a:rPr sz="1500" spc="-65" dirty="0">
                <a:latin typeface="Arial"/>
                <a:cs typeface="Arial"/>
              </a:rPr>
              <a:t>Publicizing</a:t>
            </a:r>
            <a:r>
              <a:rPr sz="1500" spc="-55" dirty="0">
                <a:latin typeface="Arial"/>
                <a:cs typeface="Arial"/>
              </a:rPr>
              <a:t> </a:t>
            </a:r>
            <a:r>
              <a:rPr sz="1500" dirty="0">
                <a:latin typeface="Arial"/>
                <a:cs typeface="Arial"/>
              </a:rPr>
              <a:t>that</a:t>
            </a:r>
            <a:r>
              <a:rPr sz="1500" spc="-60" dirty="0">
                <a:latin typeface="Arial"/>
                <a:cs typeface="Arial"/>
              </a:rPr>
              <a:t> </a:t>
            </a:r>
            <a:r>
              <a:rPr sz="1500" spc="-80" dirty="0">
                <a:latin typeface="Arial"/>
                <a:cs typeface="Arial"/>
              </a:rPr>
              <a:t>someone’s</a:t>
            </a:r>
            <a:r>
              <a:rPr sz="1500" spc="-55" dirty="0">
                <a:latin typeface="Arial"/>
                <a:cs typeface="Arial"/>
              </a:rPr>
              <a:t> </a:t>
            </a:r>
            <a:r>
              <a:rPr sz="1500" spc="-35" dirty="0">
                <a:latin typeface="Arial"/>
                <a:cs typeface="Arial"/>
              </a:rPr>
              <a:t>relative</a:t>
            </a:r>
            <a:r>
              <a:rPr sz="1500" spc="-50" dirty="0">
                <a:latin typeface="Arial"/>
                <a:cs typeface="Arial"/>
              </a:rPr>
              <a:t> </a:t>
            </a:r>
            <a:r>
              <a:rPr sz="1500" spc="-60" dirty="0">
                <a:latin typeface="Arial"/>
                <a:cs typeface="Arial"/>
              </a:rPr>
              <a:t>broke</a:t>
            </a:r>
            <a:r>
              <a:rPr sz="1500" spc="-55" dirty="0">
                <a:latin typeface="Arial"/>
                <a:cs typeface="Arial"/>
              </a:rPr>
              <a:t> </a:t>
            </a:r>
            <a:r>
              <a:rPr sz="1500" spc="-125" dirty="0">
                <a:latin typeface="Arial"/>
                <a:cs typeface="Arial"/>
              </a:rPr>
              <a:t>a</a:t>
            </a:r>
            <a:r>
              <a:rPr sz="1500" spc="-55" dirty="0">
                <a:latin typeface="Arial"/>
                <a:cs typeface="Arial"/>
              </a:rPr>
              <a:t> </a:t>
            </a:r>
            <a:r>
              <a:rPr sz="1500" spc="-25" dirty="0">
                <a:latin typeface="Arial"/>
                <a:cs typeface="Arial"/>
              </a:rPr>
              <a:t>law </a:t>
            </a:r>
            <a:r>
              <a:rPr sz="1500" spc="-75" dirty="0">
                <a:latin typeface="Arial"/>
                <a:cs typeface="Arial"/>
              </a:rPr>
              <a:t>and</a:t>
            </a:r>
            <a:r>
              <a:rPr sz="1500" spc="-45" dirty="0">
                <a:latin typeface="Arial"/>
                <a:cs typeface="Arial"/>
              </a:rPr>
              <a:t> </a:t>
            </a:r>
            <a:r>
              <a:rPr sz="1500" spc="-20" dirty="0">
                <a:latin typeface="Arial"/>
                <a:cs typeface="Arial"/>
              </a:rPr>
              <a:t>therefor</a:t>
            </a:r>
            <a:r>
              <a:rPr lang="en-CA" sz="1500" spc="-20" dirty="0">
                <a:latin typeface="Arial"/>
                <a:cs typeface="Arial"/>
              </a:rPr>
              <a:t>e</a:t>
            </a:r>
            <a:r>
              <a:rPr sz="1500" spc="-50" dirty="0">
                <a:latin typeface="Arial"/>
                <a:cs typeface="Arial"/>
              </a:rPr>
              <a:t> </a:t>
            </a:r>
            <a:r>
              <a:rPr sz="1500" spc="-10" dirty="0">
                <a:latin typeface="Arial"/>
                <a:cs typeface="Arial"/>
              </a:rPr>
              <a:t>the</a:t>
            </a:r>
            <a:r>
              <a:rPr sz="1500" spc="-40" dirty="0">
                <a:latin typeface="Arial"/>
                <a:cs typeface="Arial"/>
              </a:rPr>
              <a:t> </a:t>
            </a:r>
            <a:r>
              <a:rPr sz="1500" spc="-80" dirty="0">
                <a:latin typeface="Arial"/>
                <a:cs typeface="Arial"/>
              </a:rPr>
              <a:t>someone</a:t>
            </a:r>
            <a:r>
              <a:rPr sz="1500" spc="-45" dirty="0">
                <a:latin typeface="Arial"/>
                <a:cs typeface="Arial"/>
              </a:rPr>
              <a:t> </a:t>
            </a:r>
            <a:r>
              <a:rPr sz="1500" spc="-85" dirty="0">
                <a:latin typeface="Arial"/>
                <a:cs typeface="Arial"/>
              </a:rPr>
              <a:t>is</a:t>
            </a:r>
            <a:r>
              <a:rPr sz="1500" spc="-40" dirty="0">
                <a:latin typeface="Arial"/>
                <a:cs typeface="Arial"/>
              </a:rPr>
              <a:t> </a:t>
            </a:r>
            <a:r>
              <a:rPr sz="1500" spc="-85" dirty="0">
                <a:latin typeface="Arial"/>
                <a:cs typeface="Arial"/>
              </a:rPr>
              <a:t>also</a:t>
            </a:r>
            <a:r>
              <a:rPr sz="1500" spc="-45" dirty="0">
                <a:latin typeface="Arial"/>
                <a:cs typeface="Arial"/>
              </a:rPr>
              <a:t> </a:t>
            </a:r>
            <a:r>
              <a:rPr sz="1500" spc="-125" dirty="0">
                <a:latin typeface="Arial"/>
                <a:cs typeface="Arial"/>
              </a:rPr>
              <a:t>a</a:t>
            </a:r>
            <a:r>
              <a:rPr sz="1500" spc="-40" dirty="0">
                <a:latin typeface="Arial"/>
                <a:cs typeface="Arial"/>
              </a:rPr>
              <a:t> </a:t>
            </a:r>
            <a:r>
              <a:rPr sz="1500" spc="-10" dirty="0">
                <a:latin typeface="Arial"/>
                <a:cs typeface="Arial"/>
              </a:rPr>
              <a:t>criminal</a:t>
            </a:r>
            <a:endParaRPr sz="15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99" y="1143000"/>
            <a:ext cx="3230880" cy="5486400"/>
            <a:chOff x="152399" y="1143000"/>
            <a:chExt cx="3230880" cy="5486400"/>
          </a:xfrm>
        </p:grpSpPr>
        <p:pic>
          <p:nvPicPr>
            <p:cNvPr id="3" name="object 3"/>
            <p:cNvPicPr/>
            <p:nvPr/>
          </p:nvPicPr>
          <p:blipFill>
            <a:blip r:embed="rId2" cstate="print"/>
            <a:stretch>
              <a:fillRect/>
            </a:stretch>
          </p:blipFill>
          <p:spPr>
            <a:xfrm>
              <a:off x="152399" y="1143000"/>
              <a:ext cx="3230880" cy="5486399"/>
            </a:xfrm>
            <a:prstGeom prst="rect">
              <a:avLst/>
            </a:prstGeom>
          </p:spPr>
        </p:pic>
        <p:pic>
          <p:nvPicPr>
            <p:cNvPr id="4" name="object 4"/>
            <p:cNvPicPr/>
            <p:nvPr/>
          </p:nvPicPr>
          <p:blipFill>
            <a:blip r:embed="rId3" cstate="print"/>
            <a:stretch>
              <a:fillRect/>
            </a:stretch>
          </p:blipFill>
          <p:spPr>
            <a:xfrm>
              <a:off x="152400" y="4626863"/>
              <a:ext cx="3230879" cy="2002536"/>
            </a:xfrm>
            <a:prstGeom prst="rect">
              <a:avLst/>
            </a:prstGeom>
          </p:spPr>
        </p:pic>
        <p:pic>
          <p:nvPicPr>
            <p:cNvPr id="5" name="object 5"/>
            <p:cNvPicPr/>
            <p:nvPr/>
          </p:nvPicPr>
          <p:blipFill>
            <a:blip r:embed="rId4" cstate="print"/>
            <a:stretch>
              <a:fillRect/>
            </a:stretch>
          </p:blipFill>
          <p:spPr>
            <a:xfrm>
              <a:off x="152400" y="1947672"/>
              <a:ext cx="2724912" cy="3346704"/>
            </a:xfrm>
            <a:prstGeom prst="rect">
              <a:avLst/>
            </a:prstGeom>
          </p:spPr>
        </p:pic>
        <p:pic>
          <p:nvPicPr>
            <p:cNvPr id="6" name="object 6"/>
            <p:cNvPicPr/>
            <p:nvPr/>
          </p:nvPicPr>
          <p:blipFill>
            <a:blip r:embed="rId5" cstate="print"/>
            <a:stretch>
              <a:fillRect/>
            </a:stretch>
          </p:blipFill>
          <p:spPr>
            <a:xfrm>
              <a:off x="152400" y="1143000"/>
              <a:ext cx="3230879" cy="5480303"/>
            </a:xfrm>
            <a:prstGeom prst="rect">
              <a:avLst/>
            </a:prstGeom>
          </p:spPr>
        </p:pic>
      </p:grpSp>
      <p:sp>
        <p:nvSpPr>
          <p:cNvPr id="7" name="object 7"/>
          <p:cNvSpPr txBox="1"/>
          <p:nvPr/>
        </p:nvSpPr>
        <p:spPr>
          <a:xfrm>
            <a:off x="696770" y="3317747"/>
            <a:ext cx="2427430" cy="961802"/>
          </a:xfrm>
          <a:prstGeom prst="rect">
            <a:avLst/>
          </a:prstGeom>
        </p:spPr>
        <p:txBody>
          <a:bodyPr vert="horz" wrap="square" lIns="0" tIns="12700" rIns="0" bIns="0" rtlCol="0">
            <a:spAutoFit/>
          </a:bodyPr>
          <a:lstStyle/>
          <a:p>
            <a:pPr marR="5080" algn="r">
              <a:lnSpc>
                <a:spcPts val="3670"/>
              </a:lnSpc>
              <a:spcBef>
                <a:spcPts val="100"/>
              </a:spcBef>
            </a:pPr>
            <a:r>
              <a:rPr sz="3200" spc="-125" dirty="0">
                <a:solidFill>
                  <a:srgbClr val="FFFFFF"/>
                </a:solidFill>
                <a:latin typeface="Arial"/>
                <a:cs typeface="Arial"/>
              </a:rPr>
              <a:t>Digital</a:t>
            </a:r>
            <a:r>
              <a:rPr sz="3200" spc="-160" dirty="0">
                <a:solidFill>
                  <a:srgbClr val="FFFFFF"/>
                </a:solidFill>
                <a:latin typeface="Arial"/>
                <a:cs typeface="Arial"/>
              </a:rPr>
              <a:t> </a:t>
            </a:r>
            <a:r>
              <a:rPr sz="3200" spc="-95" dirty="0">
                <a:solidFill>
                  <a:srgbClr val="FFFFFF"/>
                </a:solidFill>
                <a:latin typeface="Arial"/>
                <a:cs typeface="Arial"/>
              </a:rPr>
              <a:t>literacy</a:t>
            </a:r>
            <a:endParaRPr sz="3200" dirty="0">
              <a:latin typeface="Arial"/>
              <a:cs typeface="Arial"/>
            </a:endParaRPr>
          </a:p>
          <a:p>
            <a:pPr marR="5080" algn="r">
              <a:lnSpc>
                <a:spcPts val="3670"/>
              </a:lnSpc>
            </a:pPr>
            <a:r>
              <a:rPr sz="3200" spc="-505" dirty="0">
                <a:solidFill>
                  <a:srgbClr val="FFFFFF"/>
                </a:solidFill>
                <a:latin typeface="Arial"/>
                <a:cs typeface="Arial"/>
              </a:rPr>
              <a:t>is…</a:t>
            </a:r>
            <a:endParaRPr sz="3200" dirty="0">
              <a:latin typeface="Arial"/>
              <a:cs typeface="Arial"/>
            </a:endParaRPr>
          </a:p>
        </p:txBody>
      </p:sp>
      <p:sp>
        <p:nvSpPr>
          <p:cNvPr id="8" name="object 8"/>
          <p:cNvSpPr txBox="1">
            <a:spLocks noGrp="1"/>
          </p:cNvSpPr>
          <p:nvPr>
            <p:ph type="title"/>
          </p:nvPr>
        </p:nvSpPr>
        <p:spPr>
          <a:xfrm>
            <a:off x="4061059" y="3210052"/>
            <a:ext cx="5057775" cy="1287780"/>
          </a:xfrm>
          <a:prstGeom prst="rect">
            <a:avLst/>
          </a:prstGeom>
        </p:spPr>
        <p:txBody>
          <a:bodyPr vert="horz" wrap="square" lIns="0" tIns="36830" rIns="0" bIns="0" rtlCol="0">
            <a:spAutoFit/>
          </a:bodyPr>
          <a:lstStyle/>
          <a:p>
            <a:pPr marL="12700" marR="5080">
              <a:lnSpc>
                <a:spcPct val="92700"/>
              </a:lnSpc>
              <a:spcBef>
                <a:spcPts val="290"/>
              </a:spcBef>
            </a:pPr>
            <a:r>
              <a:rPr sz="2200" i="1" spc="-55" dirty="0">
                <a:solidFill>
                  <a:srgbClr val="000000"/>
                </a:solidFill>
                <a:latin typeface="Arial"/>
                <a:cs typeface="Arial"/>
              </a:rPr>
              <a:t>“Domain-</a:t>
            </a:r>
            <a:r>
              <a:rPr sz="2200" i="1" spc="-90" dirty="0">
                <a:solidFill>
                  <a:srgbClr val="000000"/>
                </a:solidFill>
                <a:latin typeface="Arial"/>
                <a:cs typeface="Arial"/>
              </a:rPr>
              <a:t>dependent</a:t>
            </a:r>
            <a:r>
              <a:rPr sz="2200" i="1" spc="-65" dirty="0">
                <a:solidFill>
                  <a:srgbClr val="000000"/>
                </a:solidFill>
                <a:latin typeface="Arial"/>
                <a:cs typeface="Arial"/>
              </a:rPr>
              <a:t> </a:t>
            </a:r>
            <a:r>
              <a:rPr sz="2200" i="1" spc="-145" dirty="0">
                <a:solidFill>
                  <a:srgbClr val="000000"/>
                </a:solidFill>
                <a:latin typeface="Arial"/>
                <a:cs typeface="Arial"/>
              </a:rPr>
              <a:t>based</a:t>
            </a:r>
            <a:r>
              <a:rPr sz="2200" i="1" spc="-60" dirty="0">
                <a:solidFill>
                  <a:srgbClr val="000000"/>
                </a:solidFill>
                <a:latin typeface="Arial"/>
                <a:cs typeface="Arial"/>
              </a:rPr>
              <a:t> </a:t>
            </a:r>
            <a:r>
              <a:rPr sz="2200" i="1" dirty="0">
                <a:solidFill>
                  <a:srgbClr val="000000"/>
                </a:solidFill>
                <a:latin typeface="Arial"/>
                <a:cs typeface="Arial"/>
              </a:rPr>
              <a:t>not</a:t>
            </a:r>
            <a:r>
              <a:rPr sz="2200" i="1" spc="-60" dirty="0">
                <a:solidFill>
                  <a:srgbClr val="000000"/>
                </a:solidFill>
                <a:latin typeface="Arial"/>
                <a:cs typeface="Arial"/>
              </a:rPr>
              <a:t> </a:t>
            </a:r>
            <a:r>
              <a:rPr sz="2200" i="1" spc="-95" dirty="0">
                <a:solidFill>
                  <a:srgbClr val="000000"/>
                </a:solidFill>
                <a:latin typeface="Arial"/>
                <a:cs typeface="Arial"/>
              </a:rPr>
              <a:t>on</a:t>
            </a:r>
            <a:r>
              <a:rPr sz="2200" i="1" spc="-60" dirty="0">
                <a:solidFill>
                  <a:srgbClr val="000000"/>
                </a:solidFill>
                <a:latin typeface="Arial"/>
                <a:cs typeface="Arial"/>
              </a:rPr>
              <a:t> </a:t>
            </a:r>
            <a:r>
              <a:rPr sz="2200" i="1" spc="-95" dirty="0">
                <a:solidFill>
                  <a:srgbClr val="000000"/>
                </a:solidFill>
                <a:latin typeface="Arial"/>
                <a:cs typeface="Arial"/>
              </a:rPr>
              <a:t>skills,</a:t>
            </a:r>
            <a:r>
              <a:rPr sz="2200" i="1" spc="-65" dirty="0">
                <a:solidFill>
                  <a:srgbClr val="000000"/>
                </a:solidFill>
                <a:latin typeface="Arial"/>
                <a:cs typeface="Arial"/>
              </a:rPr>
              <a:t> </a:t>
            </a:r>
            <a:r>
              <a:rPr sz="2200" i="1" spc="-25" dirty="0">
                <a:solidFill>
                  <a:srgbClr val="000000"/>
                </a:solidFill>
                <a:latin typeface="Arial"/>
                <a:cs typeface="Arial"/>
              </a:rPr>
              <a:t>but </a:t>
            </a:r>
            <a:r>
              <a:rPr sz="2200" i="1" spc="-95" dirty="0">
                <a:solidFill>
                  <a:srgbClr val="000000"/>
                </a:solidFill>
                <a:latin typeface="Arial"/>
                <a:cs typeface="Arial"/>
              </a:rPr>
              <a:t>on</a:t>
            </a:r>
            <a:r>
              <a:rPr sz="2200" i="1" spc="-50" dirty="0">
                <a:solidFill>
                  <a:srgbClr val="000000"/>
                </a:solidFill>
                <a:latin typeface="Arial"/>
                <a:cs typeface="Arial"/>
              </a:rPr>
              <a:t> </a:t>
            </a:r>
            <a:r>
              <a:rPr sz="2200" i="1" spc="-100" dirty="0">
                <a:solidFill>
                  <a:srgbClr val="000000"/>
                </a:solidFill>
                <a:latin typeface="Arial"/>
                <a:cs typeface="Arial"/>
              </a:rPr>
              <a:t>a</a:t>
            </a:r>
            <a:r>
              <a:rPr sz="2200" i="1" spc="-50" dirty="0">
                <a:solidFill>
                  <a:srgbClr val="000000"/>
                </a:solidFill>
                <a:latin typeface="Arial"/>
                <a:cs typeface="Arial"/>
              </a:rPr>
              <a:t> </a:t>
            </a:r>
            <a:r>
              <a:rPr sz="2200" i="1" spc="-100" dirty="0">
                <a:solidFill>
                  <a:srgbClr val="000000"/>
                </a:solidFill>
                <a:latin typeface="Arial"/>
                <a:cs typeface="Arial"/>
              </a:rPr>
              <a:t>body</a:t>
            </a:r>
            <a:r>
              <a:rPr sz="2200" i="1" spc="-55" dirty="0">
                <a:solidFill>
                  <a:srgbClr val="000000"/>
                </a:solidFill>
                <a:latin typeface="Arial"/>
                <a:cs typeface="Arial"/>
              </a:rPr>
              <a:t> </a:t>
            </a:r>
            <a:r>
              <a:rPr sz="2200" i="1" dirty="0">
                <a:solidFill>
                  <a:srgbClr val="000000"/>
                </a:solidFill>
                <a:latin typeface="Arial"/>
                <a:cs typeface="Arial"/>
              </a:rPr>
              <a:t>of</a:t>
            </a:r>
            <a:r>
              <a:rPr sz="2200" i="1" spc="-55" dirty="0">
                <a:solidFill>
                  <a:srgbClr val="000000"/>
                </a:solidFill>
                <a:latin typeface="Arial"/>
                <a:cs typeface="Arial"/>
              </a:rPr>
              <a:t> </a:t>
            </a:r>
            <a:r>
              <a:rPr sz="2200" i="1" spc="-95" dirty="0">
                <a:solidFill>
                  <a:srgbClr val="000000"/>
                </a:solidFill>
                <a:latin typeface="Arial"/>
                <a:cs typeface="Arial"/>
              </a:rPr>
              <a:t>knowledge</a:t>
            </a:r>
            <a:r>
              <a:rPr sz="2200" i="1" spc="-50" dirty="0">
                <a:solidFill>
                  <a:srgbClr val="000000"/>
                </a:solidFill>
                <a:latin typeface="Arial"/>
                <a:cs typeface="Arial"/>
              </a:rPr>
              <a:t> </a:t>
            </a:r>
            <a:r>
              <a:rPr sz="2200" i="1" dirty="0">
                <a:solidFill>
                  <a:srgbClr val="000000"/>
                </a:solidFill>
                <a:latin typeface="Arial"/>
                <a:cs typeface="Arial"/>
              </a:rPr>
              <a:t>that</a:t>
            </a:r>
            <a:r>
              <a:rPr sz="2200" i="1" spc="-55" dirty="0">
                <a:solidFill>
                  <a:srgbClr val="000000"/>
                </a:solidFill>
                <a:latin typeface="Arial"/>
                <a:cs typeface="Arial"/>
              </a:rPr>
              <a:t> </a:t>
            </a:r>
            <a:r>
              <a:rPr sz="2200" i="1" spc="-165" dirty="0">
                <a:solidFill>
                  <a:srgbClr val="000000"/>
                </a:solidFill>
                <a:latin typeface="Arial"/>
                <a:cs typeface="Arial"/>
              </a:rPr>
              <a:t>comes</a:t>
            </a:r>
            <a:r>
              <a:rPr sz="2200" i="1" spc="-50" dirty="0">
                <a:solidFill>
                  <a:srgbClr val="000000"/>
                </a:solidFill>
                <a:latin typeface="Arial"/>
                <a:cs typeface="Arial"/>
              </a:rPr>
              <a:t> </a:t>
            </a:r>
            <a:r>
              <a:rPr sz="2200" i="1" spc="-20" dirty="0">
                <a:solidFill>
                  <a:srgbClr val="000000"/>
                </a:solidFill>
                <a:latin typeface="Arial"/>
                <a:cs typeface="Arial"/>
              </a:rPr>
              <a:t>from </a:t>
            </a:r>
            <a:r>
              <a:rPr sz="2200" i="1" spc="-35" dirty="0">
                <a:solidFill>
                  <a:srgbClr val="000000"/>
                </a:solidFill>
                <a:latin typeface="Arial"/>
                <a:cs typeface="Arial"/>
              </a:rPr>
              <a:t>mindful</a:t>
            </a:r>
            <a:r>
              <a:rPr sz="2200" i="1" spc="-120" dirty="0">
                <a:solidFill>
                  <a:srgbClr val="000000"/>
                </a:solidFill>
                <a:latin typeface="Arial"/>
                <a:cs typeface="Arial"/>
              </a:rPr>
              <a:t> </a:t>
            </a:r>
            <a:r>
              <a:rPr sz="2200" i="1" spc="-80" dirty="0">
                <a:solidFill>
                  <a:srgbClr val="000000"/>
                </a:solidFill>
                <a:latin typeface="Arial"/>
                <a:cs typeface="Arial"/>
              </a:rPr>
              <a:t>immersion</a:t>
            </a:r>
            <a:r>
              <a:rPr sz="2200" i="1" spc="-85" dirty="0">
                <a:solidFill>
                  <a:srgbClr val="000000"/>
                </a:solidFill>
                <a:latin typeface="Arial"/>
                <a:cs typeface="Arial"/>
              </a:rPr>
              <a:t> </a:t>
            </a:r>
            <a:r>
              <a:rPr sz="2200" i="1" spc="-20" dirty="0">
                <a:solidFill>
                  <a:srgbClr val="000000"/>
                </a:solidFill>
                <a:latin typeface="Arial"/>
                <a:cs typeface="Arial"/>
              </a:rPr>
              <a:t>in</a:t>
            </a:r>
            <a:r>
              <a:rPr sz="2200" i="1" spc="-90" dirty="0">
                <a:solidFill>
                  <a:srgbClr val="000000"/>
                </a:solidFill>
                <a:latin typeface="Arial"/>
                <a:cs typeface="Arial"/>
              </a:rPr>
              <a:t> </a:t>
            </a:r>
            <a:r>
              <a:rPr sz="2200" i="1" spc="-100" dirty="0">
                <a:solidFill>
                  <a:srgbClr val="000000"/>
                </a:solidFill>
                <a:latin typeface="Arial"/>
                <a:cs typeface="Arial"/>
              </a:rPr>
              <a:t>a</a:t>
            </a:r>
            <a:r>
              <a:rPr sz="2200" i="1" spc="-85" dirty="0">
                <a:solidFill>
                  <a:srgbClr val="000000"/>
                </a:solidFill>
                <a:latin typeface="Arial"/>
                <a:cs typeface="Arial"/>
              </a:rPr>
              <a:t> </a:t>
            </a:r>
            <a:r>
              <a:rPr sz="2200" i="1" spc="-10" dirty="0">
                <a:solidFill>
                  <a:srgbClr val="000000"/>
                </a:solidFill>
                <a:latin typeface="Arial"/>
                <a:cs typeface="Arial"/>
              </a:rPr>
              <a:t>context.”</a:t>
            </a:r>
            <a:endParaRPr sz="2200">
              <a:latin typeface="Arial"/>
              <a:cs typeface="Arial"/>
            </a:endParaRPr>
          </a:p>
          <a:p>
            <a:pPr marL="2938145">
              <a:lnSpc>
                <a:spcPts val="2400"/>
              </a:lnSpc>
            </a:pPr>
            <a:r>
              <a:rPr sz="2200" i="1" spc="-95" dirty="0">
                <a:solidFill>
                  <a:srgbClr val="000000"/>
                </a:solidFill>
                <a:latin typeface="Arial"/>
                <a:cs typeface="Arial"/>
              </a:rPr>
              <a:t>~Mike</a:t>
            </a:r>
            <a:r>
              <a:rPr sz="2200" i="1" spc="-40" dirty="0">
                <a:solidFill>
                  <a:srgbClr val="000000"/>
                </a:solidFill>
                <a:latin typeface="Arial"/>
                <a:cs typeface="Arial"/>
              </a:rPr>
              <a:t> </a:t>
            </a:r>
            <a:r>
              <a:rPr sz="2200" i="1" spc="-10" dirty="0">
                <a:solidFill>
                  <a:srgbClr val="000000"/>
                </a:solidFill>
                <a:latin typeface="Arial"/>
                <a:cs typeface="Arial"/>
              </a:rPr>
              <a:t>Caufield</a:t>
            </a:r>
            <a:endParaRPr sz="2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ews consumption and use by social media site">
            <a:extLst>
              <a:ext uri="{FF2B5EF4-FFF2-40B4-BE49-F238E27FC236}">
                <a16:creationId xmlns:a16="http://schemas.microsoft.com/office/drawing/2014/main" id="{15EA1FF3-94C8-F612-C267-F3E10138C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145087" cy="7772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0748405-588B-746F-7378-41228A0B2E97}"/>
              </a:ext>
            </a:extLst>
          </p:cNvPr>
          <p:cNvSpPr txBox="1"/>
          <p:nvPr/>
        </p:nvSpPr>
        <p:spPr>
          <a:xfrm>
            <a:off x="762000" y="1676400"/>
            <a:ext cx="2362200" cy="2862322"/>
          </a:xfrm>
          <a:prstGeom prst="rect">
            <a:avLst/>
          </a:prstGeom>
          <a:noFill/>
        </p:spPr>
        <p:txBody>
          <a:bodyPr wrap="square" rtlCol="0">
            <a:spAutoFit/>
          </a:bodyPr>
          <a:lstStyle/>
          <a:p>
            <a:r>
              <a:rPr lang="en-CA" b="0" i="0" dirty="0">
                <a:solidFill>
                  <a:srgbClr val="2A2A2A"/>
                </a:solidFill>
                <a:effectLst/>
                <a:latin typeface="Georgia" panose="02040502050405020303" pitchFamily="18" charset="0"/>
              </a:rPr>
              <a:t>When it comes to where Americans regularly get news on social media, Facebook outpaces all other social media sites. Roughly a third of U.S. adults (31%) say they regularly get news from Facebook.</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99" y="1143000"/>
            <a:ext cx="4739005" cy="5486400"/>
          </a:xfrm>
          <a:custGeom>
            <a:avLst/>
            <a:gdLst/>
            <a:ahLst/>
            <a:cxnLst/>
            <a:rect l="l" t="t" r="r" b="b"/>
            <a:pathLst>
              <a:path w="4739005" h="5486400">
                <a:moveTo>
                  <a:pt x="4738778" y="0"/>
                </a:moveTo>
                <a:lnTo>
                  <a:pt x="0" y="0"/>
                </a:lnTo>
                <a:lnTo>
                  <a:pt x="0" y="5486399"/>
                </a:lnTo>
                <a:lnTo>
                  <a:pt x="4738778" y="5486399"/>
                </a:lnTo>
                <a:lnTo>
                  <a:pt x="4738778" y="0"/>
                </a:lnTo>
                <a:close/>
              </a:path>
            </a:pathLst>
          </a:custGeom>
          <a:solidFill>
            <a:srgbClr val="4472C4"/>
          </a:solidFill>
        </p:spPr>
        <p:txBody>
          <a:bodyPr wrap="square" lIns="0" tIns="0" rIns="0" bIns="0" rtlCol="0"/>
          <a:lstStyle/>
          <a:p>
            <a:endParaRPr/>
          </a:p>
        </p:txBody>
      </p:sp>
      <p:sp>
        <p:nvSpPr>
          <p:cNvPr id="3" name="object 3"/>
          <p:cNvSpPr txBox="1"/>
          <p:nvPr/>
        </p:nvSpPr>
        <p:spPr>
          <a:xfrm>
            <a:off x="738912" y="3845052"/>
            <a:ext cx="3498215" cy="604520"/>
          </a:xfrm>
          <a:prstGeom prst="rect">
            <a:avLst/>
          </a:prstGeom>
        </p:spPr>
        <p:txBody>
          <a:bodyPr vert="horz" wrap="square" lIns="0" tIns="12700" rIns="0" bIns="0" rtlCol="0">
            <a:spAutoFit/>
          </a:bodyPr>
          <a:lstStyle/>
          <a:p>
            <a:pPr marL="12700">
              <a:lnSpc>
                <a:spcPct val="100000"/>
              </a:lnSpc>
              <a:spcBef>
                <a:spcPts val="100"/>
              </a:spcBef>
            </a:pPr>
            <a:r>
              <a:rPr sz="3800" spc="-120" dirty="0">
                <a:solidFill>
                  <a:srgbClr val="FFFFFF"/>
                </a:solidFill>
                <a:latin typeface="Arial"/>
                <a:cs typeface="Arial"/>
              </a:rPr>
              <a:t>Confirmation</a:t>
            </a:r>
            <a:r>
              <a:rPr sz="3800" spc="-160" dirty="0">
                <a:solidFill>
                  <a:srgbClr val="FFFFFF"/>
                </a:solidFill>
                <a:latin typeface="Arial"/>
                <a:cs typeface="Arial"/>
              </a:rPr>
              <a:t> </a:t>
            </a:r>
            <a:r>
              <a:rPr sz="3800" spc="-330" dirty="0">
                <a:solidFill>
                  <a:srgbClr val="FFFFFF"/>
                </a:solidFill>
                <a:latin typeface="Arial"/>
                <a:cs typeface="Arial"/>
              </a:rPr>
              <a:t>Bias</a:t>
            </a:r>
            <a:endParaRPr sz="3800">
              <a:latin typeface="Arial"/>
              <a:cs typeface="Arial"/>
            </a:endParaRPr>
          </a:p>
        </p:txBody>
      </p:sp>
      <p:pic>
        <p:nvPicPr>
          <p:cNvPr id="4" name="object 4"/>
          <p:cNvPicPr/>
          <p:nvPr/>
        </p:nvPicPr>
        <p:blipFill>
          <a:blip r:embed="rId2" cstate="print"/>
          <a:stretch>
            <a:fillRect/>
          </a:stretch>
        </p:blipFill>
        <p:spPr>
          <a:xfrm>
            <a:off x="2103120" y="2718816"/>
            <a:ext cx="734568" cy="734567"/>
          </a:xfrm>
          <a:prstGeom prst="rect">
            <a:avLst/>
          </a:prstGeom>
        </p:spPr>
      </p:pic>
      <p:sp>
        <p:nvSpPr>
          <p:cNvPr id="5" name="object 5"/>
          <p:cNvSpPr txBox="1"/>
          <p:nvPr/>
        </p:nvSpPr>
        <p:spPr>
          <a:xfrm>
            <a:off x="5477917" y="1247218"/>
            <a:ext cx="4275683" cy="2725746"/>
          </a:xfrm>
          <a:prstGeom prst="rect">
            <a:avLst/>
          </a:prstGeom>
        </p:spPr>
        <p:txBody>
          <a:bodyPr vert="horz" wrap="square" lIns="0" tIns="100965" rIns="0" bIns="0" rtlCol="0">
            <a:spAutoFit/>
          </a:bodyPr>
          <a:lstStyle/>
          <a:p>
            <a:pPr marL="298450" indent="-285750">
              <a:lnSpc>
                <a:spcPct val="100000"/>
              </a:lnSpc>
              <a:spcBef>
                <a:spcPts val="795"/>
              </a:spcBef>
              <a:buFont typeface="Arial" panose="020B0604020202020204" pitchFamily="34" charset="0"/>
              <a:buChar char="•"/>
              <a:tabLst>
                <a:tab pos="194945" algn="l"/>
                <a:tab pos="195580" algn="l"/>
              </a:tabLst>
            </a:pPr>
            <a:r>
              <a:rPr sz="1600" spc="-50" dirty="0">
                <a:latin typeface="Arial"/>
                <a:cs typeface="Arial"/>
              </a:rPr>
              <a:t>Publics</a:t>
            </a:r>
            <a:r>
              <a:rPr sz="1600" spc="-10" dirty="0">
                <a:latin typeface="Arial"/>
                <a:cs typeface="Arial"/>
              </a:rPr>
              <a:t> </a:t>
            </a:r>
            <a:r>
              <a:rPr sz="1600" spc="-30" dirty="0">
                <a:latin typeface="Arial"/>
                <a:cs typeface="Arial"/>
              </a:rPr>
              <a:t>–and</a:t>
            </a:r>
            <a:r>
              <a:rPr sz="1600" dirty="0">
                <a:latin typeface="Arial"/>
                <a:cs typeface="Arial"/>
              </a:rPr>
              <a:t> </a:t>
            </a:r>
            <a:r>
              <a:rPr sz="1600" spc="-30" dirty="0">
                <a:latin typeface="Arial"/>
                <a:cs typeface="Arial"/>
              </a:rPr>
              <a:t>Counter</a:t>
            </a:r>
            <a:r>
              <a:rPr sz="1600" spc="-15" dirty="0">
                <a:latin typeface="Arial"/>
                <a:cs typeface="Arial"/>
              </a:rPr>
              <a:t> </a:t>
            </a:r>
            <a:r>
              <a:rPr sz="1600" spc="-10" dirty="0">
                <a:latin typeface="Arial"/>
                <a:cs typeface="Arial"/>
              </a:rPr>
              <a:t>publics</a:t>
            </a:r>
            <a:endParaRPr sz="1600" dirty="0">
              <a:latin typeface="Arial"/>
              <a:cs typeface="Arial"/>
            </a:endParaRPr>
          </a:p>
          <a:p>
            <a:pPr marL="298450" indent="-285750">
              <a:lnSpc>
                <a:spcPct val="100000"/>
              </a:lnSpc>
              <a:spcBef>
                <a:spcPts val="695"/>
              </a:spcBef>
              <a:buFont typeface="Arial" panose="020B0604020202020204" pitchFamily="34" charset="0"/>
              <a:buChar char="•"/>
              <a:tabLst>
                <a:tab pos="194945" algn="l"/>
                <a:tab pos="195580" algn="l"/>
              </a:tabLst>
            </a:pPr>
            <a:r>
              <a:rPr sz="1600" spc="-10" dirty="0">
                <a:latin typeface="Arial"/>
                <a:cs typeface="Arial"/>
              </a:rPr>
              <a:t>Heuristics</a:t>
            </a:r>
            <a:endParaRPr sz="1600" dirty="0">
              <a:latin typeface="Arial"/>
              <a:cs typeface="Arial"/>
            </a:endParaRPr>
          </a:p>
          <a:p>
            <a:pPr marL="298450" indent="-285750">
              <a:lnSpc>
                <a:spcPct val="100000"/>
              </a:lnSpc>
              <a:spcBef>
                <a:spcPts val="695"/>
              </a:spcBef>
              <a:buFont typeface="Arial" panose="020B0604020202020204" pitchFamily="34" charset="0"/>
              <a:buChar char="•"/>
              <a:tabLst>
                <a:tab pos="194945" algn="l"/>
                <a:tab pos="195580" algn="l"/>
              </a:tabLst>
            </a:pPr>
            <a:r>
              <a:rPr sz="1600" spc="-25" dirty="0">
                <a:latin typeface="Arial"/>
                <a:cs typeface="Arial"/>
              </a:rPr>
              <a:t>Hidden</a:t>
            </a:r>
            <a:r>
              <a:rPr sz="1600" spc="-30" dirty="0">
                <a:latin typeface="Arial"/>
                <a:cs typeface="Arial"/>
              </a:rPr>
              <a:t> </a:t>
            </a:r>
            <a:r>
              <a:rPr sz="1600" spc="-10" dirty="0">
                <a:latin typeface="Arial"/>
                <a:cs typeface="Arial"/>
              </a:rPr>
              <a:t>agendas</a:t>
            </a:r>
            <a:endParaRPr sz="1600" dirty="0">
              <a:latin typeface="Arial"/>
              <a:cs typeface="Arial"/>
            </a:endParaRPr>
          </a:p>
          <a:p>
            <a:pPr marL="298450" indent="-285750">
              <a:lnSpc>
                <a:spcPct val="100000"/>
              </a:lnSpc>
              <a:spcBef>
                <a:spcPts val="795"/>
              </a:spcBef>
              <a:buFont typeface="Arial" panose="020B0604020202020204" pitchFamily="34" charset="0"/>
              <a:buChar char="•"/>
              <a:tabLst>
                <a:tab pos="194945" algn="l"/>
                <a:tab pos="195580" algn="l"/>
              </a:tabLst>
            </a:pPr>
            <a:r>
              <a:rPr sz="1600" spc="-50" dirty="0">
                <a:latin typeface="Arial"/>
                <a:cs typeface="Arial"/>
              </a:rPr>
              <a:t>Conspiracy</a:t>
            </a:r>
            <a:r>
              <a:rPr sz="1600" spc="5" dirty="0">
                <a:latin typeface="Arial"/>
                <a:cs typeface="Arial"/>
              </a:rPr>
              <a:t> </a:t>
            </a:r>
            <a:r>
              <a:rPr sz="1600" spc="-10" dirty="0">
                <a:latin typeface="Arial"/>
                <a:cs typeface="Arial"/>
              </a:rPr>
              <a:t>theories</a:t>
            </a:r>
            <a:endParaRPr sz="1600" dirty="0">
              <a:latin typeface="Arial"/>
              <a:cs typeface="Arial"/>
            </a:endParaRPr>
          </a:p>
          <a:p>
            <a:pPr marL="298450" indent="-285750">
              <a:lnSpc>
                <a:spcPct val="100000"/>
              </a:lnSpc>
              <a:spcBef>
                <a:spcPts val="695"/>
              </a:spcBef>
              <a:buFont typeface="Arial" panose="020B0604020202020204" pitchFamily="34" charset="0"/>
              <a:buChar char="•"/>
              <a:tabLst>
                <a:tab pos="194945" algn="l"/>
                <a:tab pos="195580" algn="l"/>
              </a:tabLst>
            </a:pPr>
            <a:r>
              <a:rPr sz="1600" spc="-10" dirty="0">
                <a:latin typeface="Arial"/>
                <a:cs typeface="Arial"/>
              </a:rPr>
              <a:t>Reassurance</a:t>
            </a:r>
            <a:endParaRPr sz="1600" dirty="0">
              <a:latin typeface="Arial"/>
              <a:cs typeface="Arial"/>
            </a:endParaRPr>
          </a:p>
          <a:p>
            <a:pPr marL="298450" indent="-285750">
              <a:lnSpc>
                <a:spcPct val="100000"/>
              </a:lnSpc>
              <a:spcBef>
                <a:spcPts val="695"/>
              </a:spcBef>
              <a:buFont typeface="Arial" panose="020B0604020202020204" pitchFamily="34" charset="0"/>
              <a:buChar char="•"/>
              <a:tabLst>
                <a:tab pos="194945" algn="l"/>
                <a:tab pos="195580" algn="l"/>
              </a:tabLst>
            </a:pPr>
            <a:r>
              <a:rPr sz="1600" spc="-20" dirty="0">
                <a:latin typeface="Arial"/>
                <a:cs typeface="Arial"/>
              </a:rPr>
              <a:t>Fear</a:t>
            </a:r>
            <a:endParaRPr sz="1600" dirty="0">
              <a:latin typeface="Arial"/>
              <a:cs typeface="Arial"/>
            </a:endParaRPr>
          </a:p>
          <a:p>
            <a:pPr marL="298450" indent="-285750">
              <a:lnSpc>
                <a:spcPct val="100000"/>
              </a:lnSpc>
              <a:spcBef>
                <a:spcPts val="815"/>
              </a:spcBef>
              <a:buFont typeface="Arial" panose="020B0604020202020204" pitchFamily="34" charset="0"/>
              <a:buChar char="•"/>
              <a:tabLst>
                <a:tab pos="194945" algn="l"/>
                <a:tab pos="195580" algn="l"/>
              </a:tabLst>
            </a:pPr>
            <a:r>
              <a:rPr sz="1600" spc="-50" dirty="0">
                <a:latin typeface="Arial"/>
                <a:cs typeface="Arial"/>
              </a:rPr>
              <a:t>Status</a:t>
            </a:r>
            <a:r>
              <a:rPr sz="1600" spc="25" dirty="0">
                <a:latin typeface="Arial"/>
                <a:cs typeface="Arial"/>
              </a:rPr>
              <a:t> </a:t>
            </a:r>
            <a:r>
              <a:rPr sz="1600" spc="-25" dirty="0">
                <a:latin typeface="Arial"/>
                <a:cs typeface="Arial"/>
              </a:rPr>
              <a:t>Quo</a:t>
            </a:r>
            <a:endParaRPr sz="1600" dirty="0">
              <a:latin typeface="Arial"/>
              <a:cs typeface="Arial"/>
            </a:endParaRPr>
          </a:p>
          <a:p>
            <a:pPr marL="298450" indent="-285750">
              <a:lnSpc>
                <a:spcPct val="100000"/>
              </a:lnSpc>
              <a:spcBef>
                <a:spcPts val="695"/>
              </a:spcBef>
              <a:buFont typeface="Arial" panose="020B0604020202020204" pitchFamily="34" charset="0"/>
              <a:buChar char="•"/>
              <a:tabLst>
                <a:tab pos="194945" algn="l"/>
                <a:tab pos="195580" algn="l"/>
              </a:tabLst>
            </a:pPr>
            <a:r>
              <a:rPr sz="1600" spc="-35" dirty="0" err="1">
                <a:latin typeface="Arial"/>
                <a:cs typeface="Arial"/>
              </a:rPr>
              <a:t>MySide</a:t>
            </a:r>
            <a:r>
              <a:rPr sz="1600" spc="-35" dirty="0">
                <a:latin typeface="Arial"/>
                <a:cs typeface="Arial"/>
              </a:rPr>
              <a:t> </a:t>
            </a:r>
            <a:r>
              <a:rPr sz="1600" spc="-20" dirty="0">
                <a:latin typeface="Arial"/>
                <a:cs typeface="Arial"/>
              </a:rPr>
              <a:t>Bia</a:t>
            </a:r>
            <a:r>
              <a:rPr lang="en-CA" sz="1600" spc="-20" dirty="0">
                <a:latin typeface="Arial"/>
                <a:cs typeface="Arial"/>
              </a:rPr>
              <a:t>s</a:t>
            </a:r>
          </a:p>
        </p:txBody>
      </p:sp>
      <p:sp>
        <p:nvSpPr>
          <p:cNvPr id="6" name="object 6"/>
          <p:cNvSpPr txBox="1"/>
          <p:nvPr/>
        </p:nvSpPr>
        <p:spPr>
          <a:xfrm>
            <a:off x="5943600" y="3974943"/>
            <a:ext cx="3677920" cy="1482457"/>
          </a:xfrm>
          <a:prstGeom prst="rect">
            <a:avLst/>
          </a:prstGeom>
        </p:spPr>
        <p:txBody>
          <a:bodyPr vert="horz" wrap="square" lIns="0" tIns="60960" rIns="0" bIns="0" rtlCol="0">
            <a:spAutoFit/>
          </a:bodyPr>
          <a:lstStyle/>
          <a:p>
            <a:pPr marL="195580" indent="-182880">
              <a:lnSpc>
                <a:spcPct val="100000"/>
              </a:lnSpc>
              <a:spcBef>
                <a:spcPts val="480"/>
              </a:spcBef>
              <a:buChar char="•"/>
              <a:tabLst>
                <a:tab pos="194945" algn="l"/>
                <a:tab pos="195580" algn="l"/>
              </a:tabLst>
            </a:pPr>
            <a:r>
              <a:rPr sz="1400" spc="-70" dirty="0">
                <a:latin typeface="Arial"/>
                <a:cs typeface="Arial"/>
              </a:rPr>
              <a:t>Is</a:t>
            </a:r>
            <a:r>
              <a:rPr sz="1400" spc="-20" dirty="0">
                <a:latin typeface="Arial"/>
                <a:cs typeface="Arial"/>
              </a:rPr>
              <a:t> </a:t>
            </a:r>
            <a:r>
              <a:rPr sz="1400" dirty="0">
                <a:latin typeface="Arial"/>
                <a:cs typeface="Arial"/>
              </a:rPr>
              <a:t>there</a:t>
            </a:r>
            <a:r>
              <a:rPr sz="1400" spc="-45" dirty="0">
                <a:latin typeface="Arial"/>
                <a:cs typeface="Arial"/>
              </a:rPr>
              <a:t> </a:t>
            </a:r>
            <a:r>
              <a:rPr sz="1400" spc="-85" dirty="0">
                <a:latin typeface="Arial"/>
                <a:cs typeface="Arial"/>
              </a:rPr>
              <a:t>a</a:t>
            </a:r>
            <a:r>
              <a:rPr sz="1400" spc="-20" dirty="0">
                <a:latin typeface="Arial"/>
                <a:cs typeface="Arial"/>
              </a:rPr>
              <a:t> </a:t>
            </a:r>
            <a:r>
              <a:rPr sz="1400" spc="-10" dirty="0">
                <a:latin typeface="Arial"/>
                <a:cs typeface="Arial"/>
              </a:rPr>
              <a:t>disinterest?</a:t>
            </a:r>
            <a:endParaRPr sz="1400" dirty="0">
              <a:latin typeface="Arial"/>
              <a:cs typeface="Arial"/>
            </a:endParaRPr>
          </a:p>
          <a:p>
            <a:pPr marL="195580" indent="-182880">
              <a:lnSpc>
                <a:spcPct val="100000"/>
              </a:lnSpc>
              <a:spcBef>
                <a:spcPts val="385"/>
              </a:spcBef>
              <a:buChar char="•"/>
              <a:tabLst>
                <a:tab pos="194945" algn="l"/>
                <a:tab pos="195580" algn="l"/>
              </a:tabLst>
            </a:pPr>
            <a:r>
              <a:rPr sz="1400" spc="-70" dirty="0">
                <a:latin typeface="Arial"/>
                <a:cs typeface="Arial"/>
              </a:rPr>
              <a:t>Do</a:t>
            </a:r>
            <a:r>
              <a:rPr sz="1400" spc="-20" dirty="0">
                <a:latin typeface="Arial"/>
                <a:cs typeface="Arial"/>
              </a:rPr>
              <a:t> you</a:t>
            </a:r>
            <a:r>
              <a:rPr sz="1400" spc="-45" dirty="0">
                <a:latin typeface="Arial"/>
                <a:cs typeface="Arial"/>
              </a:rPr>
              <a:t> </a:t>
            </a:r>
            <a:r>
              <a:rPr sz="1400" spc="-70" dirty="0">
                <a:latin typeface="Arial"/>
                <a:cs typeface="Arial"/>
              </a:rPr>
              <a:t>see</a:t>
            </a:r>
            <a:r>
              <a:rPr sz="1400" spc="-20" dirty="0">
                <a:latin typeface="Arial"/>
                <a:cs typeface="Arial"/>
              </a:rPr>
              <a:t> </a:t>
            </a:r>
            <a:r>
              <a:rPr sz="1400" dirty="0">
                <a:latin typeface="Arial"/>
                <a:cs typeface="Arial"/>
              </a:rPr>
              <a:t>in</a:t>
            </a:r>
            <a:r>
              <a:rPr sz="1400" spc="-25" dirty="0">
                <a:latin typeface="Arial"/>
                <a:cs typeface="Arial"/>
              </a:rPr>
              <a:t> </a:t>
            </a:r>
            <a:r>
              <a:rPr sz="1400" spc="-20" dirty="0">
                <a:latin typeface="Arial"/>
                <a:cs typeface="Arial"/>
              </a:rPr>
              <a:t>yourself</a:t>
            </a:r>
            <a:r>
              <a:rPr sz="1400" spc="-30" dirty="0">
                <a:latin typeface="Arial"/>
                <a:cs typeface="Arial"/>
              </a:rPr>
              <a:t> </a:t>
            </a:r>
            <a:r>
              <a:rPr sz="1400" dirty="0">
                <a:latin typeface="Arial"/>
                <a:cs typeface="Arial"/>
              </a:rPr>
              <a:t>what</a:t>
            </a:r>
            <a:r>
              <a:rPr sz="1400" spc="-30" dirty="0">
                <a:latin typeface="Arial"/>
                <a:cs typeface="Arial"/>
              </a:rPr>
              <a:t> </a:t>
            </a:r>
            <a:r>
              <a:rPr sz="1400" spc="-20" dirty="0">
                <a:latin typeface="Arial"/>
                <a:cs typeface="Arial"/>
              </a:rPr>
              <a:t>you </a:t>
            </a:r>
            <a:r>
              <a:rPr sz="1400" spc="-65" dirty="0">
                <a:latin typeface="Arial"/>
                <a:cs typeface="Arial"/>
              </a:rPr>
              <a:t>so</a:t>
            </a:r>
            <a:r>
              <a:rPr sz="1400" spc="-20" dirty="0">
                <a:latin typeface="Arial"/>
                <a:cs typeface="Arial"/>
              </a:rPr>
              <a:t> </a:t>
            </a:r>
            <a:r>
              <a:rPr sz="1400" spc="-35" dirty="0">
                <a:latin typeface="Arial"/>
                <a:cs typeface="Arial"/>
              </a:rPr>
              <a:t>easily</a:t>
            </a:r>
            <a:r>
              <a:rPr sz="1400" spc="-30" dirty="0">
                <a:latin typeface="Arial"/>
                <a:cs typeface="Arial"/>
              </a:rPr>
              <a:t> </a:t>
            </a:r>
            <a:r>
              <a:rPr sz="1400" spc="-70" dirty="0">
                <a:latin typeface="Arial"/>
                <a:cs typeface="Arial"/>
              </a:rPr>
              <a:t>see</a:t>
            </a:r>
            <a:r>
              <a:rPr sz="1400" spc="-20" dirty="0">
                <a:latin typeface="Arial"/>
                <a:cs typeface="Arial"/>
              </a:rPr>
              <a:t> </a:t>
            </a:r>
            <a:r>
              <a:rPr sz="1400" dirty="0">
                <a:latin typeface="Arial"/>
                <a:cs typeface="Arial"/>
              </a:rPr>
              <a:t>in</a:t>
            </a:r>
            <a:r>
              <a:rPr sz="1400" spc="-20" dirty="0">
                <a:latin typeface="Arial"/>
                <a:cs typeface="Arial"/>
              </a:rPr>
              <a:t> </a:t>
            </a:r>
            <a:r>
              <a:rPr sz="1400" spc="-10" dirty="0">
                <a:latin typeface="Arial"/>
                <a:cs typeface="Arial"/>
              </a:rPr>
              <a:t>others?</a:t>
            </a:r>
            <a:endParaRPr sz="1400" dirty="0">
              <a:latin typeface="Arial"/>
              <a:cs typeface="Arial"/>
            </a:endParaRPr>
          </a:p>
          <a:p>
            <a:pPr marL="195580" indent="-182880">
              <a:lnSpc>
                <a:spcPct val="100000"/>
              </a:lnSpc>
              <a:spcBef>
                <a:spcPts val="315"/>
              </a:spcBef>
              <a:buChar char="•"/>
              <a:tabLst>
                <a:tab pos="194945" algn="l"/>
                <a:tab pos="195580" algn="l"/>
              </a:tabLst>
            </a:pPr>
            <a:r>
              <a:rPr sz="1400" spc="-70" dirty="0">
                <a:latin typeface="Arial"/>
                <a:cs typeface="Arial"/>
              </a:rPr>
              <a:t>Is</a:t>
            </a:r>
            <a:r>
              <a:rPr sz="1400" spc="-20" dirty="0">
                <a:latin typeface="Arial"/>
                <a:cs typeface="Arial"/>
              </a:rPr>
              <a:t> </a:t>
            </a:r>
            <a:r>
              <a:rPr sz="1400" spc="-10" dirty="0">
                <a:latin typeface="Arial"/>
                <a:cs typeface="Arial"/>
              </a:rPr>
              <a:t>criticism</a:t>
            </a:r>
            <a:r>
              <a:rPr sz="1400" spc="-25" dirty="0">
                <a:latin typeface="Arial"/>
                <a:cs typeface="Arial"/>
              </a:rPr>
              <a:t> </a:t>
            </a:r>
            <a:r>
              <a:rPr sz="1400" dirty="0">
                <a:latin typeface="Arial"/>
                <a:cs typeface="Arial"/>
              </a:rPr>
              <a:t>of</a:t>
            </a:r>
            <a:r>
              <a:rPr sz="1400" spc="-30" dirty="0">
                <a:latin typeface="Arial"/>
                <a:cs typeface="Arial"/>
              </a:rPr>
              <a:t> </a:t>
            </a:r>
            <a:r>
              <a:rPr sz="1400" spc="-10" dirty="0">
                <a:latin typeface="Arial"/>
                <a:cs typeface="Arial"/>
              </a:rPr>
              <a:t>your</a:t>
            </a:r>
            <a:r>
              <a:rPr sz="1400" spc="-35" dirty="0">
                <a:latin typeface="Arial"/>
                <a:cs typeface="Arial"/>
              </a:rPr>
              <a:t> </a:t>
            </a:r>
            <a:r>
              <a:rPr sz="1400" spc="-10" dirty="0">
                <a:latin typeface="Arial"/>
                <a:cs typeface="Arial"/>
              </a:rPr>
              <a:t>view</a:t>
            </a:r>
            <a:r>
              <a:rPr sz="1400" spc="-20" dirty="0">
                <a:latin typeface="Arial"/>
                <a:cs typeface="Arial"/>
              </a:rPr>
              <a:t> readily</a:t>
            </a:r>
            <a:r>
              <a:rPr sz="1400" spc="-30" dirty="0">
                <a:latin typeface="Arial"/>
                <a:cs typeface="Arial"/>
              </a:rPr>
              <a:t> </a:t>
            </a:r>
            <a:r>
              <a:rPr sz="1400" spc="-20" dirty="0">
                <a:latin typeface="Arial"/>
                <a:cs typeface="Arial"/>
              </a:rPr>
              <a:t>listened </a:t>
            </a:r>
            <a:r>
              <a:rPr sz="1400" spc="-25" dirty="0">
                <a:latin typeface="Arial"/>
                <a:cs typeface="Arial"/>
              </a:rPr>
              <a:t>to?</a:t>
            </a:r>
            <a:endParaRPr sz="1400" dirty="0">
              <a:latin typeface="Arial"/>
              <a:cs typeface="Arial"/>
            </a:endParaRPr>
          </a:p>
          <a:p>
            <a:pPr marL="195580" indent="-182880">
              <a:lnSpc>
                <a:spcPct val="100000"/>
              </a:lnSpc>
              <a:spcBef>
                <a:spcPts val="285"/>
              </a:spcBef>
              <a:buChar char="•"/>
              <a:tabLst>
                <a:tab pos="194945" algn="l"/>
                <a:tab pos="195580" algn="l"/>
              </a:tabLst>
            </a:pPr>
            <a:r>
              <a:rPr sz="1400" spc="-20" dirty="0">
                <a:latin typeface="Arial"/>
                <a:cs typeface="Arial"/>
              </a:rPr>
              <a:t>When</a:t>
            </a:r>
            <a:r>
              <a:rPr sz="1400" spc="-5" dirty="0">
                <a:latin typeface="Arial"/>
                <a:cs typeface="Arial"/>
              </a:rPr>
              <a:t> </a:t>
            </a:r>
            <a:r>
              <a:rPr sz="1400" spc="-85" dirty="0">
                <a:latin typeface="Arial"/>
                <a:cs typeface="Arial"/>
              </a:rPr>
              <a:t>a</a:t>
            </a:r>
            <a:r>
              <a:rPr sz="1400" spc="-10" dirty="0">
                <a:latin typeface="Arial"/>
                <a:cs typeface="Arial"/>
              </a:rPr>
              <a:t> </a:t>
            </a:r>
            <a:r>
              <a:rPr sz="1400" dirty="0">
                <a:latin typeface="Arial"/>
                <a:cs typeface="Arial"/>
              </a:rPr>
              <a:t>truth</a:t>
            </a:r>
            <a:r>
              <a:rPr sz="1400" spc="-5" dirty="0">
                <a:latin typeface="Arial"/>
                <a:cs typeface="Arial"/>
              </a:rPr>
              <a:t> </a:t>
            </a:r>
            <a:r>
              <a:rPr sz="1400" spc="-20" dirty="0">
                <a:latin typeface="Arial"/>
                <a:cs typeface="Arial"/>
              </a:rPr>
              <a:t>unsettles</a:t>
            </a:r>
            <a:r>
              <a:rPr sz="1400" spc="-10" dirty="0">
                <a:latin typeface="Arial"/>
                <a:cs typeface="Arial"/>
              </a:rPr>
              <a:t> </a:t>
            </a:r>
            <a:r>
              <a:rPr sz="1400" spc="-25" dirty="0">
                <a:latin typeface="Arial"/>
                <a:cs typeface="Arial"/>
              </a:rPr>
              <a:t>you,</a:t>
            </a:r>
            <a:r>
              <a:rPr sz="1400" spc="-20" dirty="0">
                <a:latin typeface="Arial"/>
                <a:cs typeface="Arial"/>
              </a:rPr>
              <a:t> </a:t>
            </a:r>
            <a:r>
              <a:rPr sz="1400" dirty="0">
                <a:latin typeface="Arial"/>
                <a:cs typeface="Arial"/>
              </a:rPr>
              <a:t>do</a:t>
            </a:r>
            <a:r>
              <a:rPr sz="1400" spc="-10" dirty="0">
                <a:latin typeface="Arial"/>
                <a:cs typeface="Arial"/>
              </a:rPr>
              <a:t> </a:t>
            </a:r>
            <a:r>
              <a:rPr sz="1400" spc="-20" dirty="0">
                <a:latin typeface="Arial"/>
                <a:cs typeface="Arial"/>
              </a:rPr>
              <a:t>you</a:t>
            </a:r>
            <a:r>
              <a:rPr sz="1400" spc="-5" dirty="0">
                <a:latin typeface="Arial"/>
                <a:cs typeface="Arial"/>
              </a:rPr>
              <a:t> </a:t>
            </a:r>
            <a:r>
              <a:rPr sz="1400" dirty="0">
                <a:latin typeface="Arial"/>
                <a:cs typeface="Arial"/>
              </a:rPr>
              <a:t>attempt</a:t>
            </a:r>
            <a:r>
              <a:rPr sz="1400" spc="-15" dirty="0">
                <a:latin typeface="Arial"/>
                <a:cs typeface="Arial"/>
              </a:rPr>
              <a:t> </a:t>
            </a:r>
            <a:r>
              <a:rPr sz="1400" dirty="0">
                <a:latin typeface="Arial"/>
                <a:cs typeface="Arial"/>
              </a:rPr>
              <a:t>to</a:t>
            </a:r>
            <a:r>
              <a:rPr sz="1400" spc="-5" dirty="0">
                <a:latin typeface="Arial"/>
                <a:cs typeface="Arial"/>
              </a:rPr>
              <a:t> </a:t>
            </a:r>
            <a:r>
              <a:rPr sz="1400" spc="-25" dirty="0">
                <a:latin typeface="Arial"/>
                <a:cs typeface="Arial"/>
              </a:rPr>
              <a:t>understand</a:t>
            </a:r>
            <a:r>
              <a:rPr sz="1400" spc="-5" dirty="0">
                <a:latin typeface="Arial"/>
                <a:cs typeface="Arial"/>
              </a:rPr>
              <a:t> </a:t>
            </a:r>
            <a:r>
              <a:rPr sz="1400" spc="-20" dirty="0">
                <a:latin typeface="Arial"/>
                <a:cs typeface="Arial"/>
              </a:rPr>
              <a:t>why?</a:t>
            </a:r>
            <a:endParaRPr sz="1400" dirty="0">
              <a:latin typeface="Arial"/>
              <a:cs typeface="Arial"/>
            </a:endParaRPr>
          </a:p>
        </p:txBody>
      </p:sp>
      <p:sp>
        <p:nvSpPr>
          <p:cNvPr id="7" name="object 7"/>
          <p:cNvSpPr txBox="1"/>
          <p:nvPr/>
        </p:nvSpPr>
        <p:spPr>
          <a:xfrm>
            <a:off x="5340993" y="6933517"/>
            <a:ext cx="1726564" cy="177800"/>
          </a:xfrm>
          <a:prstGeom prst="rect">
            <a:avLst/>
          </a:prstGeom>
        </p:spPr>
        <p:txBody>
          <a:bodyPr vert="horz" wrap="square" lIns="0" tIns="12700" rIns="0" bIns="0" rtlCol="0">
            <a:spAutoFit/>
          </a:bodyPr>
          <a:lstStyle/>
          <a:p>
            <a:pPr marL="12700">
              <a:lnSpc>
                <a:spcPct val="100000"/>
              </a:lnSpc>
              <a:spcBef>
                <a:spcPts val="100"/>
              </a:spcBef>
            </a:pPr>
            <a:r>
              <a:rPr sz="1000" u="sng" spc="-50" dirty="0">
                <a:solidFill>
                  <a:srgbClr val="0563C1"/>
                </a:solidFill>
                <a:uFill>
                  <a:solidFill>
                    <a:srgbClr val="0563C1"/>
                  </a:solidFill>
                </a:uFill>
                <a:latin typeface="Arial"/>
                <a:cs typeface="Arial"/>
              </a:rPr>
              <a:t>You’re</a:t>
            </a:r>
            <a:r>
              <a:rPr sz="1000" u="sng" spc="-10" dirty="0">
                <a:solidFill>
                  <a:srgbClr val="0563C1"/>
                </a:solidFill>
                <a:uFill>
                  <a:solidFill>
                    <a:srgbClr val="0563C1"/>
                  </a:solidFill>
                </a:uFill>
                <a:latin typeface="Arial"/>
                <a:cs typeface="Arial"/>
              </a:rPr>
              <a:t> </a:t>
            </a:r>
            <a:r>
              <a:rPr sz="1000" u="sng" dirty="0">
                <a:solidFill>
                  <a:srgbClr val="0563C1"/>
                </a:solidFill>
                <a:uFill>
                  <a:solidFill>
                    <a:srgbClr val="0563C1"/>
                  </a:solidFill>
                </a:uFill>
                <a:latin typeface="Arial"/>
                <a:cs typeface="Arial"/>
              </a:rPr>
              <a:t>Not</a:t>
            </a:r>
            <a:r>
              <a:rPr sz="1000" u="sng" spc="-20" dirty="0">
                <a:solidFill>
                  <a:srgbClr val="0563C1"/>
                </a:solidFill>
                <a:uFill>
                  <a:solidFill>
                    <a:srgbClr val="0563C1"/>
                  </a:solidFill>
                </a:uFill>
                <a:latin typeface="Arial"/>
                <a:cs typeface="Arial"/>
              </a:rPr>
              <a:t> </a:t>
            </a:r>
            <a:r>
              <a:rPr sz="1000" u="sng" spc="-50" dirty="0">
                <a:solidFill>
                  <a:srgbClr val="0563C1"/>
                </a:solidFill>
                <a:uFill>
                  <a:solidFill>
                    <a:srgbClr val="0563C1"/>
                  </a:solidFill>
                </a:uFill>
                <a:latin typeface="Arial"/>
                <a:cs typeface="Arial"/>
              </a:rPr>
              <a:t>Going</a:t>
            </a:r>
            <a:r>
              <a:rPr sz="1000" u="sng" spc="-15" dirty="0">
                <a:solidFill>
                  <a:srgbClr val="0563C1"/>
                </a:solidFill>
                <a:uFill>
                  <a:solidFill>
                    <a:srgbClr val="0563C1"/>
                  </a:solidFill>
                </a:uFill>
                <a:latin typeface="Arial"/>
                <a:cs typeface="Arial"/>
              </a:rPr>
              <a:t> </a:t>
            </a:r>
            <a:r>
              <a:rPr sz="1000" u="sng" dirty="0">
                <a:solidFill>
                  <a:srgbClr val="0563C1"/>
                </a:solidFill>
                <a:uFill>
                  <a:solidFill>
                    <a:srgbClr val="0563C1"/>
                  </a:solidFill>
                </a:uFill>
                <a:latin typeface="Arial"/>
                <a:cs typeface="Arial"/>
              </a:rPr>
              <a:t>to</a:t>
            </a:r>
            <a:r>
              <a:rPr sz="1000" u="sng" spc="-10" dirty="0">
                <a:solidFill>
                  <a:srgbClr val="0563C1"/>
                </a:solidFill>
                <a:uFill>
                  <a:solidFill>
                    <a:srgbClr val="0563C1"/>
                  </a:solidFill>
                </a:uFill>
                <a:latin typeface="Arial"/>
                <a:cs typeface="Arial"/>
              </a:rPr>
              <a:t> </a:t>
            </a:r>
            <a:r>
              <a:rPr sz="1000" u="sng" spc="-35" dirty="0">
                <a:solidFill>
                  <a:srgbClr val="0563C1"/>
                </a:solidFill>
                <a:uFill>
                  <a:solidFill>
                    <a:srgbClr val="0563C1"/>
                  </a:solidFill>
                </a:uFill>
                <a:latin typeface="Arial"/>
                <a:cs typeface="Arial"/>
              </a:rPr>
              <a:t>Believe</a:t>
            </a:r>
            <a:r>
              <a:rPr sz="1000" u="sng" spc="-10" dirty="0">
                <a:solidFill>
                  <a:srgbClr val="0563C1"/>
                </a:solidFill>
                <a:uFill>
                  <a:solidFill>
                    <a:srgbClr val="0563C1"/>
                  </a:solidFill>
                </a:uFill>
                <a:latin typeface="Arial"/>
                <a:cs typeface="Arial"/>
              </a:rPr>
              <a:t> </a:t>
            </a:r>
            <a:r>
              <a:rPr sz="1000" u="sng" spc="-20" dirty="0">
                <a:solidFill>
                  <a:srgbClr val="0563C1"/>
                </a:solidFill>
                <a:uFill>
                  <a:solidFill>
                    <a:srgbClr val="0563C1"/>
                  </a:solidFill>
                </a:uFill>
                <a:latin typeface="Arial"/>
                <a:cs typeface="Arial"/>
              </a:rPr>
              <a:t>this</a:t>
            </a:r>
            <a:endParaRPr sz="10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411" y="1633728"/>
            <a:ext cx="6201410" cy="558800"/>
          </a:xfrm>
          <a:prstGeom prst="rect">
            <a:avLst/>
          </a:prstGeom>
        </p:spPr>
        <p:txBody>
          <a:bodyPr vert="horz" wrap="square" lIns="0" tIns="12700" rIns="0" bIns="0" rtlCol="0">
            <a:spAutoFit/>
          </a:bodyPr>
          <a:lstStyle/>
          <a:p>
            <a:pPr marL="12700">
              <a:lnSpc>
                <a:spcPct val="100000"/>
              </a:lnSpc>
              <a:spcBef>
                <a:spcPts val="100"/>
              </a:spcBef>
            </a:pPr>
            <a:r>
              <a:rPr sz="3500" spc="-215" dirty="0">
                <a:solidFill>
                  <a:srgbClr val="000000"/>
                </a:solidFill>
              </a:rPr>
              <a:t>Three</a:t>
            </a:r>
            <a:r>
              <a:rPr sz="3500" spc="-95" dirty="0">
                <a:solidFill>
                  <a:srgbClr val="000000"/>
                </a:solidFill>
              </a:rPr>
              <a:t> </a:t>
            </a:r>
            <a:r>
              <a:rPr sz="3500" spc="-140" dirty="0">
                <a:solidFill>
                  <a:srgbClr val="000000"/>
                </a:solidFill>
              </a:rPr>
              <a:t>Particularly</a:t>
            </a:r>
            <a:r>
              <a:rPr sz="3500" spc="-100" dirty="0">
                <a:solidFill>
                  <a:srgbClr val="000000"/>
                </a:solidFill>
              </a:rPr>
              <a:t> Impactful</a:t>
            </a:r>
            <a:r>
              <a:rPr sz="3500" spc="-95" dirty="0">
                <a:solidFill>
                  <a:srgbClr val="000000"/>
                </a:solidFill>
              </a:rPr>
              <a:t> </a:t>
            </a:r>
            <a:r>
              <a:rPr sz="3500" spc="-310" dirty="0">
                <a:solidFill>
                  <a:srgbClr val="000000"/>
                </a:solidFill>
              </a:rPr>
              <a:t>Biases</a:t>
            </a:r>
            <a:endParaRPr sz="3500"/>
          </a:p>
        </p:txBody>
      </p:sp>
      <p:grpSp>
        <p:nvGrpSpPr>
          <p:cNvPr id="3" name="object 3"/>
          <p:cNvGrpSpPr/>
          <p:nvPr/>
        </p:nvGrpSpPr>
        <p:grpSpPr>
          <a:xfrm>
            <a:off x="822960" y="2603924"/>
            <a:ext cx="8412480" cy="994410"/>
            <a:chOff x="822960" y="2603924"/>
            <a:chExt cx="8412480" cy="994410"/>
          </a:xfrm>
        </p:grpSpPr>
        <p:sp>
          <p:nvSpPr>
            <p:cNvPr id="4" name="object 4"/>
            <p:cNvSpPr/>
            <p:nvPr/>
          </p:nvSpPr>
          <p:spPr>
            <a:xfrm>
              <a:off x="822960" y="2603924"/>
              <a:ext cx="8412480" cy="994410"/>
            </a:xfrm>
            <a:custGeom>
              <a:avLst/>
              <a:gdLst/>
              <a:ahLst/>
              <a:cxnLst/>
              <a:rect l="l" t="t" r="r" b="b"/>
              <a:pathLst>
                <a:path w="8412480" h="994410">
                  <a:moveTo>
                    <a:pt x="8313046" y="0"/>
                  </a:moveTo>
                  <a:lnTo>
                    <a:pt x="99433" y="0"/>
                  </a:lnTo>
                  <a:lnTo>
                    <a:pt x="60729" y="7814"/>
                  </a:lnTo>
                  <a:lnTo>
                    <a:pt x="29123" y="29123"/>
                  </a:lnTo>
                  <a:lnTo>
                    <a:pt x="7813" y="60730"/>
                  </a:lnTo>
                  <a:lnTo>
                    <a:pt x="0" y="99434"/>
                  </a:lnTo>
                  <a:lnTo>
                    <a:pt x="0" y="894914"/>
                  </a:lnTo>
                  <a:lnTo>
                    <a:pt x="7813" y="933618"/>
                  </a:lnTo>
                  <a:lnTo>
                    <a:pt x="29123" y="965225"/>
                  </a:lnTo>
                  <a:lnTo>
                    <a:pt x="60729" y="986534"/>
                  </a:lnTo>
                  <a:lnTo>
                    <a:pt x="99433" y="994349"/>
                  </a:lnTo>
                  <a:lnTo>
                    <a:pt x="8313046" y="994349"/>
                  </a:lnTo>
                  <a:lnTo>
                    <a:pt x="8351750" y="986534"/>
                  </a:lnTo>
                  <a:lnTo>
                    <a:pt x="8383356" y="965225"/>
                  </a:lnTo>
                  <a:lnTo>
                    <a:pt x="8404665" y="933618"/>
                  </a:lnTo>
                  <a:lnTo>
                    <a:pt x="8412480" y="894914"/>
                  </a:lnTo>
                  <a:lnTo>
                    <a:pt x="8412480" y="99434"/>
                  </a:lnTo>
                  <a:lnTo>
                    <a:pt x="8404665" y="60730"/>
                  </a:lnTo>
                  <a:lnTo>
                    <a:pt x="8383356" y="29123"/>
                  </a:lnTo>
                  <a:lnTo>
                    <a:pt x="8351750" y="7814"/>
                  </a:lnTo>
                  <a:lnTo>
                    <a:pt x="8313046" y="0"/>
                  </a:lnTo>
                  <a:close/>
                </a:path>
              </a:pathLst>
            </a:custGeom>
            <a:solidFill>
              <a:srgbClr val="CFD5EA"/>
            </a:solidFill>
          </p:spPr>
          <p:txBody>
            <a:bodyPr wrap="square" lIns="0" tIns="0" rIns="0" bIns="0" rtlCol="0"/>
            <a:lstStyle/>
            <a:p>
              <a:endParaRPr/>
            </a:p>
          </p:txBody>
        </p:sp>
        <p:pic>
          <p:nvPicPr>
            <p:cNvPr id="5" name="object 5"/>
            <p:cNvPicPr/>
            <p:nvPr/>
          </p:nvPicPr>
          <p:blipFill>
            <a:blip r:embed="rId2" cstate="print"/>
            <a:stretch>
              <a:fillRect/>
            </a:stretch>
          </p:blipFill>
          <p:spPr>
            <a:xfrm>
              <a:off x="1121664" y="2825496"/>
              <a:ext cx="551688" cy="551688"/>
            </a:xfrm>
            <a:prstGeom prst="rect">
              <a:avLst/>
            </a:prstGeom>
          </p:spPr>
        </p:pic>
        <p:sp>
          <p:nvSpPr>
            <p:cNvPr id="6" name="object 6"/>
            <p:cNvSpPr/>
            <p:nvPr/>
          </p:nvSpPr>
          <p:spPr>
            <a:xfrm>
              <a:off x="1123750" y="2827652"/>
              <a:ext cx="547370" cy="547370"/>
            </a:xfrm>
            <a:custGeom>
              <a:avLst/>
              <a:gdLst/>
              <a:ahLst/>
              <a:cxnLst/>
              <a:rect l="l" t="t" r="r" b="b"/>
              <a:pathLst>
                <a:path w="547369" h="547370">
                  <a:moveTo>
                    <a:pt x="0" y="0"/>
                  </a:moveTo>
                  <a:lnTo>
                    <a:pt x="546891" y="0"/>
                  </a:lnTo>
                  <a:lnTo>
                    <a:pt x="546891" y="546891"/>
                  </a:lnTo>
                  <a:lnTo>
                    <a:pt x="0" y="546891"/>
                  </a:lnTo>
                  <a:lnTo>
                    <a:pt x="0" y="0"/>
                  </a:lnTo>
                  <a:close/>
                </a:path>
              </a:pathLst>
            </a:custGeom>
            <a:ln w="10159">
              <a:solidFill>
                <a:srgbClr val="FFFFFF"/>
              </a:solidFill>
            </a:ln>
          </p:spPr>
          <p:txBody>
            <a:bodyPr wrap="square" lIns="0" tIns="0" rIns="0" bIns="0" rtlCol="0"/>
            <a:lstStyle/>
            <a:p>
              <a:endParaRPr/>
            </a:p>
          </p:txBody>
        </p:sp>
      </p:grpSp>
      <p:sp>
        <p:nvSpPr>
          <p:cNvPr id="7" name="object 7"/>
          <p:cNvSpPr txBox="1"/>
          <p:nvPr/>
        </p:nvSpPr>
        <p:spPr>
          <a:xfrm>
            <a:off x="2063967" y="2747771"/>
            <a:ext cx="3137535" cy="665480"/>
          </a:xfrm>
          <a:prstGeom prst="rect">
            <a:avLst/>
          </a:prstGeom>
        </p:spPr>
        <p:txBody>
          <a:bodyPr vert="horz" wrap="square" lIns="0" tIns="12700" rIns="0" bIns="0" rtlCol="0">
            <a:spAutoFit/>
          </a:bodyPr>
          <a:lstStyle/>
          <a:p>
            <a:pPr marL="12700" marR="5080">
              <a:lnSpc>
                <a:spcPct val="105000"/>
              </a:lnSpc>
              <a:spcBef>
                <a:spcPts val="100"/>
              </a:spcBef>
            </a:pPr>
            <a:r>
              <a:rPr sz="2000" spc="-65" dirty="0">
                <a:latin typeface="Arial"/>
                <a:cs typeface="Arial"/>
              </a:rPr>
              <a:t>Digital</a:t>
            </a:r>
            <a:r>
              <a:rPr sz="2000" spc="-100" dirty="0">
                <a:latin typeface="Arial"/>
                <a:cs typeface="Arial"/>
              </a:rPr>
              <a:t> </a:t>
            </a:r>
            <a:r>
              <a:rPr sz="2000" spc="-120" dirty="0">
                <a:latin typeface="Arial"/>
                <a:cs typeface="Arial"/>
              </a:rPr>
              <a:t>Amnesia</a:t>
            </a:r>
            <a:r>
              <a:rPr sz="2000" spc="-100" dirty="0">
                <a:latin typeface="Arial"/>
                <a:cs typeface="Arial"/>
              </a:rPr>
              <a:t> </a:t>
            </a:r>
            <a:r>
              <a:rPr sz="2000" spc="-10" dirty="0">
                <a:latin typeface="Arial"/>
                <a:cs typeface="Arial"/>
              </a:rPr>
              <a:t>or</a:t>
            </a:r>
            <a:r>
              <a:rPr sz="2000" spc="-100" dirty="0">
                <a:latin typeface="Arial"/>
                <a:cs typeface="Arial"/>
              </a:rPr>
              <a:t> </a:t>
            </a:r>
            <a:r>
              <a:rPr sz="2000" spc="-155" dirty="0">
                <a:latin typeface="Arial"/>
                <a:cs typeface="Arial"/>
              </a:rPr>
              <a:t>The</a:t>
            </a:r>
            <a:r>
              <a:rPr sz="2000" spc="-95" dirty="0">
                <a:latin typeface="Arial"/>
                <a:cs typeface="Arial"/>
              </a:rPr>
              <a:t> </a:t>
            </a:r>
            <a:r>
              <a:rPr sz="2000" spc="-105" dirty="0">
                <a:latin typeface="Arial"/>
                <a:cs typeface="Arial"/>
              </a:rPr>
              <a:t>Google </a:t>
            </a:r>
            <a:r>
              <a:rPr sz="2000" spc="-10" dirty="0">
                <a:latin typeface="Arial"/>
                <a:cs typeface="Arial"/>
              </a:rPr>
              <a:t>Effect</a:t>
            </a:r>
            <a:endParaRPr sz="2000">
              <a:latin typeface="Arial"/>
              <a:cs typeface="Arial"/>
            </a:endParaRPr>
          </a:p>
        </p:txBody>
      </p:sp>
      <p:sp>
        <p:nvSpPr>
          <p:cNvPr id="8" name="object 8"/>
          <p:cNvSpPr txBox="1"/>
          <p:nvPr/>
        </p:nvSpPr>
        <p:spPr>
          <a:xfrm>
            <a:off x="5849583" y="2753867"/>
            <a:ext cx="3199130" cy="680720"/>
          </a:xfrm>
          <a:prstGeom prst="rect">
            <a:avLst/>
          </a:prstGeom>
        </p:spPr>
        <p:txBody>
          <a:bodyPr vert="horz" wrap="square" lIns="0" tIns="5080" rIns="0" bIns="0" rtlCol="0">
            <a:spAutoFit/>
          </a:bodyPr>
          <a:lstStyle/>
          <a:p>
            <a:pPr marL="12700" marR="5080">
              <a:lnSpc>
                <a:spcPct val="103600"/>
              </a:lnSpc>
              <a:spcBef>
                <a:spcPts val="40"/>
              </a:spcBef>
            </a:pPr>
            <a:r>
              <a:rPr sz="1400" spc="-100" dirty="0">
                <a:latin typeface="Arial"/>
                <a:cs typeface="Arial"/>
              </a:rPr>
              <a:t>We</a:t>
            </a:r>
            <a:r>
              <a:rPr sz="1400" spc="-45" dirty="0">
                <a:latin typeface="Arial"/>
                <a:cs typeface="Arial"/>
              </a:rPr>
              <a:t> </a:t>
            </a:r>
            <a:r>
              <a:rPr sz="1400" spc="-10" dirty="0">
                <a:latin typeface="Arial"/>
                <a:cs typeface="Arial"/>
              </a:rPr>
              <a:t>tend</a:t>
            </a:r>
            <a:r>
              <a:rPr sz="1400" spc="-50" dirty="0">
                <a:latin typeface="Arial"/>
                <a:cs typeface="Arial"/>
              </a:rPr>
              <a:t> </a:t>
            </a:r>
            <a:r>
              <a:rPr sz="1400" dirty="0">
                <a:latin typeface="Arial"/>
                <a:cs typeface="Arial"/>
              </a:rPr>
              <a:t>to</a:t>
            </a:r>
            <a:r>
              <a:rPr sz="1400" spc="-50" dirty="0">
                <a:latin typeface="Arial"/>
                <a:cs typeface="Arial"/>
              </a:rPr>
              <a:t> </a:t>
            </a:r>
            <a:r>
              <a:rPr sz="1400" spc="-20" dirty="0">
                <a:latin typeface="Arial"/>
                <a:cs typeface="Arial"/>
              </a:rPr>
              <a:t>forget</a:t>
            </a:r>
            <a:r>
              <a:rPr sz="1400" spc="-55" dirty="0">
                <a:latin typeface="Arial"/>
                <a:cs typeface="Arial"/>
              </a:rPr>
              <a:t> </a:t>
            </a:r>
            <a:r>
              <a:rPr sz="1400" spc="-10" dirty="0">
                <a:latin typeface="Arial"/>
                <a:cs typeface="Arial"/>
              </a:rPr>
              <a:t>information</a:t>
            </a:r>
            <a:r>
              <a:rPr sz="1400" spc="-50" dirty="0">
                <a:latin typeface="Arial"/>
                <a:cs typeface="Arial"/>
              </a:rPr>
              <a:t> </a:t>
            </a:r>
            <a:r>
              <a:rPr sz="1400" spc="-45" dirty="0">
                <a:latin typeface="Arial"/>
                <a:cs typeface="Arial"/>
              </a:rPr>
              <a:t>we </a:t>
            </a:r>
            <a:r>
              <a:rPr sz="1400" dirty="0">
                <a:latin typeface="Arial"/>
                <a:cs typeface="Arial"/>
              </a:rPr>
              <a:t>think</a:t>
            </a:r>
            <a:r>
              <a:rPr sz="1400" spc="-50" dirty="0">
                <a:latin typeface="Arial"/>
                <a:cs typeface="Arial"/>
              </a:rPr>
              <a:t> </a:t>
            </a:r>
            <a:r>
              <a:rPr sz="1400" spc="-25" dirty="0">
                <a:latin typeface="Arial"/>
                <a:cs typeface="Arial"/>
              </a:rPr>
              <a:t>we </a:t>
            </a:r>
            <a:r>
              <a:rPr sz="1400" spc="-90" dirty="0">
                <a:latin typeface="Arial"/>
                <a:cs typeface="Arial"/>
              </a:rPr>
              <a:t>can</a:t>
            </a:r>
            <a:r>
              <a:rPr sz="1400" spc="-30" dirty="0">
                <a:latin typeface="Arial"/>
                <a:cs typeface="Arial"/>
              </a:rPr>
              <a:t> </a:t>
            </a:r>
            <a:r>
              <a:rPr sz="1400" spc="-65" dirty="0">
                <a:latin typeface="Arial"/>
                <a:cs typeface="Arial"/>
              </a:rPr>
              <a:t>easily</a:t>
            </a:r>
            <a:r>
              <a:rPr sz="1400" spc="-30" dirty="0">
                <a:latin typeface="Arial"/>
                <a:cs typeface="Arial"/>
              </a:rPr>
              <a:t> </a:t>
            </a:r>
            <a:r>
              <a:rPr sz="1400" dirty="0">
                <a:latin typeface="Arial"/>
                <a:cs typeface="Arial"/>
              </a:rPr>
              <a:t>find</a:t>
            </a:r>
            <a:r>
              <a:rPr sz="1400" spc="-30" dirty="0">
                <a:latin typeface="Arial"/>
                <a:cs typeface="Arial"/>
              </a:rPr>
              <a:t> </a:t>
            </a:r>
            <a:r>
              <a:rPr sz="1400" spc="-80" dirty="0">
                <a:latin typeface="Arial"/>
                <a:cs typeface="Arial"/>
              </a:rPr>
              <a:t>again</a:t>
            </a:r>
            <a:r>
              <a:rPr sz="1400" spc="-25" dirty="0">
                <a:latin typeface="Arial"/>
                <a:cs typeface="Arial"/>
              </a:rPr>
              <a:t> </a:t>
            </a:r>
            <a:r>
              <a:rPr sz="1400" spc="-95" dirty="0">
                <a:latin typeface="Arial"/>
                <a:cs typeface="Arial"/>
              </a:rPr>
              <a:t>–</a:t>
            </a:r>
            <a:r>
              <a:rPr sz="1400" spc="-30" dirty="0">
                <a:latin typeface="Arial"/>
                <a:cs typeface="Arial"/>
              </a:rPr>
              <a:t> </a:t>
            </a:r>
            <a:r>
              <a:rPr sz="1400" spc="-20" dirty="0">
                <a:latin typeface="Arial"/>
                <a:cs typeface="Arial"/>
              </a:rPr>
              <a:t>through</a:t>
            </a:r>
            <a:r>
              <a:rPr sz="1400" spc="-25" dirty="0">
                <a:latin typeface="Arial"/>
                <a:cs typeface="Arial"/>
              </a:rPr>
              <a:t> </a:t>
            </a:r>
            <a:r>
              <a:rPr sz="1400" spc="-10" dirty="0">
                <a:latin typeface="Arial"/>
                <a:cs typeface="Arial"/>
              </a:rPr>
              <a:t>search engines</a:t>
            </a:r>
            <a:endParaRPr sz="1400">
              <a:latin typeface="Arial"/>
              <a:cs typeface="Arial"/>
            </a:endParaRPr>
          </a:p>
        </p:txBody>
      </p:sp>
      <p:grpSp>
        <p:nvGrpSpPr>
          <p:cNvPr id="9" name="object 9"/>
          <p:cNvGrpSpPr/>
          <p:nvPr/>
        </p:nvGrpSpPr>
        <p:grpSpPr>
          <a:xfrm>
            <a:off x="822960" y="3846860"/>
            <a:ext cx="8412480" cy="994410"/>
            <a:chOff x="822960" y="3846860"/>
            <a:chExt cx="8412480" cy="994410"/>
          </a:xfrm>
        </p:grpSpPr>
        <p:sp>
          <p:nvSpPr>
            <p:cNvPr id="10" name="object 10"/>
            <p:cNvSpPr/>
            <p:nvPr/>
          </p:nvSpPr>
          <p:spPr>
            <a:xfrm>
              <a:off x="822960" y="3846860"/>
              <a:ext cx="8412480" cy="994410"/>
            </a:xfrm>
            <a:custGeom>
              <a:avLst/>
              <a:gdLst/>
              <a:ahLst/>
              <a:cxnLst/>
              <a:rect l="l" t="t" r="r" b="b"/>
              <a:pathLst>
                <a:path w="8412480" h="994410">
                  <a:moveTo>
                    <a:pt x="8313046" y="0"/>
                  </a:moveTo>
                  <a:lnTo>
                    <a:pt x="99433" y="0"/>
                  </a:lnTo>
                  <a:lnTo>
                    <a:pt x="60729" y="7814"/>
                  </a:lnTo>
                  <a:lnTo>
                    <a:pt x="29123" y="29123"/>
                  </a:lnTo>
                  <a:lnTo>
                    <a:pt x="7813" y="60730"/>
                  </a:lnTo>
                  <a:lnTo>
                    <a:pt x="0" y="99434"/>
                  </a:lnTo>
                  <a:lnTo>
                    <a:pt x="0" y="894914"/>
                  </a:lnTo>
                  <a:lnTo>
                    <a:pt x="7813" y="933618"/>
                  </a:lnTo>
                  <a:lnTo>
                    <a:pt x="29123" y="965224"/>
                  </a:lnTo>
                  <a:lnTo>
                    <a:pt x="60729" y="986533"/>
                  </a:lnTo>
                  <a:lnTo>
                    <a:pt x="99433" y="994347"/>
                  </a:lnTo>
                  <a:lnTo>
                    <a:pt x="8313046" y="994347"/>
                  </a:lnTo>
                  <a:lnTo>
                    <a:pt x="8351750" y="986533"/>
                  </a:lnTo>
                  <a:lnTo>
                    <a:pt x="8383356" y="965224"/>
                  </a:lnTo>
                  <a:lnTo>
                    <a:pt x="8404665" y="933618"/>
                  </a:lnTo>
                  <a:lnTo>
                    <a:pt x="8412480" y="894914"/>
                  </a:lnTo>
                  <a:lnTo>
                    <a:pt x="8412480" y="99434"/>
                  </a:lnTo>
                  <a:lnTo>
                    <a:pt x="8404665" y="60730"/>
                  </a:lnTo>
                  <a:lnTo>
                    <a:pt x="8383356" y="29123"/>
                  </a:lnTo>
                  <a:lnTo>
                    <a:pt x="8351750" y="7814"/>
                  </a:lnTo>
                  <a:lnTo>
                    <a:pt x="8313046" y="0"/>
                  </a:lnTo>
                  <a:close/>
                </a:path>
              </a:pathLst>
            </a:custGeom>
            <a:solidFill>
              <a:srgbClr val="CFD5EA"/>
            </a:solidFill>
          </p:spPr>
          <p:txBody>
            <a:bodyPr wrap="square" lIns="0" tIns="0" rIns="0" bIns="0" rtlCol="0"/>
            <a:lstStyle/>
            <a:p>
              <a:endParaRPr/>
            </a:p>
          </p:txBody>
        </p:sp>
        <p:pic>
          <p:nvPicPr>
            <p:cNvPr id="11" name="object 11"/>
            <p:cNvPicPr/>
            <p:nvPr/>
          </p:nvPicPr>
          <p:blipFill>
            <a:blip r:embed="rId3" cstate="print"/>
            <a:stretch>
              <a:fillRect/>
            </a:stretch>
          </p:blipFill>
          <p:spPr>
            <a:xfrm>
              <a:off x="1121664" y="4069080"/>
              <a:ext cx="551688" cy="548640"/>
            </a:xfrm>
            <a:prstGeom prst="rect">
              <a:avLst/>
            </a:prstGeom>
          </p:spPr>
        </p:pic>
        <p:sp>
          <p:nvSpPr>
            <p:cNvPr id="12" name="object 12"/>
            <p:cNvSpPr/>
            <p:nvPr/>
          </p:nvSpPr>
          <p:spPr>
            <a:xfrm>
              <a:off x="1123750" y="4070588"/>
              <a:ext cx="547370" cy="547370"/>
            </a:xfrm>
            <a:custGeom>
              <a:avLst/>
              <a:gdLst/>
              <a:ahLst/>
              <a:cxnLst/>
              <a:rect l="l" t="t" r="r" b="b"/>
              <a:pathLst>
                <a:path w="547369" h="547370">
                  <a:moveTo>
                    <a:pt x="0" y="0"/>
                  </a:moveTo>
                  <a:lnTo>
                    <a:pt x="546891" y="0"/>
                  </a:lnTo>
                  <a:lnTo>
                    <a:pt x="546891" y="546891"/>
                  </a:lnTo>
                  <a:lnTo>
                    <a:pt x="0" y="546891"/>
                  </a:lnTo>
                  <a:lnTo>
                    <a:pt x="0" y="0"/>
                  </a:lnTo>
                  <a:close/>
                </a:path>
              </a:pathLst>
            </a:custGeom>
            <a:ln w="10159">
              <a:solidFill>
                <a:srgbClr val="FFFFFF"/>
              </a:solidFill>
            </a:ln>
          </p:spPr>
          <p:txBody>
            <a:bodyPr wrap="square" lIns="0" tIns="0" rIns="0" bIns="0" rtlCol="0"/>
            <a:lstStyle/>
            <a:p>
              <a:endParaRPr/>
            </a:p>
          </p:txBody>
        </p:sp>
      </p:grpSp>
      <p:sp>
        <p:nvSpPr>
          <p:cNvPr id="13" name="object 13"/>
          <p:cNvSpPr txBox="1"/>
          <p:nvPr/>
        </p:nvSpPr>
        <p:spPr>
          <a:xfrm>
            <a:off x="2063967" y="4162044"/>
            <a:ext cx="1569720" cy="330200"/>
          </a:xfrm>
          <a:prstGeom prst="rect">
            <a:avLst/>
          </a:prstGeom>
        </p:spPr>
        <p:txBody>
          <a:bodyPr vert="horz" wrap="square" lIns="0" tIns="12700" rIns="0" bIns="0" rtlCol="0">
            <a:spAutoFit/>
          </a:bodyPr>
          <a:lstStyle/>
          <a:p>
            <a:pPr marL="12700">
              <a:lnSpc>
                <a:spcPct val="100000"/>
              </a:lnSpc>
              <a:spcBef>
                <a:spcPts val="100"/>
              </a:spcBef>
            </a:pPr>
            <a:r>
              <a:rPr sz="2000" spc="-155" dirty="0">
                <a:latin typeface="Arial"/>
                <a:cs typeface="Arial"/>
              </a:rPr>
              <a:t>The</a:t>
            </a:r>
            <a:r>
              <a:rPr sz="2000" spc="-95" dirty="0">
                <a:latin typeface="Arial"/>
                <a:cs typeface="Arial"/>
              </a:rPr>
              <a:t> </a:t>
            </a:r>
            <a:r>
              <a:rPr sz="2000" spc="-235" dirty="0">
                <a:latin typeface="Arial"/>
                <a:cs typeface="Arial"/>
              </a:rPr>
              <a:t>IKEA</a:t>
            </a:r>
            <a:r>
              <a:rPr sz="2000" spc="-95" dirty="0">
                <a:latin typeface="Arial"/>
                <a:cs typeface="Arial"/>
              </a:rPr>
              <a:t> </a:t>
            </a:r>
            <a:r>
              <a:rPr sz="2000" spc="-80" dirty="0">
                <a:latin typeface="Arial"/>
                <a:cs typeface="Arial"/>
              </a:rPr>
              <a:t>Effect</a:t>
            </a:r>
            <a:endParaRPr sz="2000">
              <a:latin typeface="Arial"/>
              <a:cs typeface="Arial"/>
            </a:endParaRPr>
          </a:p>
        </p:txBody>
      </p:sp>
      <p:sp>
        <p:nvSpPr>
          <p:cNvPr id="14" name="object 14"/>
          <p:cNvSpPr txBox="1"/>
          <p:nvPr/>
        </p:nvSpPr>
        <p:spPr>
          <a:xfrm>
            <a:off x="5849583" y="4107179"/>
            <a:ext cx="2964815" cy="455295"/>
          </a:xfrm>
          <a:prstGeom prst="rect">
            <a:avLst/>
          </a:prstGeom>
        </p:spPr>
        <p:txBody>
          <a:bodyPr vert="horz" wrap="square" lIns="0" tIns="9525" rIns="0" bIns="0" rtlCol="0">
            <a:spAutoFit/>
          </a:bodyPr>
          <a:lstStyle/>
          <a:p>
            <a:pPr marL="12700" marR="5080">
              <a:lnSpc>
                <a:spcPct val="101400"/>
              </a:lnSpc>
              <a:spcBef>
                <a:spcPts val="75"/>
              </a:spcBef>
            </a:pPr>
            <a:r>
              <a:rPr sz="1400" spc="-80" dirty="0">
                <a:latin typeface="Arial"/>
                <a:cs typeface="Arial"/>
              </a:rPr>
              <a:t>Things</a:t>
            </a:r>
            <a:r>
              <a:rPr sz="1400" spc="-40" dirty="0">
                <a:latin typeface="Arial"/>
                <a:cs typeface="Arial"/>
              </a:rPr>
              <a:t> </a:t>
            </a:r>
            <a:r>
              <a:rPr sz="1400" dirty="0">
                <a:latin typeface="Arial"/>
                <a:cs typeface="Arial"/>
              </a:rPr>
              <a:t>that</a:t>
            </a:r>
            <a:r>
              <a:rPr sz="1400" spc="-45" dirty="0">
                <a:latin typeface="Arial"/>
                <a:cs typeface="Arial"/>
              </a:rPr>
              <a:t> we</a:t>
            </a:r>
            <a:r>
              <a:rPr sz="1400" spc="-35" dirty="0">
                <a:latin typeface="Arial"/>
                <a:cs typeface="Arial"/>
              </a:rPr>
              <a:t> </a:t>
            </a:r>
            <a:r>
              <a:rPr sz="1400" spc="-10" dirty="0">
                <a:latin typeface="Arial"/>
                <a:cs typeface="Arial"/>
              </a:rPr>
              <a:t>contribute</a:t>
            </a:r>
            <a:r>
              <a:rPr sz="1400" spc="-35" dirty="0">
                <a:latin typeface="Arial"/>
                <a:cs typeface="Arial"/>
              </a:rPr>
              <a:t> </a:t>
            </a:r>
            <a:r>
              <a:rPr sz="1400" dirty="0">
                <a:latin typeface="Arial"/>
                <a:cs typeface="Arial"/>
              </a:rPr>
              <a:t>to</a:t>
            </a:r>
            <a:r>
              <a:rPr sz="1400" spc="-30" dirty="0">
                <a:latin typeface="Arial"/>
                <a:cs typeface="Arial"/>
              </a:rPr>
              <a:t> </a:t>
            </a:r>
            <a:r>
              <a:rPr sz="1400" spc="-25" dirty="0">
                <a:latin typeface="Arial"/>
                <a:cs typeface="Arial"/>
              </a:rPr>
              <a:t>building</a:t>
            </a:r>
            <a:r>
              <a:rPr sz="1400" spc="-40" dirty="0">
                <a:latin typeface="Arial"/>
                <a:cs typeface="Arial"/>
              </a:rPr>
              <a:t> </a:t>
            </a:r>
            <a:r>
              <a:rPr sz="1400" spc="-25" dirty="0">
                <a:latin typeface="Arial"/>
                <a:cs typeface="Arial"/>
              </a:rPr>
              <a:t>or </a:t>
            </a:r>
            <a:r>
              <a:rPr sz="1400" spc="-40" dirty="0">
                <a:latin typeface="Arial"/>
                <a:cs typeface="Arial"/>
              </a:rPr>
              <a:t>creating,</a:t>
            </a:r>
            <a:r>
              <a:rPr sz="1400" spc="-35" dirty="0">
                <a:latin typeface="Arial"/>
                <a:cs typeface="Arial"/>
              </a:rPr>
              <a:t> </a:t>
            </a:r>
            <a:r>
              <a:rPr sz="1400" spc="-45" dirty="0">
                <a:latin typeface="Arial"/>
                <a:cs typeface="Arial"/>
              </a:rPr>
              <a:t>we</a:t>
            </a:r>
            <a:r>
              <a:rPr sz="1400" spc="-25" dirty="0">
                <a:latin typeface="Arial"/>
                <a:cs typeface="Arial"/>
              </a:rPr>
              <a:t> </a:t>
            </a:r>
            <a:r>
              <a:rPr sz="1400" spc="-95" dirty="0">
                <a:latin typeface="Arial"/>
                <a:cs typeface="Arial"/>
              </a:rPr>
              <a:t>assign</a:t>
            </a:r>
            <a:r>
              <a:rPr sz="1400" spc="-25" dirty="0">
                <a:latin typeface="Arial"/>
                <a:cs typeface="Arial"/>
              </a:rPr>
              <a:t> </a:t>
            </a:r>
            <a:r>
              <a:rPr sz="1400" spc="-114" dirty="0">
                <a:latin typeface="Arial"/>
                <a:cs typeface="Arial"/>
              </a:rPr>
              <a:t>a</a:t>
            </a:r>
            <a:r>
              <a:rPr sz="1400" spc="-25" dirty="0">
                <a:latin typeface="Arial"/>
                <a:cs typeface="Arial"/>
              </a:rPr>
              <a:t> </a:t>
            </a:r>
            <a:r>
              <a:rPr sz="1400" spc="-30" dirty="0">
                <a:latin typeface="Arial"/>
                <a:cs typeface="Arial"/>
              </a:rPr>
              <a:t>higher </a:t>
            </a:r>
            <a:r>
              <a:rPr sz="1400" spc="-60" dirty="0">
                <a:latin typeface="Arial"/>
                <a:cs typeface="Arial"/>
              </a:rPr>
              <a:t>value</a:t>
            </a:r>
            <a:r>
              <a:rPr sz="1400" spc="-25" dirty="0">
                <a:latin typeface="Arial"/>
                <a:cs typeface="Arial"/>
              </a:rPr>
              <a:t> to.</a:t>
            </a:r>
            <a:endParaRPr sz="1400">
              <a:latin typeface="Arial"/>
              <a:cs typeface="Arial"/>
            </a:endParaRPr>
          </a:p>
        </p:txBody>
      </p:sp>
      <p:grpSp>
        <p:nvGrpSpPr>
          <p:cNvPr id="15" name="object 15"/>
          <p:cNvGrpSpPr/>
          <p:nvPr/>
        </p:nvGrpSpPr>
        <p:grpSpPr>
          <a:xfrm>
            <a:off x="822960" y="5089795"/>
            <a:ext cx="8412480" cy="994410"/>
            <a:chOff x="822960" y="5089795"/>
            <a:chExt cx="8412480" cy="994410"/>
          </a:xfrm>
        </p:grpSpPr>
        <p:sp>
          <p:nvSpPr>
            <p:cNvPr id="16" name="object 16"/>
            <p:cNvSpPr/>
            <p:nvPr/>
          </p:nvSpPr>
          <p:spPr>
            <a:xfrm>
              <a:off x="822960" y="5089795"/>
              <a:ext cx="8412480" cy="994410"/>
            </a:xfrm>
            <a:custGeom>
              <a:avLst/>
              <a:gdLst/>
              <a:ahLst/>
              <a:cxnLst/>
              <a:rect l="l" t="t" r="r" b="b"/>
              <a:pathLst>
                <a:path w="8412480" h="994410">
                  <a:moveTo>
                    <a:pt x="8313046" y="0"/>
                  </a:moveTo>
                  <a:lnTo>
                    <a:pt x="99433" y="0"/>
                  </a:lnTo>
                  <a:lnTo>
                    <a:pt x="60729" y="7814"/>
                  </a:lnTo>
                  <a:lnTo>
                    <a:pt x="29123" y="29123"/>
                  </a:lnTo>
                  <a:lnTo>
                    <a:pt x="7813" y="60730"/>
                  </a:lnTo>
                  <a:lnTo>
                    <a:pt x="0" y="99434"/>
                  </a:lnTo>
                  <a:lnTo>
                    <a:pt x="0" y="894914"/>
                  </a:lnTo>
                  <a:lnTo>
                    <a:pt x="7813" y="933618"/>
                  </a:lnTo>
                  <a:lnTo>
                    <a:pt x="29123" y="965225"/>
                  </a:lnTo>
                  <a:lnTo>
                    <a:pt x="60729" y="986534"/>
                  </a:lnTo>
                  <a:lnTo>
                    <a:pt x="99433" y="994349"/>
                  </a:lnTo>
                  <a:lnTo>
                    <a:pt x="8313046" y="994349"/>
                  </a:lnTo>
                  <a:lnTo>
                    <a:pt x="8351750" y="986534"/>
                  </a:lnTo>
                  <a:lnTo>
                    <a:pt x="8383356" y="965225"/>
                  </a:lnTo>
                  <a:lnTo>
                    <a:pt x="8404665" y="933618"/>
                  </a:lnTo>
                  <a:lnTo>
                    <a:pt x="8412480" y="894914"/>
                  </a:lnTo>
                  <a:lnTo>
                    <a:pt x="8412480" y="99434"/>
                  </a:lnTo>
                  <a:lnTo>
                    <a:pt x="8404665" y="60730"/>
                  </a:lnTo>
                  <a:lnTo>
                    <a:pt x="8383356" y="29123"/>
                  </a:lnTo>
                  <a:lnTo>
                    <a:pt x="8351750" y="7814"/>
                  </a:lnTo>
                  <a:lnTo>
                    <a:pt x="8313046" y="0"/>
                  </a:lnTo>
                  <a:close/>
                </a:path>
              </a:pathLst>
            </a:custGeom>
            <a:solidFill>
              <a:srgbClr val="CFD5EA"/>
            </a:solidFill>
          </p:spPr>
          <p:txBody>
            <a:bodyPr wrap="square" lIns="0" tIns="0" rIns="0" bIns="0" rtlCol="0"/>
            <a:lstStyle/>
            <a:p>
              <a:endParaRPr/>
            </a:p>
          </p:txBody>
        </p:sp>
        <p:pic>
          <p:nvPicPr>
            <p:cNvPr id="17" name="object 17"/>
            <p:cNvPicPr/>
            <p:nvPr/>
          </p:nvPicPr>
          <p:blipFill>
            <a:blip r:embed="rId4" cstate="print"/>
            <a:stretch>
              <a:fillRect/>
            </a:stretch>
          </p:blipFill>
          <p:spPr>
            <a:xfrm>
              <a:off x="1121664" y="5312664"/>
              <a:ext cx="551688" cy="548640"/>
            </a:xfrm>
            <a:prstGeom prst="rect">
              <a:avLst/>
            </a:prstGeom>
          </p:spPr>
        </p:pic>
        <p:sp>
          <p:nvSpPr>
            <p:cNvPr id="18" name="object 18"/>
            <p:cNvSpPr/>
            <p:nvPr/>
          </p:nvSpPr>
          <p:spPr>
            <a:xfrm>
              <a:off x="1123750" y="5313525"/>
              <a:ext cx="547370" cy="547370"/>
            </a:xfrm>
            <a:custGeom>
              <a:avLst/>
              <a:gdLst/>
              <a:ahLst/>
              <a:cxnLst/>
              <a:rect l="l" t="t" r="r" b="b"/>
              <a:pathLst>
                <a:path w="547369" h="547370">
                  <a:moveTo>
                    <a:pt x="0" y="0"/>
                  </a:moveTo>
                  <a:lnTo>
                    <a:pt x="546891" y="0"/>
                  </a:lnTo>
                  <a:lnTo>
                    <a:pt x="546891" y="546891"/>
                  </a:lnTo>
                  <a:lnTo>
                    <a:pt x="0" y="546891"/>
                  </a:lnTo>
                  <a:lnTo>
                    <a:pt x="0" y="0"/>
                  </a:lnTo>
                  <a:close/>
                </a:path>
              </a:pathLst>
            </a:custGeom>
            <a:ln w="10159">
              <a:solidFill>
                <a:srgbClr val="FFFFFF"/>
              </a:solidFill>
            </a:ln>
          </p:spPr>
          <p:txBody>
            <a:bodyPr wrap="square" lIns="0" tIns="0" rIns="0" bIns="0" rtlCol="0"/>
            <a:lstStyle/>
            <a:p>
              <a:endParaRPr/>
            </a:p>
          </p:txBody>
        </p:sp>
      </p:grpSp>
      <p:sp>
        <p:nvSpPr>
          <p:cNvPr id="19" name="object 19"/>
          <p:cNvSpPr txBox="1"/>
          <p:nvPr/>
        </p:nvSpPr>
        <p:spPr>
          <a:xfrm>
            <a:off x="2063967" y="5405627"/>
            <a:ext cx="1731010" cy="330200"/>
          </a:xfrm>
          <a:prstGeom prst="rect">
            <a:avLst/>
          </a:prstGeom>
        </p:spPr>
        <p:txBody>
          <a:bodyPr vert="horz" wrap="square" lIns="0" tIns="12700" rIns="0" bIns="0" rtlCol="0">
            <a:spAutoFit/>
          </a:bodyPr>
          <a:lstStyle/>
          <a:p>
            <a:pPr marL="12700">
              <a:lnSpc>
                <a:spcPct val="100000"/>
              </a:lnSpc>
              <a:spcBef>
                <a:spcPts val="100"/>
              </a:spcBef>
            </a:pPr>
            <a:r>
              <a:rPr sz="2000" spc="-55" dirty="0">
                <a:latin typeface="Arial"/>
                <a:cs typeface="Arial"/>
              </a:rPr>
              <a:t>Automation</a:t>
            </a:r>
            <a:r>
              <a:rPr sz="2000" spc="-65" dirty="0">
                <a:latin typeface="Arial"/>
                <a:cs typeface="Arial"/>
              </a:rPr>
              <a:t> </a:t>
            </a:r>
            <a:r>
              <a:rPr sz="2000" spc="-125" dirty="0">
                <a:latin typeface="Arial"/>
                <a:cs typeface="Arial"/>
              </a:rPr>
              <a:t>Bias</a:t>
            </a:r>
            <a:endParaRPr sz="2000">
              <a:latin typeface="Arial"/>
              <a:cs typeface="Arial"/>
            </a:endParaRPr>
          </a:p>
        </p:txBody>
      </p:sp>
      <p:sp>
        <p:nvSpPr>
          <p:cNvPr id="20" name="object 20"/>
          <p:cNvSpPr txBox="1"/>
          <p:nvPr/>
        </p:nvSpPr>
        <p:spPr>
          <a:xfrm>
            <a:off x="5849583" y="5237988"/>
            <a:ext cx="3066415" cy="683895"/>
          </a:xfrm>
          <a:prstGeom prst="rect">
            <a:avLst/>
          </a:prstGeom>
        </p:spPr>
        <p:txBody>
          <a:bodyPr vert="horz" wrap="square" lIns="0" tIns="3175" rIns="0" bIns="0" rtlCol="0">
            <a:spAutoFit/>
          </a:bodyPr>
          <a:lstStyle/>
          <a:p>
            <a:pPr marL="12700" marR="5080" algn="just">
              <a:lnSpc>
                <a:spcPct val="104299"/>
              </a:lnSpc>
              <a:spcBef>
                <a:spcPts val="25"/>
              </a:spcBef>
            </a:pPr>
            <a:r>
              <a:rPr sz="1400" spc="-35" dirty="0">
                <a:latin typeface="Arial"/>
                <a:cs typeface="Arial"/>
              </a:rPr>
              <a:t>Algorithms</a:t>
            </a:r>
            <a:r>
              <a:rPr sz="1400" spc="-65" dirty="0">
                <a:latin typeface="Arial"/>
                <a:cs typeface="Arial"/>
              </a:rPr>
              <a:t> </a:t>
            </a:r>
            <a:r>
              <a:rPr sz="1400" spc="-60" dirty="0">
                <a:latin typeface="Arial"/>
                <a:cs typeface="Arial"/>
              </a:rPr>
              <a:t>and</a:t>
            </a:r>
            <a:r>
              <a:rPr sz="1400" spc="-20" dirty="0">
                <a:latin typeface="Arial"/>
                <a:cs typeface="Arial"/>
              </a:rPr>
              <a:t> </a:t>
            </a:r>
            <a:r>
              <a:rPr sz="1400" spc="-110" dirty="0">
                <a:latin typeface="Arial"/>
                <a:cs typeface="Arial"/>
              </a:rPr>
              <a:t>AI</a:t>
            </a:r>
            <a:r>
              <a:rPr sz="1400" spc="10" dirty="0">
                <a:latin typeface="Arial"/>
                <a:cs typeface="Arial"/>
              </a:rPr>
              <a:t> </a:t>
            </a:r>
            <a:r>
              <a:rPr sz="1400" spc="-95" dirty="0">
                <a:latin typeface="Arial"/>
                <a:cs typeface="Arial"/>
              </a:rPr>
              <a:t>make</a:t>
            </a:r>
            <a:r>
              <a:rPr sz="1400" dirty="0">
                <a:latin typeface="Arial"/>
                <a:cs typeface="Arial"/>
              </a:rPr>
              <a:t> our</a:t>
            </a:r>
            <a:r>
              <a:rPr sz="1400" spc="-25" dirty="0">
                <a:latin typeface="Arial"/>
                <a:cs typeface="Arial"/>
              </a:rPr>
              <a:t> </a:t>
            </a:r>
            <a:r>
              <a:rPr sz="1400" spc="-60" dirty="0">
                <a:latin typeface="Arial"/>
                <a:cs typeface="Arial"/>
              </a:rPr>
              <a:t>decisions</a:t>
            </a:r>
            <a:r>
              <a:rPr sz="1400" spc="-20" dirty="0">
                <a:latin typeface="Arial"/>
                <a:cs typeface="Arial"/>
              </a:rPr>
              <a:t> </a:t>
            </a:r>
            <a:r>
              <a:rPr sz="1400" spc="-25" dirty="0">
                <a:latin typeface="Arial"/>
                <a:cs typeface="Arial"/>
              </a:rPr>
              <a:t>for </a:t>
            </a:r>
            <a:r>
              <a:rPr sz="1400" spc="-90" dirty="0">
                <a:latin typeface="Arial"/>
                <a:cs typeface="Arial"/>
              </a:rPr>
              <a:t>us.</a:t>
            </a:r>
            <a:r>
              <a:rPr sz="1400" spc="-10" dirty="0">
                <a:latin typeface="Arial"/>
                <a:cs typeface="Arial"/>
              </a:rPr>
              <a:t> </a:t>
            </a:r>
            <a:r>
              <a:rPr sz="1400" spc="-65" dirty="0">
                <a:latin typeface="Arial"/>
                <a:cs typeface="Arial"/>
              </a:rPr>
              <a:t>How</a:t>
            </a:r>
            <a:r>
              <a:rPr sz="1400" spc="-30" dirty="0">
                <a:latin typeface="Arial"/>
                <a:cs typeface="Arial"/>
              </a:rPr>
              <a:t> </a:t>
            </a:r>
            <a:r>
              <a:rPr sz="1400" spc="-45" dirty="0">
                <a:latin typeface="Arial"/>
                <a:cs typeface="Arial"/>
              </a:rPr>
              <a:t>hard</a:t>
            </a:r>
            <a:r>
              <a:rPr sz="1400" spc="-20" dirty="0">
                <a:latin typeface="Arial"/>
                <a:cs typeface="Arial"/>
              </a:rPr>
              <a:t> </a:t>
            </a:r>
            <a:r>
              <a:rPr sz="1400" spc="-95" dirty="0">
                <a:latin typeface="Arial"/>
                <a:cs typeface="Arial"/>
              </a:rPr>
              <a:t>is</a:t>
            </a:r>
            <a:r>
              <a:rPr sz="1400" spc="-5" dirty="0">
                <a:latin typeface="Arial"/>
                <a:cs typeface="Arial"/>
              </a:rPr>
              <a:t> </a:t>
            </a:r>
            <a:r>
              <a:rPr sz="1400" dirty="0">
                <a:latin typeface="Arial"/>
                <a:cs typeface="Arial"/>
              </a:rPr>
              <a:t>it</a:t>
            </a:r>
            <a:r>
              <a:rPr sz="1400" spc="-20" dirty="0">
                <a:latin typeface="Arial"/>
                <a:cs typeface="Arial"/>
              </a:rPr>
              <a:t> </a:t>
            </a:r>
            <a:r>
              <a:rPr sz="1400" dirty="0">
                <a:latin typeface="Arial"/>
                <a:cs typeface="Arial"/>
              </a:rPr>
              <a:t>to</a:t>
            </a:r>
            <a:r>
              <a:rPr sz="1400" spc="-15" dirty="0">
                <a:latin typeface="Arial"/>
                <a:cs typeface="Arial"/>
              </a:rPr>
              <a:t> </a:t>
            </a:r>
            <a:r>
              <a:rPr sz="1400" spc="-20" dirty="0">
                <a:latin typeface="Arial"/>
                <a:cs typeface="Arial"/>
              </a:rPr>
              <a:t>look </a:t>
            </a:r>
            <a:r>
              <a:rPr sz="1400" spc="-55" dirty="0">
                <a:latin typeface="Arial"/>
                <a:cs typeface="Arial"/>
              </a:rPr>
              <a:t>beyond</a:t>
            </a:r>
            <a:r>
              <a:rPr sz="1400" spc="-10" dirty="0">
                <a:latin typeface="Arial"/>
                <a:cs typeface="Arial"/>
              </a:rPr>
              <a:t> what</a:t>
            </a:r>
            <a:r>
              <a:rPr sz="1400" spc="-25" dirty="0">
                <a:latin typeface="Arial"/>
                <a:cs typeface="Arial"/>
              </a:rPr>
              <a:t> is offered</a:t>
            </a:r>
            <a:r>
              <a:rPr sz="1400" spc="-35" dirty="0">
                <a:latin typeface="Arial"/>
                <a:cs typeface="Arial"/>
              </a:rPr>
              <a:t> </a:t>
            </a:r>
            <a:r>
              <a:rPr sz="1400" dirty="0">
                <a:latin typeface="Arial"/>
                <a:cs typeface="Arial"/>
              </a:rPr>
              <a:t>to</a:t>
            </a:r>
            <a:r>
              <a:rPr sz="1400" spc="-35" dirty="0">
                <a:latin typeface="Arial"/>
                <a:cs typeface="Arial"/>
              </a:rPr>
              <a:t> </a:t>
            </a:r>
            <a:r>
              <a:rPr sz="1400" spc="-110" dirty="0">
                <a:latin typeface="Arial"/>
                <a:cs typeface="Arial"/>
              </a:rPr>
              <a:t>us?</a:t>
            </a:r>
            <a:r>
              <a:rPr sz="1400" spc="-35" dirty="0">
                <a:latin typeface="Arial"/>
                <a:cs typeface="Arial"/>
              </a:rPr>
              <a:t> </a:t>
            </a:r>
            <a:r>
              <a:rPr sz="1400" spc="-50" dirty="0">
                <a:latin typeface="Arial"/>
                <a:cs typeface="Arial"/>
              </a:rPr>
              <a:t>Where</a:t>
            </a:r>
            <a:r>
              <a:rPr sz="1400" spc="-35" dirty="0">
                <a:latin typeface="Arial"/>
                <a:cs typeface="Arial"/>
              </a:rPr>
              <a:t> </a:t>
            </a:r>
            <a:r>
              <a:rPr sz="1400" spc="-75" dirty="0">
                <a:latin typeface="Arial"/>
                <a:cs typeface="Arial"/>
              </a:rPr>
              <a:t>is</a:t>
            </a:r>
            <a:r>
              <a:rPr sz="1400" spc="-35" dirty="0">
                <a:latin typeface="Arial"/>
                <a:cs typeface="Arial"/>
              </a:rPr>
              <a:t> </a:t>
            </a:r>
            <a:r>
              <a:rPr sz="1400" dirty="0">
                <a:latin typeface="Arial"/>
                <a:cs typeface="Arial"/>
              </a:rPr>
              <a:t>the</a:t>
            </a:r>
            <a:r>
              <a:rPr sz="1400" spc="-40" dirty="0">
                <a:latin typeface="Arial"/>
                <a:cs typeface="Arial"/>
              </a:rPr>
              <a:t> </a:t>
            </a:r>
            <a:r>
              <a:rPr sz="1400" spc="-10" dirty="0">
                <a:latin typeface="Arial"/>
                <a:cs typeface="Arial"/>
              </a:rPr>
              <a:t>curiosity?</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9753600" cy="5486400"/>
            <a:chOff x="152400" y="1143000"/>
            <a:chExt cx="9753600" cy="5486400"/>
          </a:xfrm>
        </p:grpSpPr>
        <p:sp>
          <p:nvSpPr>
            <p:cNvPr id="3" name="object 3"/>
            <p:cNvSpPr/>
            <p:nvPr/>
          </p:nvSpPr>
          <p:spPr>
            <a:xfrm>
              <a:off x="152400" y="1143000"/>
              <a:ext cx="9753600" cy="5486400"/>
            </a:xfrm>
            <a:custGeom>
              <a:avLst/>
              <a:gdLst/>
              <a:ahLst/>
              <a:cxnLst/>
              <a:rect l="l" t="t" r="r" b="b"/>
              <a:pathLst>
                <a:path w="9753600" h="5486400">
                  <a:moveTo>
                    <a:pt x="9753600" y="0"/>
                  </a:moveTo>
                  <a:lnTo>
                    <a:pt x="0" y="0"/>
                  </a:lnTo>
                  <a:lnTo>
                    <a:pt x="0" y="5486399"/>
                  </a:lnTo>
                  <a:lnTo>
                    <a:pt x="9753600" y="5486399"/>
                  </a:lnTo>
                  <a:lnTo>
                    <a:pt x="9753600" y="0"/>
                  </a:lnTo>
                  <a:close/>
                </a:path>
              </a:pathLst>
            </a:custGeom>
            <a:solidFill>
              <a:srgbClr val="3B5241"/>
            </a:solidFill>
          </p:spPr>
          <p:txBody>
            <a:bodyPr wrap="square" lIns="0" tIns="0" rIns="0" bIns="0" rtlCol="0"/>
            <a:lstStyle/>
            <a:p>
              <a:endParaRPr/>
            </a:p>
          </p:txBody>
        </p:sp>
        <p:sp>
          <p:nvSpPr>
            <p:cNvPr id="4" name="object 4"/>
            <p:cNvSpPr/>
            <p:nvPr/>
          </p:nvSpPr>
          <p:spPr>
            <a:xfrm>
              <a:off x="534009" y="1527047"/>
              <a:ext cx="8990965" cy="4718685"/>
            </a:xfrm>
            <a:custGeom>
              <a:avLst/>
              <a:gdLst/>
              <a:ahLst/>
              <a:cxnLst/>
              <a:rect l="l" t="t" r="r" b="b"/>
              <a:pathLst>
                <a:path w="8990965" h="4718685">
                  <a:moveTo>
                    <a:pt x="8990380" y="0"/>
                  </a:moveTo>
                  <a:lnTo>
                    <a:pt x="0" y="0"/>
                  </a:lnTo>
                  <a:lnTo>
                    <a:pt x="0" y="4718304"/>
                  </a:lnTo>
                  <a:lnTo>
                    <a:pt x="8990380" y="4718304"/>
                  </a:lnTo>
                  <a:lnTo>
                    <a:pt x="8990380"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2252345" y="1657774"/>
              <a:ext cx="5553709" cy="4456851"/>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9753600" cy="5486400"/>
            <a:chOff x="152400" y="1143000"/>
            <a:chExt cx="9753600" cy="5486400"/>
          </a:xfrm>
        </p:grpSpPr>
        <p:sp>
          <p:nvSpPr>
            <p:cNvPr id="3" name="object 3"/>
            <p:cNvSpPr/>
            <p:nvPr/>
          </p:nvSpPr>
          <p:spPr>
            <a:xfrm>
              <a:off x="152400" y="1143000"/>
              <a:ext cx="9753600" cy="5486400"/>
            </a:xfrm>
            <a:custGeom>
              <a:avLst/>
              <a:gdLst/>
              <a:ahLst/>
              <a:cxnLst/>
              <a:rect l="l" t="t" r="r" b="b"/>
              <a:pathLst>
                <a:path w="9753600" h="5486400">
                  <a:moveTo>
                    <a:pt x="9753600" y="0"/>
                  </a:moveTo>
                  <a:lnTo>
                    <a:pt x="0" y="0"/>
                  </a:lnTo>
                  <a:lnTo>
                    <a:pt x="0" y="5486399"/>
                  </a:lnTo>
                  <a:lnTo>
                    <a:pt x="9753600" y="5486399"/>
                  </a:lnTo>
                  <a:lnTo>
                    <a:pt x="9753600" y="0"/>
                  </a:lnTo>
                  <a:close/>
                </a:path>
              </a:pathLst>
            </a:custGeom>
            <a:solidFill>
              <a:srgbClr val="5E4558"/>
            </a:solidFill>
          </p:spPr>
          <p:txBody>
            <a:bodyPr wrap="square" lIns="0" tIns="0" rIns="0" bIns="0" rtlCol="0"/>
            <a:lstStyle/>
            <a:p>
              <a:endParaRPr/>
            </a:p>
          </p:txBody>
        </p:sp>
        <p:sp>
          <p:nvSpPr>
            <p:cNvPr id="4" name="object 4"/>
            <p:cNvSpPr/>
            <p:nvPr/>
          </p:nvSpPr>
          <p:spPr>
            <a:xfrm>
              <a:off x="534009" y="1527047"/>
              <a:ext cx="8990965" cy="4718685"/>
            </a:xfrm>
            <a:custGeom>
              <a:avLst/>
              <a:gdLst/>
              <a:ahLst/>
              <a:cxnLst/>
              <a:rect l="l" t="t" r="r" b="b"/>
              <a:pathLst>
                <a:path w="8990965" h="4718685">
                  <a:moveTo>
                    <a:pt x="8990380" y="0"/>
                  </a:moveTo>
                  <a:lnTo>
                    <a:pt x="0" y="0"/>
                  </a:lnTo>
                  <a:lnTo>
                    <a:pt x="0" y="4718304"/>
                  </a:lnTo>
                  <a:lnTo>
                    <a:pt x="8990380" y="4718304"/>
                  </a:lnTo>
                  <a:lnTo>
                    <a:pt x="8990380"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2217305" y="1657774"/>
              <a:ext cx="5623788" cy="4456851"/>
            </a:xfrm>
            <a:prstGeom prst="rect">
              <a:avLst/>
            </a:prstGeom>
          </p:spPr>
        </p:pic>
      </p:grpSp>
      <p:sp>
        <p:nvSpPr>
          <p:cNvPr id="6" name="TextBox 5">
            <a:extLst>
              <a:ext uri="{FF2B5EF4-FFF2-40B4-BE49-F238E27FC236}">
                <a16:creationId xmlns:a16="http://schemas.microsoft.com/office/drawing/2014/main" id="{D056A654-C963-85BF-51B8-D3CA06DA505C}"/>
              </a:ext>
            </a:extLst>
          </p:cNvPr>
          <p:cNvSpPr txBox="1"/>
          <p:nvPr/>
        </p:nvSpPr>
        <p:spPr>
          <a:xfrm>
            <a:off x="1085850" y="7129463"/>
            <a:ext cx="3082895" cy="369332"/>
          </a:xfrm>
          <a:prstGeom prst="rect">
            <a:avLst/>
          </a:prstGeom>
          <a:noFill/>
        </p:spPr>
        <p:txBody>
          <a:bodyPr wrap="none" rtlCol="0">
            <a:spAutoFit/>
          </a:bodyPr>
          <a:lstStyle/>
          <a:p>
            <a:r>
              <a:rPr lang="en-US" dirty="0">
                <a:hlinkClick r:id="rId4"/>
              </a:rPr>
              <a:t>Media Bias Chart Interactive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99" y="1143000"/>
            <a:ext cx="3723640" cy="5486400"/>
          </a:xfrm>
          <a:custGeom>
            <a:avLst/>
            <a:gdLst/>
            <a:ahLst/>
            <a:cxnLst/>
            <a:rect l="l" t="t" r="r" b="b"/>
            <a:pathLst>
              <a:path w="3723640" h="5486400">
                <a:moveTo>
                  <a:pt x="3723436" y="0"/>
                </a:moveTo>
                <a:lnTo>
                  <a:pt x="0" y="0"/>
                </a:lnTo>
                <a:lnTo>
                  <a:pt x="0" y="5486399"/>
                </a:lnTo>
                <a:lnTo>
                  <a:pt x="3723436" y="5486399"/>
                </a:lnTo>
                <a:lnTo>
                  <a:pt x="3723436"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22452" y="2514600"/>
            <a:ext cx="2728595" cy="2019300"/>
          </a:xfrm>
          <a:prstGeom prst="rect">
            <a:avLst/>
          </a:prstGeom>
        </p:spPr>
        <p:txBody>
          <a:bodyPr vert="horz" wrap="square" lIns="0" tIns="59690" rIns="0" bIns="0" rtlCol="0">
            <a:spAutoFit/>
          </a:bodyPr>
          <a:lstStyle/>
          <a:p>
            <a:pPr marL="12700" marR="5080">
              <a:lnSpc>
                <a:spcPct val="91200"/>
              </a:lnSpc>
              <a:spcBef>
                <a:spcPts val="470"/>
              </a:spcBef>
            </a:pPr>
            <a:r>
              <a:rPr sz="3500" spc="-210" dirty="0"/>
              <a:t>How</a:t>
            </a:r>
            <a:r>
              <a:rPr sz="3500" spc="-135" dirty="0"/>
              <a:t> </a:t>
            </a:r>
            <a:r>
              <a:rPr sz="3500" spc="-150" dirty="0"/>
              <a:t>active</a:t>
            </a:r>
            <a:r>
              <a:rPr sz="3500" spc="-135" dirty="0"/>
              <a:t> </a:t>
            </a:r>
            <a:r>
              <a:rPr sz="3500" spc="-40" dirty="0"/>
              <a:t>are </a:t>
            </a:r>
            <a:r>
              <a:rPr sz="3500" spc="-180" dirty="0"/>
              <a:t>you</a:t>
            </a:r>
            <a:r>
              <a:rPr sz="3500" spc="-140" dirty="0"/>
              <a:t> </a:t>
            </a:r>
            <a:r>
              <a:rPr sz="3500" spc="-25" dirty="0"/>
              <a:t>in </a:t>
            </a:r>
            <a:r>
              <a:rPr sz="3500" spc="-10" dirty="0"/>
              <a:t>modeling </a:t>
            </a:r>
            <a:r>
              <a:rPr sz="3500" spc="-95" dirty="0"/>
              <a:t>digital</a:t>
            </a:r>
            <a:r>
              <a:rPr sz="3500" spc="-120" dirty="0"/>
              <a:t> </a:t>
            </a:r>
            <a:r>
              <a:rPr sz="3500" spc="-130" dirty="0"/>
              <a:t>literacy?</a:t>
            </a:r>
            <a:endParaRPr sz="3500"/>
          </a:p>
        </p:txBody>
      </p:sp>
      <p:sp>
        <p:nvSpPr>
          <p:cNvPr id="4" name="object 4"/>
          <p:cNvSpPr/>
          <p:nvPr/>
        </p:nvSpPr>
        <p:spPr>
          <a:xfrm>
            <a:off x="152400" y="6102784"/>
            <a:ext cx="3438525" cy="0"/>
          </a:xfrm>
          <a:custGeom>
            <a:avLst/>
            <a:gdLst/>
            <a:ahLst/>
            <a:cxnLst/>
            <a:rect l="l" t="t" r="r" b="b"/>
            <a:pathLst>
              <a:path w="3438525">
                <a:moveTo>
                  <a:pt x="0" y="0"/>
                </a:moveTo>
                <a:lnTo>
                  <a:pt x="3438143" y="0"/>
                </a:lnTo>
              </a:path>
            </a:pathLst>
          </a:custGeom>
          <a:ln w="20319">
            <a:solidFill>
              <a:srgbClr val="FFFFFF"/>
            </a:solidFill>
          </a:ln>
        </p:spPr>
        <p:txBody>
          <a:bodyPr wrap="square" lIns="0" tIns="0" rIns="0" bIns="0" rtlCol="0"/>
          <a:lstStyle/>
          <a:p>
            <a:endParaRPr/>
          </a:p>
        </p:txBody>
      </p:sp>
      <p:grpSp>
        <p:nvGrpSpPr>
          <p:cNvPr id="5" name="object 5"/>
          <p:cNvGrpSpPr/>
          <p:nvPr/>
        </p:nvGrpSpPr>
        <p:grpSpPr>
          <a:xfrm>
            <a:off x="4297679" y="1601194"/>
            <a:ext cx="4998720" cy="753110"/>
            <a:chOff x="4297679" y="1601194"/>
            <a:chExt cx="4998720" cy="753110"/>
          </a:xfrm>
        </p:grpSpPr>
        <p:sp>
          <p:nvSpPr>
            <p:cNvPr id="6" name="object 6"/>
            <p:cNvSpPr/>
            <p:nvPr/>
          </p:nvSpPr>
          <p:spPr>
            <a:xfrm>
              <a:off x="4297679" y="1601194"/>
              <a:ext cx="4998720" cy="753110"/>
            </a:xfrm>
            <a:custGeom>
              <a:avLst/>
              <a:gdLst/>
              <a:ahLst/>
              <a:cxnLst/>
              <a:rect l="l" t="t" r="r" b="b"/>
              <a:pathLst>
                <a:path w="4998720" h="753110">
                  <a:moveTo>
                    <a:pt x="4923421" y="0"/>
                  </a:moveTo>
                  <a:lnTo>
                    <a:pt x="75298" y="0"/>
                  </a:lnTo>
                  <a:lnTo>
                    <a:pt x="45988" y="5917"/>
                  </a:lnTo>
                  <a:lnTo>
                    <a:pt x="22054" y="22054"/>
                  </a:lnTo>
                  <a:lnTo>
                    <a:pt x="5917" y="45988"/>
                  </a:lnTo>
                  <a:lnTo>
                    <a:pt x="0" y="75298"/>
                  </a:lnTo>
                  <a:lnTo>
                    <a:pt x="0" y="677692"/>
                  </a:lnTo>
                  <a:lnTo>
                    <a:pt x="5917" y="707001"/>
                  </a:lnTo>
                  <a:lnTo>
                    <a:pt x="22054" y="730935"/>
                  </a:lnTo>
                  <a:lnTo>
                    <a:pt x="45988" y="747072"/>
                  </a:lnTo>
                  <a:lnTo>
                    <a:pt x="75298" y="752989"/>
                  </a:lnTo>
                  <a:lnTo>
                    <a:pt x="4923421" y="752989"/>
                  </a:lnTo>
                  <a:lnTo>
                    <a:pt x="4952731" y="747072"/>
                  </a:lnTo>
                  <a:lnTo>
                    <a:pt x="4976665" y="730935"/>
                  </a:lnTo>
                  <a:lnTo>
                    <a:pt x="4992802" y="707001"/>
                  </a:lnTo>
                  <a:lnTo>
                    <a:pt x="4998720" y="677692"/>
                  </a:lnTo>
                  <a:lnTo>
                    <a:pt x="4998720" y="75298"/>
                  </a:lnTo>
                  <a:lnTo>
                    <a:pt x="4992802" y="45988"/>
                  </a:lnTo>
                  <a:lnTo>
                    <a:pt x="4976665" y="22054"/>
                  </a:lnTo>
                  <a:lnTo>
                    <a:pt x="4952731" y="5917"/>
                  </a:lnTo>
                  <a:lnTo>
                    <a:pt x="4923421" y="0"/>
                  </a:lnTo>
                  <a:close/>
                </a:path>
              </a:pathLst>
            </a:custGeom>
            <a:solidFill>
              <a:srgbClr val="ED7D31"/>
            </a:solidFill>
          </p:spPr>
          <p:txBody>
            <a:bodyPr wrap="square" lIns="0" tIns="0" rIns="0" bIns="0" rtlCol="0"/>
            <a:lstStyle/>
            <a:p>
              <a:endParaRPr/>
            </a:p>
          </p:txBody>
        </p:sp>
        <p:pic>
          <p:nvPicPr>
            <p:cNvPr id="7" name="object 7"/>
            <p:cNvPicPr/>
            <p:nvPr/>
          </p:nvPicPr>
          <p:blipFill>
            <a:blip r:embed="rId2" cstate="print"/>
            <a:stretch>
              <a:fillRect/>
            </a:stretch>
          </p:blipFill>
          <p:spPr>
            <a:xfrm>
              <a:off x="4523231" y="1767840"/>
              <a:ext cx="417575" cy="417575"/>
            </a:xfrm>
            <a:prstGeom prst="rect">
              <a:avLst/>
            </a:prstGeom>
          </p:spPr>
        </p:pic>
      </p:grpSp>
      <p:sp>
        <p:nvSpPr>
          <p:cNvPr id="8" name="object 8"/>
          <p:cNvSpPr txBox="1"/>
          <p:nvPr/>
        </p:nvSpPr>
        <p:spPr>
          <a:xfrm>
            <a:off x="5234374" y="1830323"/>
            <a:ext cx="3376929" cy="238760"/>
          </a:xfrm>
          <a:prstGeom prst="rect">
            <a:avLst/>
          </a:prstGeom>
        </p:spPr>
        <p:txBody>
          <a:bodyPr vert="horz" wrap="square" lIns="0" tIns="12700" rIns="0" bIns="0" rtlCol="0">
            <a:spAutoFit/>
          </a:bodyPr>
          <a:lstStyle/>
          <a:p>
            <a:pPr marL="12700">
              <a:lnSpc>
                <a:spcPct val="100000"/>
              </a:lnSpc>
              <a:spcBef>
                <a:spcPts val="100"/>
              </a:spcBef>
            </a:pPr>
            <a:r>
              <a:rPr sz="1400" spc="-135" dirty="0">
                <a:solidFill>
                  <a:srgbClr val="FFFFFF"/>
                </a:solidFill>
                <a:latin typeface="Arial"/>
                <a:cs typeface="Arial"/>
              </a:rPr>
              <a:t>Have</a:t>
            </a:r>
            <a:r>
              <a:rPr sz="1400" spc="-85" dirty="0">
                <a:solidFill>
                  <a:srgbClr val="FFFFFF"/>
                </a:solidFill>
                <a:latin typeface="Arial"/>
                <a:cs typeface="Arial"/>
              </a:rPr>
              <a:t> </a:t>
            </a:r>
            <a:r>
              <a:rPr sz="1400" spc="-80" dirty="0">
                <a:solidFill>
                  <a:srgbClr val="FFFFFF"/>
                </a:solidFill>
                <a:latin typeface="Arial"/>
                <a:cs typeface="Arial"/>
              </a:rPr>
              <a:t>you </a:t>
            </a:r>
            <a:r>
              <a:rPr sz="1400" spc="-85" dirty="0">
                <a:solidFill>
                  <a:srgbClr val="FFFFFF"/>
                </a:solidFill>
                <a:latin typeface="Arial"/>
                <a:cs typeface="Arial"/>
              </a:rPr>
              <a:t>ever</a:t>
            </a:r>
            <a:r>
              <a:rPr sz="1400" spc="-75" dirty="0">
                <a:solidFill>
                  <a:srgbClr val="FFFFFF"/>
                </a:solidFill>
                <a:latin typeface="Arial"/>
                <a:cs typeface="Arial"/>
              </a:rPr>
              <a:t> </a:t>
            </a:r>
            <a:r>
              <a:rPr sz="1400" spc="-100" dirty="0">
                <a:solidFill>
                  <a:srgbClr val="FFFFFF"/>
                </a:solidFill>
                <a:latin typeface="Arial"/>
                <a:cs typeface="Arial"/>
              </a:rPr>
              <a:t>shared</a:t>
            </a:r>
            <a:r>
              <a:rPr sz="1400" spc="-80" dirty="0">
                <a:solidFill>
                  <a:srgbClr val="FFFFFF"/>
                </a:solidFill>
                <a:latin typeface="Arial"/>
                <a:cs typeface="Arial"/>
              </a:rPr>
              <a:t> </a:t>
            </a:r>
            <a:r>
              <a:rPr sz="1400" spc="-114" dirty="0">
                <a:solidFill>
                  <a:srgbClr val="FFFFFF"/>
                </a:solidFill>
                <a:latin typeface="Arial"/>
                <a:cs typeface="Arial"/>
              </a:rPr>
              <a:t>a</a:t>
            </a:r>
            <a:r>
              <a:rPr sz="1400" spc="-80" dirty="0">
                <a:solidFill>
                  <a:srgbClr val="FFFFFF"/>
                </a:solidFill>
                <a:latin typeface="Arial"/>
                <a:cs typeface="Arial"/>
              </a:rPr>
              <a:t> </a:t>
            </a:r>
            <a:r>
              <a:rPr sz="1400" spc="-70" dirty="0">
                <a:solidFill>
                  <a:srgbClr val="FFFFFF"/>
                </a:solidFill>
                <a:latin typeface="Arial"/>
                <a:cs typeface="Arial"/>
              </a:rPr>
              <a:t>post </a:t>
            </a:r>
            <a:r>
              <a:rPr sz="1400" spc="-25" dirty="0">
                <a:solidFill>
                  <a:srgbClr val="FFFFFF"/>
                </a:solidFill>
                <a:latin typeface="Arial"/>
                <a:cs typeface="Arial"/>
              </a:rPr>
              <a:t>without</a:t>
            </a:r>
            <a:r>
              <a:rPr sz="1400" spc="-65" dirty="0">
                <a:solidFill>
                  <a:srgbClr val="FFFFFF"/>
                </a:solidFill>
                <a:latin typeface="Arial"/>
                <a:cs typeface="Arial"/>
              </a:rPr>
              <a:t> </a:t>
            </a:r>
            <a:r>
              <a:rPr sz="1400" spc="-75" dirty="0">
                <a:solidFill>
                  <a:srgbClr val="FFFFFF"/>
                </a:solidFill>
                <a:latin typeface="Arial"/>
                <a:cs typeface="Arial"/>
              </a:rPr>
              <a:t>reading </a:t>
            </a:r>
            <a:r>
              <a:rPr sz="1400" spc="-25" dirty="0">
                <a:solidFill>
                  <a:srgbClr val="FFFFFF"/>
                </a:solidFill>
                <a:latin typeface="Arial"/>
                <a:cs typeface="Arial"/>
              </a:rPr>
              <a:t>it?</a:t>
            </a:r>
            <a:endParaRPr sz="1400">
              <a:latin typeface="Arial"/>
              <a:cs typeface="Arial"/>
            </a:endParaRPr>
          </a:p>
        </p:txBody>
      </p:sp>
      <p:grpSp>
        <p:nvGrpSpPr>
          <p:cNvPr id="9" name="object 9"/>
          <p:cNvGrpSpPr/>
          <p:nvPr/>
        </p:nvGrpSpPr>
        <p:grpSpPr>
          <a:xfrm>
            <a:off x="4297679" y="2542432"/>
            <a:ext cx="4998720" cy="753110"/>
            <a:chOff x="4297679" y="2542432"/>
            <a:chExt cx="4998720" cy="753110"/>
          </a:xfrm>
        </p:grpSpPr>
        <p:sp>
          <p:nvSpPr>
            <p:cNvPr id="10" name="object 10"/>
            <p:cNvSpPr/>
            <p:nvPr/>
          </p:nvSpPr>
          <p:spPr>
            <a:xfrm>
              <a:off x="4297679" y="2542432"/>
              <a:ext cx="4998720" cy="753110"/>
            </a:xfrm>
            <a:custGeom>
              <a:avLst/>
              <a:gdLst/>
              <a:ahLst/>
              <a:cxnLst/>
              <a:rect l="l" t="t" r="r" b="b"/>
              <a:pathLst>
                <a:path w="4998720" h="753110">
                  <a:moveTo>
                    <a:pt x="4923421" y="0"/>
                  </a:moveTo>
                  <a:lnTo>
                    <a:pt x="75298" y="0"/>
                  </a:lnTo>
                  <a:lnTo>
                    <a:pt x="45988" y="5917"/>
                  </a:lnTo>
                  <a:lnTo>
                    <a:pt x="22054" y="22054"/>
                  </a:lnTo>
                  <a:lnTo>
                    <a:pt x="5917" y="45988"/>
                  </a:lnTo>
                  <a:lnTo>
                    <a:pt x="0" y="75298"/>
                  </a:lnTo>
                  <a:lnTo>
                    <a:pt x="0" y="677691"/>
                  </a:lnTo>
                  <a:lnTo>
                    <a:pt x="5917" y="707000"/>
                  </a:lnTo>
                  <a:lnTo>
                    <a:pt x="22054" y="730935"/>
                  </a:lnTo>
                  <a:lnTo>
                    <a:pt x="45988" y="747072"/>
                  </a:lnTo>
                  <a:lnTo>
                    <a:pt x="75298" y="752989"/>
                  </a:lnTo>
                  <a:lnTo>
                    <a:pt x="4923421" y="752989"/>
                  </a:lnTo>
                  <a:lnTo>
                    <a:pt x="4952731" y="747072"/>
                  </a:lnTo>
                  <a:lnTo>
                    <a:pt x="4976665" y="730935"/>
                  </a:lnTo>
                  <a:lnTo>
                    <a:pt x="4992802" y="707000"/>
                  </a:lnTo>
                  <a:lnTo>
                    <a:pt x="4998720" y="677691"/>
                  </a:lnTo>
                  <a:lnTo>
                    <a:pt x="4998720" y="75298"/>
                  </a:lnTo>
                  <a:lnTo>
                    <a:pt x="4992802" y="45988"/>
                  </a:lnTo>
                  <a:lnTo>
                    <a:pt x="4976665" y="22054"/>
                  </a:lnTo>
                  <a:lnTo>
                    <a:pt x="4952731" y="5917"/>
                  </a:lnTo>
                  <a:lnTo>
                    <a:pt x="4923421" y="0"/>
                  </a:lnTo>
                  <a:close/>
                </a:path>
              </a:pathLst>
            </a:custGeom>
            <a:solidFill>
              <a:srgbClr val="A5A5A5"/>
            </a:solidFill>
          </p:spPr>
          <p:txBody>
            <a:bodyPr wrap="square" lIns="0" tIns="0" rIns="0" bIns="0" rtlCol="0"/>
            <a:lstStyle/>
            <a:p>
              <a:endParaRPr/>
            </a:p>
          </p:txBody>
        </p:sp>
        <p:pic>
          <p:nvPicPr>
            <p:cNvPr id="11" name="object 11"/>
            <p:cNvPicPr/>
            <p:nvPr/>
          </p:nvPicPr>
          <p:blipFill>
            <a:blip r:embed="rId3" cstate="print"/>
            <a:stretch>
              <a:fillRect/>
            </a:stretch>
          </p:blipFill>
          <p:spPr>
            <a:xfrm>
              <a:off x="4523231" y="2709671"/>
              <a:ext cx="417575" cy="417575"/>
            </a:xfrm>
            <a:prstGeom prst="rect">
              <a:avLst/>
            </a:prstGeom>
          </p:spPr>
        </p:pic>
      </p:grpSp>
      <p:sp>
        <p:nvSpPr>
          <p:cNvPr id="12" name="object 12"/>
          <p:cNvSpPr txBox="1"/>
          <p:nvPr/>
        </p:nvSpPr>
        <p:spPr>
          <a:xfrm>
            <a:off x="5234374" y="2583179"/>
            <a:ext cx="3933190" cy="619760"/>
          </a:xfrm>
          <a:prstGeom prst="rect">
            <a:avLst/>
          </a:prstGeom>
        </p:spPr>
        <p:txBody>
          <a:bodyPr vert="horz" wrap="square" lIns="0" tIns="35560" rIns="0" bIns="0" rtlCol="0">
            <a:spAutoFit/>
          </a:bodyPr>
          <a:lstStyle/>
          <a:p>
            <a:pPr marL="12700" marR="5080">
              <a:lnSpc>
                <a:spcPct val="89300"/>
              </a:lnSpc>
              <a:spcBef>
                <a:spcPts val="280"/>
              </a:spcBef>
            </a:pPr>
            <a:r>
              <a:rPr sz="1400" spc="-10" dirty="0">
                <a:solidFill>
                  <a:srgbClr val="FFFFFF"/>
                </a:solidFill>
                <a:latin typeface="Arial"/>
                <a:cs typeface="Arial"/>
              </a:rPr>
              <a:t>If</a:t>
            </a:r>
            <a:r>
              <a:rPr sz="1400" spc="-60" dirty="0">
                <a:solidFill>
                  <a:srgbClr val="FFFFFF"/>
                </a:solidFill>
                <a:latin typeface="Arial"/>
                <a:cs typeface="Arial"/>
              </a:rPr>
              <a:t> </a:t>
            </a:r>
            <a:r>
              <a:rPr sz="1400" spc="-80" dirty="0">
                <a:solidFill>
                  <a:srgbClr val="FFFFFF"/>
                </a:solidFill>
                <a:latin typeface="Arial"/>
                <a:cs typeface="Arial"/>
              </a:rPr>
              <a:t>you</a:t>
            </a:r>
            <a:r>
              <a:rPr sz="1400" spc="-70" dirty="0">
                <a:solidFill>
                  <a:srgbClr val="FFFFFF"/>
                </a:solidFill>
                <a:latin typeface="Arial"/>
                <a:cs typeface="Arial"/>
              </a:rPr>
              <a:t> </a:t>
            </a:r>
            <a:r>
              <a:rPr sz="1400" spc="-110" dirty="0">
                <a:solidFill>
                  <a:srgbClr val="FFFFFF"/>
                </a:solidFill>
                <a:latin typeface="Arial"/>
                <a:cs typeface="Arial"/>
              </a:rPr>
              <a:t>have</a:t>
            </a:r>
            <a:r>
              <a:rPr sz="1400" spc="-70" dirty="0">
                <a:solidFill>
                  <a:srgbClr val="FFFFFF"/>
                </a:solidFill>
                <a:latin typeface="Arial"/>
                <a:cs typeface="Arial"/>
              </a:rPr>
              <a:t> </a:t>
            </a:r>
            <a:r>
              <a:rPr sz="1400" spc="-100" dirty="0">
                <a:solidFill>
                  <a:srgbClr val="FFFFFF"/>
                </a:solidFill>
                <a:latin typeface="Arial"/>
                <a:cs typeface="Arial"/>
              </a:rPr>
              <a:t>suspected</a:t>
            </a:r>
            <a:r>
              <a:rPr sz="1400" spc="-70" dirty="0">
                <a:solidFill>
                  <a:srgbClr val="FFFFFF"/>
                </a:solidFill>
                <a:latin typeface="Arial"/>
                <a:cs typeface="Arial"/>
              </a:rPr>
              <a:t> </a:t>
            </a:r>
            <a:r>
              <a:rPr sz="1400" spc="-80" dirty="0">
                <a:solidFill>
                  <a:srgbClr val="FFFFFF"/>
                </a:solidFill>
                <a:latin typeface="Arial"/>
                <a:cs typeface="Arial"/>
              </a:rPr>
              <a:t>something</a:t>
            </a:r>
            <a:r>
              <a:rPr sz="1400" spc="-65" dirty="0">
                <a:solidFill>
                  <a:srgbClr val="FFFFFF"/>
                </a:solidFill>
                <a:latin typeface="Arial"/>
                <a:cs typeface="Arial"/>
              </a:rPr>
              <a:t> </a:t>
            </a:r>
            <a:r>
              <a:rPr sz="1400" spc="-85" dirty="0">
                <a:solidFill>
                  <a:srgbClr val="FFFFFF"/>
                </a:solidFill>
                <a:latin typeface="Arial"/>
                <a:cs typeface="Arial"/>
              </a:rPr>
              <a:t>being</a:t>
            </a:r>
            <a:r>
              <a:rPr sz="1400" spc="-70" dirty="0">
                <a:solidFill>
                  <a:srgbClr val="FFFFFF"/>
                </a:solidFill>
                <a:latin typeface="Arial"/>
                <a:cs typeface="Arial"/>
              </a:rPr>
              <a:t> </a:t>
            </a:r>
            <a:r>
              <a:rPr sz="1400" spc="-100" dirty="0">
                <a:solidFill>
                  <a:srgbClr val="FFFFFF"/>
                </a:solidFill>
                <a:latin typeface="Arial"/>
                <a:cs typeface="Arial"/>
              </a:rPr>
              <a:t>shared</a:t>
            </a:r>
            <a:r>
              <a:rPr sz="1400" spc="-70" dirty="0">
                <a:solidFill>
                  <a:srgbClr val="FFFFFF"/>
                </a:solidFill>
                <a:latin typeface="Arial"/>
                <a:cs typeface="Arial"/>
              </a:rPr>
              <a:t> </a:t>
            </a:r>
            <a:r>
              <a:rPr sz="1400" spc="-75" dirty="0">
                <a:solidFill>
                  <a:srgbClr val="FFFFFF"/>
                </a:solidFill>
                <a:latin typeface="Arial"/>
                <a:cs typeface="Arial"/>
              </a:rPr>
              <a:t>via</a:t>
            </a:r>
            <a:r>
              <a:rPr sz="1400" spc="-70" dirty="0">
                <a:solidFill>
                  <a:srgbClr val="FFFFFF"/>
                </a:solidFill>
                <a:latin typeface="Arial"/>
                <a:cs typeface="Arial"/>
              </a:rPr>
              <a:t> </a:t>
            </a:r>
            <a:r>
              <a:rPr sz="1400" spc="-50" dirty="0">
                <a:solidFill>
                  <a:srgbClr val="FFFFFF"/>
                </a:solidFill>
                <a:latin typeface="Arial"/>
                <a:cs typeface="Arial"/>
              </a:rPr>
              <a:t>social </a:t>
            </a:r>
            <a:r>
              <a:rPr sz="1400" spc="-85" dirty="0">
                <a:solidFill>
                  <a:srgbClr val="FFFFFF"/>
                </a:solidFill>
                <a:latin typeface="Arial"/>
                <a:cs typeface="Arial"/>
              </a:rPr>
              <a:t>media</a:t>
            </a:r>
            <a:r>
              <a:rPr sz="1400" spc="-75" dirty="0">
                <a:solidFill>
                  <a:srgbClr val="FFFFFF"/>
                </a:solidFill>
                <a:latin typeface="Arial"/>
                <a:cs typeface="Arial"/>
              </a:rPr>
              <a:t> </a:t>
            </a:r>
            <a:r>
              <a:rPr sz="1400" spc="-125" dirty="0">
                <a:solidFill>
                  <a:srgbClr val="FFFFFF"/>
                </a:solidFill>
                <a:latin typeface="Arial"/>
                <a:cs typeface="Arial"/>
              </a:rPr>
              <a:t>was</a:t>
            </a:r>
            <a:r>
              <a:rPr sz="1400" spc="-65" dirty="0">
                <a:solidFill>
                  <a:srgbClr val="FFFFFF"/>
                </a:solidFill>
                <a:latin typeface="Arial"/>
                <a:cs typeface="Arial"/>
              </a:rPr>
              <a:t> </a:t>
            </a:r>
            <a:r>
              <a:rPr sz="1400" spc="-90" dirty="0">
                <a:solidFill>
                  <a:srgbClr val="FFFFFF"/>
                </a:solidFill>
                <a:latin typeface="Arial"/>
                <a:cs typeface="Arial"/>
              </a:rPr>
              <a:t>fake,</a:t>
            </a:r>
            <a:r>
              <a:rPr sz="1400" spc="-65" dirty="0">
                <a:solidFill>
                  <a:srgbClr val="FFFFFF"/>
                </a:solidFill>
                <a:latin typeface="Arial"/>
                <a:cs typeface="Arial"/>
              </a:rPr>
              <a:t> </a:t>
            </a:r>
            <a:r>
              <a:rPr sz="1400" spc="-55" dirty="0">
                <a:solidFill>
                  <a:srgbClr val="FFFFFF"/>
                </a:solidFill>
                <a:latin typeface="Arial"/>
                <a:cs typeface="Arial"/>
              </a:rPr>
              <a:t>what</a:t>
            </a:r>
            <a:r>
              <a:rPr sz="1400" spc="-60" dirty="0">
                <a:solidFill>
                  <a:srgbClr val="FFFFFF"/>
                </a:solidFill>
                <a:latin typeface="Arial"/>
                <a:cs typeface="Arial"/>
              </a:rPr>
              <a:t> </a:t>
            </a:r>
            <a:r>
              <a:rPr sz="1400" spc="-45" dirty="0">
                <a:solidFill>
                  <a:srgbClr val="FFFFFF"/>
                </a:solidFill>
                <a:latin typeface="Arial"/>
                <a:cs typeface="Arial"/>
              </a:rPr>
              <a:t>did</a:t>
            </a:r>
            <a:r>
              <a:rPr sz="1400" spc="-70" dirty="0">
                <a:solidFill>
                  <a:srgbClr val="FFFFFF"/>
                </a:solidFill>
                <a:latin typeface="Arial"/>
                <a:cs typeface="Arial"/>
              </a:rPr>
              <a:t> </a:t>
            </a:r>
            <a:r>
              <a:rPr sz="1400" spc="-80" dirty="0">
                <a:solidFill>
                  <a:srgbClr val="FFFFFF"/>
                </a:solidFill>
                <a:latin typeface="Arial"/>
                <a:cs typeface="Arial"/>
              </a:rPr>
              <a:t>you</a:t>
            </a:r>
            <a:r>
              <a:rPr sz="1400" spc="-75" dirty="0">
                <a:solidFill>
                  <a:srgbClr val="FFFFFF"/>
                </a:solidFill>
                <a:latin typeface="Arial"/>
                <a:cs typeface="Arial"/>
              </a:rPr>
              <a:t> </a:t>
            </a:r>
            <a:r>
              <a:rPr sz="1400" spc="-100" dirty="0">
                <a:solidFill>
                  <a:srgbClr val="FFFFFF"/>
                </a:solidFill>
                <a:latin typeface="Arial"/>
                <a:cs typeface="Arial"/>
              </a:rPr>
              <a:t>do?</a:t>
            </a:r>
            <a:r>
              <a:rPr sz="1400" spc="-65" dirty="0">
                <a:solidFill>
                  <a:srgbClr val="FFFFFF"/>
                </a:solidFill>
                <a:latin typeface="Arial"/>
                <a:cs typeface="Arial"/>
              </a:rPr>
              <a:t> </a:t>
            </a:r>
            <a:r>
              <a:rPr sz="1400" spc="-110" dirty="0">
                <a:solidFill>
                  <a:srgbClr val="FFFFFF"/>
                </a:solidFill>
                <a:latin typeface="Arial"/>
                <a:cs typeface="Arial"/>
              </a:rPr>
              <a:t>Comment?</a:t>
            </a:r>
            <a:r>
              <a:rPr sz="1400" spc="-70" dirty="0">
                <a:solidFill>
                  <a:srgbClr val="FFFFFF"/>
                </a:solidFill>
                <a:latin typeface="Arial"/>
                <a:cs typeface="Arial"/>
              </a:rPr>
              <a:t> </a:t>
            </a:r>
            <a:r>
              <a:rPr sz="1400" spc="-10" dirty="0">
                <a:solidFill>
                  <a:srgbClr val="FFFFFF"/>
                </a:solidFill>
                <a:latin typeface="Arial"/>
                <a:cs typeface="Arial"/>
              </a:rPr>
              <a:t>Correct? Nothing?</a:t>
            </a:r>
            <a:endParaRPr sz="1400">
              <a:latin typeface="Arial"/>
              <a:cs typeface="Arial"/>
            </a:endParaRPr>
          </a:p>
        </p:txBody>
      </p:sp>
      <p:grpSp>
        <p:nvGrpSpPr>
          <p:cNvPr id="13" name="object 13"/>
          <p:cNvGrpSpPr/>
          <p:nvPr/>
        </p:nvGrpSpPr>
        <p:grpSpPr>
          <a:xfrm>
            <a:off x="4297679" y="3483669"/>
            <a:ext cx="4998720" cy="753110"/>
            <a:chOff x="4297679" y="3483669"/>
            <a:chExt cx="4998720" cy="753110"/>
          </a:xfrm>
        </p:grpSpPr>
        <p:sp>
          <p:nvSpPr>
            <p:cNvPr id="14" name="object 14"/>
            <p:cNvSpPr/>
            <p:nvPr/>
          </p:nvSpPr>
          <p:spPr>
            <a:xfrm>
              <a:off x="4297679" y="3483669"/>
              <a:ext cx="4998720" cy="753110"/>
            </a:xfrm>
            <a:custGeom>
              <a:avLst/>
              <a:gdLst/>
              <a:ahLst/>
              <a:cxnLst/>
              <a:rect l="l" t="t" r="r" b="b"/>
              <a:pathLst>
                <a:path w="4998720" h="753110">
                  <a:moveTo>
                    <a:pt x="4923421" y="0"/>
                  </a:moveTo>
                  <a:lnTo>
                    <a:pt x="75298" y="0"/>
                  </a:lnTo>
                  <a:lnTo>
                    <a:pt x="45988" y="5917"/>
                  </a:lnTo>
                  <a:lnTo>
                    <a:pt x="22054" y="22054"/>
                  </a:lnTo>
                  <a:lnTo>
                    <a:pt x="5917" y="45988"/>
                  </a:lnTo>
                  <a:lnTo>
                    <a:pt x="0" y="75298"/>
                  </a:lnTo>
                  <a:lnTo>
                    <a:pt x="0" y="677691"/>
                  </a:lnTo>
                  <a:lnTo>
                    <a:pt x="5917" y="707000"/>
                  </a:lnTo>
                  <a:lnTo>
                    <a:pt x="22054" y="730935"/>
                  </a:lnTo>
                  <a:lnTo>
                    <a:pt x="45988" y="747072"/>
                  </a:lnTo>
                  <a:lnTo>
                    <a:pt x="75298" y="752989"/>
                  </a:lnTo>
                  <a:lnTo>
                    <a:pt x="4923421" y="752989"/>
                  </a:lnTo>
                  <a:lnTo>
                    <a:pt x="4952731" y="747072"/>
                  </a:lnTo>
                  <a:lnTo>
                    <a:pt x="4976665" y="730935"/>
                  </a:lnTo>
                  <a:lnTo>
                    <a:pt x="4992802" y="707000"/>
                  </a:lnTo>
                  <a:lnTo>
                    <a:pt x="4998720" y="677691"/>
                  </a:lnTo>
                  <a:lnTo>
                    <a:pt x="4998720" y="75298"/>
                  </a:lnTo>
                  <a:lnTo>
                    <a:pt x="4992802" y="45988"/>
                  </a:lnTo>
                  <a:lnTo>
                    <a:pt x="4976665" y="22054"/>
                  </a:lnTo>
                  <a:lnTo>
                    <a:pt x="4952731" y="5917"/>
                  </a:lnTo>
                  <a:lnTo>
                    <a:pt x="4923421" y="0"/>
                  </a:lnTo>
                  <a:close/>
                </a:path>
              </a:pathLst>
            </a:custGeom>
            <a:solidFill>
              <a:srgbClr val="FFC000"/>
            </a:solidFill>
          </p:spPr>
          <p:txBody>
            <a:bodyPr wrap="square" lIns="0" tIns="0" rIns="0" bIns="0" rtlCol="0"/>
            <a:lstStyle/>
            <a:p>
              <a:endParaRPr/>
            </a:p>
          </p:txBody>
        </p:sp>
        <p:pic>
          <p:nvPicPr>
            <p:cNvPr id="15" name="object 15"/>
            <p:cNvPicPr/>
            <p:nvPr/>
          </p:nvPicPr>
          <p:blipFill>
            <a:blip r:embed="rId4" cstate="print"/>
            <a:stretch>
              <a:fillRect/>
            </a:stretch>
          </p:blipFill>
          <p:spPr>
            <a:xfrm>
              <a:off x="4523231" y="3651503"/>
              <a:ext cx="417575" cy="417575"/>
            </a:xfrm>
            <a:prstGeom prst="rect">
              <a:avLst/>
            </a:prstGeom>
          </p:spPr>
        </p:pic>
      </p:grpSp>
      <p:sp>
        <p:nvSpPr>
          <p:cNvPr id="16" name="object 16"/>
          <p:cNvSpPr txBox="1"/>
          <p:nvPr/>
        </p:nvSpPr>
        <p:spPr>
          <a:xfrm>
            <a:off x="5234374" y="3713988"/>
            <a:ext cx="365061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It</a:t>
            </a:r>
            <a:r>
              <a:rPr sz="1400" spc="-70" dirty="0">
                <a:solidFill>
                  <a:srgbClr val="FFFFFF"/>
                </a:solidFill>
                <a:latin typeface="Arial"/>
                <a:cs typeface="Arial"/>
              </a:rPr>
              <a:t> </a:t>
            </a:r>
            <a:r>
              <a:rPr sz="1400" spc="-85" dirty="0">
                <a:solidFill>
                  <a:srgbClr val="FFFFFF"/>
                </a:solidFill>
                <a:latin typeface="Arial"/>
                <a:cs typeface="Arial"/>
              </a:rPr>
              <a:t>is</a:t>
            </a:r>
            <a:r>
              <a:rPr sz="1400" spc="-70" dirty="0">
                <a:solidFill>
                  <a:srgbClr val="FFFFFF"/>
                </a:solidFill>
                <a:latin typeface="Arial"/>
                <a:cs typeface="Arial"/>
              </a:rPr>
              <a:t> </a:t>
            </a:r>
            <a:r>
              <a:rPr sz="1400" spc="-55" dirty="0">
                <a:solidFill>
                  <a:srgbClr val="FFFFFF"/>
                </a:solidFill>
                <a:latin typeface="Arial"/>
                <a:cs typeface="Arial"/>
              </a:rPr>
              <a:t>tempting</a:t>
            </a:r>
            <a:r>
              <a:rPr sz="1400" spc="-75" dirty="0">
                <a:solidFill>
                  <a:srgbClr val="FFFFFF"/>
                </a:solidFill>
                <a:latin typeface="Arial"/>
                <a:cs typeface="Arial"/>
              </a:rPr>
              <a:t> </a:t>
            </a:r>
            <a:r>
              <a:rPr sz="1400" dirty="0">
                <a:solidFill>
                  <a:srgbClr val="FFFFFF"/>
                </a:solidFill>
                <a:latin typeface="Arial"/>
                <a:cs typeface="Arial"/>
              </a:rPr>
              <a:t>to</a:t>
            </a:r>
            <a:r>
              <a:rPr sz="1400" spc="-75" dirty="0">
                <a:solidFill>
                  <a:srgbClr val="FFFFFF"/>
                </a:solidFill>
                <a:latin typeface="Arial"/>
                <a:cs typeface="Arial"/>
              </a:rPr>
              <a:t> </a:t>
            </a:r>
            <a:r>
              <a:rPr sz="1400" spc="-105" dirty="0">
                <a:solidFill>
                  <a:srgbClr val="FFFFFF"/>
                </a:solidFill>
                <a:latin typeface="Arial"/>
                <a:cs typeface="Arial"/>
              </a:rPr>
              <a:t>share</a:t>
            </a:r>
            <a:r>
              <a:rPr sz="1400" spc="-75" dirty="0">
                <a:solidFill>
                  <a:srgbClr val="FFFFFF"/>
                </a:solidFill>
                <a:latin typeface="Arial"/>
                <a:cs typeface="Arial"/>
              </a:rPr>
              <a:t> </a:t>
            </a:r>
            <a:r>
              <a:rPr sz="1400" spc="-40" dirty="0">
                <a:solidFill>
                  <a:srgbClr val="FFFFFF"/>
                </a:solidFill>
                <a:latin typeface="Arial"/>
                <a:cs typeface="Arial"/>
              </a:rPr>
              <a:t>the</a:t>
            </a:r>
            <a:r>
              <a:rPr sz="1400" spc="-75" dirty="0">
                <a:solidFill>
                  <a:srgbClr val="FFFFFF"/>
                </a:solidFill>
                <a:latin typeface="Arial"/>
                <a:cs typeface="Arial"/>
              </a:rPr>
              <a:t> </a:t>
            </a:r>
            <a:r>
              <a:rPr sz="1400" spc="-110" dirty="0">
                <a:solidFill>
                  <a:srgbClr val="FFFFFF"/>
                </a:solidFill>
                <a:latin typeface="Arial"/>
                <a:cs typeface="Arial"/>
              </a:rPr>
              <a:t>news</a:t>
            </a:r>
            <a:r>
              <a:rPr sz="1400" spc="-70" dirty="0">
                <a:solidFill>
                  <a:srgbClr val="FFFFFF"/>
                </a:solidFill>
                <a:latin typeface="Arial"/>
                <a:cs typeface="Arial"/>
              </a:rPr>
              <a:t> </a:t>
            </a:r>
            <a:r>
              <a:rPr sz="1400" spc="-35" dirty="0">
                <a:solidFill>
                  <a:srgbClr val="FFFFFF"/>
                </a:solidFill>
                <a:latin typeface="Arial"/>
                <a:cs typeface="Arial"/>
              </a:rPr>
              <a:t>first.</a:t>
            </a:r>
            <a:r>
              <a:rPr sz="1400" spc="-65" dirty="0">
                <a:solidFill>
                  <a:srgbClr val="FFFFFF"/>
                </a:solidFill>
                <a:latin typeface="Arial"/>
                <a:cs typeface="Arial"/>
              </a:rPr>
              <a:t> </a:t>
            </a:r>
            <a:r>
              <a:rPr sz="1400" spc="-120" dirty="0">
                <a:solidFill>
                  <a:srgbClr val="FFFFFF"/>
                </a:solidFill>
                <a:latin typeface="Arial"/>
                <a:cs typeface="Arial"/>
              </a:rPr>
              <a:t>Do</a:t>
            </a:r>
            <a:r>
              <a:rPr sz="1400" spc="-75" dirty="0">
                <a:solidFill>
                  <a:srgbClr val="FFFFFF"/>
                </a:solidFill>
                <a:latin typeface="Arial"/>
                <a:cs typeface="Arial"/>
              </a:rPr>
              <a:t> </a:t>
            </a:r>
            <a:r>
              <a:rPr sz="1400" spc="-80" dirty="0">
                <a:solidFill>
                  <a:srgbClr val="FFFFFF"/>
                </a:solidFill>
                <a:latin typeface="Arial"/>
                <a:cs typeface="Arial"/>
              </a:rPr>
              <a:t>you</a:t>
            </a:r>
            <a:r>
              <a:rPr sz="1400" spc="-75" dirty="0">
                <a:solidFill>
                  <a:srgbClr val="FFFFFF"/>
                </a:solidFill>
                <a:latin typeface="Arial"/>
                <a:cs typeface="Arial"/>
              </a:rPr>
              <a:t> </a:t>
            </a:r>
            <a:r>
              <a:rPr sz="1400" spc="-65" dirty="0">
                <a:solidFill>
                  <a:srgbClr val="FFFFFF"/>
                </a:solidFill>
                <a:latin typeface="Arial"/>
                <a:cs typeface="Arial"/>
              </a:rPr>
              <a:t>check?</a:t>
            </a:r>
            <a:endParaRPr sz="1400">
              <a:latin typeface="Arial"/>
              <a:cs typeface="Arial"/>
            </a:endParaRPr>
          </a:p>
        </p:txBody>
      </p:sp>
      <p:grpSp>
        <p:nvGrpSpPr>
          <p:cNvPr id="17" name="object 17"/>
          <p:cNvGrpSpPr/>
          <p:nvPr/>
        </p:nvGrpSpPr>
        <p:grpSpPr>
          <a:xfrm>
            <a:off x="4297679" y="4424907"/>
            <a:ext cx="4998720" cy="753110"/>
            <a:chOff x="4297679" y="4424907"/>
            <a:chExt cx="4998720" cy="753110"/>
          </a:xfrm>
        </p:grpSpPr>
        <p:sp>
          <p:nvSpPr>
            <p:cNvPr id="18" name="object 18"/>
            <p:cNvSpPr/>
            <p:nvPr/>
          </p:nvSpPr>
          <p:spPr>
            <a:xfrm>
              <a:off x="4297679" y="4424907"/>
              <a:ext cx="4998720" cy="753110"/>
            </a:xfrm>
            <a:custGeom>
              <a:avLst/>
              <a:gdLst/>
              <a:ahLst/>
              <a:cxnLst/>
              <a:rect l="l" t="t" r="r" b="b"/>
              <a:pathLst>
                <a:path w="4998720" h="753110">
                  <a:moveTo>
                    <a:pt x="4923421" y="0"/>
                  </a:moveTo>
                  <a:lnTo>
                    <a:pt x="75298" y="0"/>
                  </a:lnTo>
                  <a:lnTo>
                    <a:pt x="45988" y="5917"/>
                  </a:lnTo>
                  <a:lnTo>
                    <a:pt x="22054" y="22054"/>
                  </a:lnTo>
                  <a:lnTo>
                    <a:pt x="5917" y="45988"/>
                  </a:lnTo>
                  <a:lnTo>
                    <a:pt x="0" y="75298"/>
                  </a:lnTo>
                  <a:lnTo>
                    <a:pt x="0" y="677691"/>
                  </a:lnTo>
                  <a:lnTo>
                    <a:pt x="5917" y="707000"/>
                  </a:lnTo>
                  <a:lnTo>
                    <a:pt x="22054" y="730935"/>
                  </a:lnTo>
                  <a:lnTo>
                    <a:pt x="45988" y="747072"/>
                  </a:lnTo>
                  <a:lnTo>
                    <a:pt x="75298" y="752989"/>
                  </a:lnTo>
                  <a:lnTo>
                    <a:pt x="4923421" y="752989"/>
                  </a:lnTo>
                  <a:lnTo>
                    <a:pt x="4952731" y="747072"/>
                  </a:lnTo>
                  <a:lnTo>
                    <a:pt x="4976665" y="730935"/>
                  </a:lnTo>
                  <a:lnTo>
                    <a:pt x="4992802" y="707000"/>
                  </a:lnTo>
                  <a:lnTo>
                    <a:pt x="4998720" y="677691"/>
                  </a:lnTo>
                  <a:lnTo>
                    <a:pt x="4998720" y="75298"/>
                  </a:lnTo>
                  <a:lnTo>
                    <a:pt x="4992802" y="45988"/>
                  </a:lnTo>
                  <a:lnTo>
                    <a:pt x="4976665" y="22054"/>
                  </a:lnTo>
                  <a:lnTo>
                    <a:pt x="4952731" y="5917"/>
                  </a:lnTo>
                  <a:lnTo>
                    <a:pt x="4923421" y="0"/>
                  </a:lnTo>
                  <a:close/>
                </a:path>
              </a:pathLst>
            </a:custGeom>
            <a:solidFill>
              <a:srgbClr val="5B9BD5"/>
            </a:solidFill>
          </p:spPr>
          <p:txBody>
            <a:bodyPr wrap="square" lIns="0" tIns="0" rIns="0" bIns="0" rtlCol="0"/>
            <a:lstStyle/>
            <a:p>
              <a:endParaRPr/>
            </a:p>
          </p:txBody>
        </p:sp>
        <p:pic>
          <p:nvPicPr>
            <p:cNvPr id="19" name="object 19"/>
            <p:cNvPicPr/>
            <p:nvPr/>
          </p:nvPicPr>
          <p:blipFill>
            <a:blip r:embed="rId5" cstate="print"/>
            <a:stretch>
              <a:fillRect/>
            </a:stretch>
          </p:blipFill>
          <p:spPr>
            <a:xfrm>
              <a:off x="4523231" y="4593336"/>
              <a:ext cx="417575" cy="417575"/>
            </a:xfrm>
            <a:prstGeom prst="rect">
              <a:avLst/>
            </a:prstGeom>
          </p:spPr>
        </p:pic>
      </p:grpSp>
      <p:sp>
        <p:nvSpPr>
          <p:cNvPr id="20" name="object 20"/>
          <p:cNvSpPr txBox="1"/>
          <p:nvPr/>
        </p:nvSpPr>
        <p:spPr>
          <a:xfrm>
            <a:off x="5234374" y="4561332"/>
            <a:ext cx="3399154" cy="427990"/>
          </a:xfrm>
          <a:prstGeom prst="rect">
            <a:avLst/>
          </a:prstGeom>
        </p:spPr>
        <p:txBody>
          <a:bodyPr vert="horz" wrap="square" lIns="0" tIns="38735" rIns="0" bIns="0" rtlCol="0">
            <a:spAutoFit/>
          </a:bodyPr>
          <a:lstStyle/>
          <a:p>
            <a:pPr marL="12700" marR="5080">
              <a:lnSpc>
                <a:spcPts val="1490"/>
              </a:lnSpc>
              <a:spcBef>
                <a:spcPts val="305"/>
              </a:spcBef>
            </a:pPr>
            <a:r>
              <a:rPr sz="1400" spc="-100" dirty="0">
                <a:solidFill>
                  <a:srgbClr val="FFFFFF"/>
                </a:solidFill>
                <a:latin typeface="Arial"/>
                <a:cs typeface="Arial"/>
              </a:rPr>
              <a:t>How</a:t>
            </a:r>
            <a:r>
              <a:rPr sz="1400" spc="-85" dirty="0">
                <a:solidFill>
                  <a:srgbClr val="FFFFFF"/>
                </a:solidFill>
                <a:latin typeface="Arial"/>
                <a:cs typeface="Arial"/>
              </a:rPr>
              <a:t> </a:t>
            </a:r>
            <a:r>
              <a:rPr sz="1400" spc="-105" dirty="0">
                <a:solidFill>
                  <a:srgbClr val="FFFFFF"/>
                </a:solidFill>
                <a:latin typeface="Arial"/>
                <a:cs typeface="Arial"/>
              </a:rPr>
              <a:t>many</a:t>
            </a:r>
            <a:r>
              <a:rPr sz="1400" spc="-75" dirty="0">
                <a:solidFill>
                  <a:srgbClr val="FFFFFF"/>
                </a:solidFill>
                <a:latin typeface="Arial"/>
                <a:cs typeface="Arial"/>
              </a:rPr>
              <a:t> </a:t>
            </a:r>
            <a:r>
              <a:rPr sz="1400" spc="-105" dirty="0">
                <a:solidFill>
                  <a:srgbClr val="FFFFFF"/>
                </a:solidFill>
                <a:latin typeface="Arial"/>
                <a:cs typeface="Arial"/>
              </a:rPr>
              <a:t>sources,</a:t>
            </a:r>
            <a:r>
              <a:rPr sz="1400" spc="-65" dirty="0">
                <a:solidFill>
                  <a:srgbClr val="FFFFFF"/>
                </a:solidFill>
                <a:latin typeface="Arial"/>
                <a:cs typeface="Arial"/>
              </a:rPr>
              <a:t> </a:t>
            </a:r>
            <a:r>
              <a:rPr sz="1400" dirty="0">
                <a:solidFill>
                  <a:srgbClr val="FFFFFF"/>
                </a:solidFill>
                <a:latin typeface="Arial"/>
                <a:cs typeface="Arial"/>
              </a:rPr>
              <a:t>if</a:t>
            </a:r>
            <a:r>
              <a:rPr sz="1400" spc="-65" dirty="0">
                <a:solidFill>
                  <a:srgbClr val="FFFFFF"/>
                </a:solidFill>
                <a:latin typeface="Arial"/>
                <a:cs typeface="Arial"/>
              </a:rPr>
              <a:t> </a:t>
            </a:r>
            <a:r>
              <a:rPr sz="1400" spc="-120" dirty="0">
                <a:solidFill>
                  <a:srgbClr val="FFFFFF"/>
                </a:solidFill>
                <a:latin typeface="Arial"/>
                <a:cs typeface="Arial"/>
              </a:rPr>
              <a:t>any,</a:t>
            </a:r>
            <a:r>
              <a:rPr sz="1400" spc="-70" dirty="0">
                <a:solidFill>
                  <a:srgbClr val="FFFFFF"/>
                </a:solidFill>
                <a:latin typeface="Arial"/>
                <a:cs typeface="Arial"/>
              </a:rPr>
              <a:t> </a:t>
            </a:r>
            <a:r>
              <a:rPr sz="1400" spc="-65" dirty="0">
                <a:solidFill>
                  <a:srgbClr val="FFFFFF"/>
                </a:solidFill>
                <a:latin typeface="Arial"/>
                <a:cs typeface="Arial"/>
              </a:rPr>
              <a:t>do</a:t>
            </a:r>
            <a:r>
              <a:rPr sz="1400" spc="-75" dirty="0">
                <a:solidFill>
                  <a:srgbClr val="FFFFFF"/>
                </a:solidFill>
                <a:latin typeface="Arial"/>
                <a:cs typeface="Arial"/>
              </a:rPr>
              <a:t> </a:t>
            </a:r>
            <a:r>
              <a:rPr sz="1400" spc="-80" dirty="0">
                <a:solidFill>
                  <a:srgbClr val="FFFFFF"/>
                </a:solidFill>
                <a:latin typeface="Arial"/>
                <a:cs typeface="Arial"/>
              </a:rPr>
              <a:t>you </a:t>
            </a:r>
            <a:r>
              <a:rPr sz="1400" spc="-70" dirty="0">
                <a:solidFill>
                  <a:srgbClr val="FFFFFF"/>
                </a:solidFill>
                <a:latin typeface="Arial"/>
                <a:cs typeface="Arial"/>
              </a:rPr>
              <a:t>consult</a:t>
            </a:r>
            <a:r>
              <a:rPr sz="1400" spc="-65" dirty="0">
                <a:solidFill>
                  <a:srgbClr val="FFFFFF"/>
                </a:solidFill>
                <a:latin typeface="Arial"/>
                <a:cs typeface="Arial"/>
              </a:rPr>
              <a:t> </a:t>
            </a:r>
            <a:r>
              <a:rPr sz="1400" spc="-25" dirty="0">
                <a:solidFill>
                  <a:srgbClr val="FFFFFF"/>
                </a:solidFill>
                <a:latin typeface="Arial"/>
                <a:cs typeface="Arial"/>
              </a:rPr>
              <a:t>during </a:t>
            </a:r>
            <a:r>
              <a:rPr sz="1400" spc="-105" dirty="0">
                <a:solidFill>
                  <a:srgbClr val="FFFFFF"/>
                </a:solidFill>
                <a:latin typeface="Arial"/>
                <a:cs typeface="Arial"/>
              </a:rPr>
              <a:t>research?</a:t>
            </a:r>
            <a:r>
              <a:rPr sz="1400" spc="-55" dirty="0">
                <a:solidFill>
                  <a:srgbClr val="FFFFFF"/>
                </a:solidFill>
                <a:latin typeface="Arial"/>
                <a:cs typeface="Arial"/>
              </a:rPr>
              <a:t> </a:t>
            </a:r>
            <a:r>
              <a:rPr sz="1400" spc="-80" dirty="0">
                <a:solidFill>
                  <a:srgbClr val="FFFFFF"/>
                </a:solidFill>
                <a:latin typeface="Arial"/>
                <a:cs typeface="Arial"/>
              </a:rPr>
              <a:t>Which</a:t>
            </a:r>
            <a:r>
              <a:rPr sz="1400" spc="-55" dirty="0">
                <a:solidFill>
                  <a:srgbClr val="FFFFFF"/>
                </a:solidFill>
                <a:latin typeface="Arial"/>
                <a:cs typeface="Arial"/>
              </a:rPr>
              <a:t> </a:t>
            </a:r>
            <a:r>
              <a:rPr sz="1400" spc="-20" dirty="0">
                <a:solidFill>
                  <a:srgbClr val="FFFFFF"/>
                </a:solidFill>
                <a:latin typeface="Arial"/>
                <a:cs typeface="Arial"/>
              </a:rPr>
              <a:t>ones?</a:t>
            </a:r>
            <a:endParaRPr sz="1400">
              <a:latin typeface="Arial"/>
              <a:cs typeface="Arial"/>
            </a:endParaRPr>
          </a:p>
        </p:txBody>
      </p:sp>
      <p:grpSp>
        <p:nvGrpSpPr>
          <p:cNvPr id="21" name="object 21"/>
          <p:cNvGrpSpPr/>
          <p:nvPr/>
        </p:nvGrpSpPr>
        <p:grpSpPr>
          <a:xfrm>
            <a:off x="4297679" y="5366144"/>
            <a:ext cx="4998720" cy="753110"/>
            <a:chOff x="4297679" y="5366144"/>
            <a:chExt cx="4998720" cy="753110"/>
          </a:xfrm>
        </p:grpSpPr>
        <p:sp>
          <p:nvSpPr>
            <p:cNvPr id="22" name="object 22"/>
            <p:cNvSpPr/>
            <p:nvPr/>
          </p:nvSpPr>
          <p:spPr>
            <a:xfrm>
              <a:off x="4297679" y="5366144"/>
              <a:ext cx="4998720" cy="753110"/>
            </a:xfrm>
            <a:custGeom>
              <a:avLst/>
              <a:gdLst/>
              <a:ahLst/>
              <a:cxnLst/>
              <a:rect l="l" t="t" r="r" b="b"/>
              <a:pathLst>
                <a:path w="4998720" h="753110">
                  <a:moveTo>
                    <a:pt x="4923421" y="0"/>
                  </a:moveTo>
                  <a:lnTo>
                    <a:pt x="75298" y="0"/>
                  </a:lnTo>
                  <a:lnTo>
                    <a:pt x="45988" y="5917"/>
                  </a:lnTo>
                  <a:lnTo>
                    <a:pt x="22054" y="22054"/>
                  </a:lnTo>
                  <a:lnTo>
                    <a:pt x="5917" y="45988"/>
                  </a:lnTo>
                  <a:lnTo>
                    <a:pt x="0" y="75297"/>
                  </a:lnTo>
                  <a:lnTo>
                    <a:pt x="0" y="677691"/>
                  </a:lnTo>
                  <a:lnTo>
                    <a:pt x="5917" y="707000"/>
                  </a:lnTo>
                  <a:lnTo>
                    <a:pt x="22054" y="730935"/>
                  </a:lnTo>
                  <a:lnTo>
                    <a:pt x="45988" y="747072"/>
                  </a:lnTo>
                  <a:lnTo>
                    <a:pt x="75298" y="752989"/>
                  </a:lnTo>
                  <a:lnTo>
                    <a:pt x="4923421" y="752989"/>
                  </a:lnTo>
                  <a:lnTo>
                    <a:pt x="4952731" y="747072"/>
                  </a:lnTo>
                  <a:lnTo>
                    <a:pt x="4976665" y="730935"/>
                  </a:lnTo>
                  <a:lnTo>
                    <a:pt x="4992802" y="707000"/>
                  </a:lnTo>
                  <a:lnTo>
                    <a:pt x="4998720" y="677691"/>
                  </a:lnTo>
                  <a:lnTo>
                    <a:pt x="4998720" y="75297"/>
                  </a:lnTo>
                  <a:lnTo>
                    <a:pt x="4992802" y="45988"/>
                  </a:lnTo>
                  <a:lnTo>
                    <a:pt x="4976665" y="22054"/>
                  </a:lnTo>
                  <a:lnTo>
                    <a:pt x="4952731" y="5917"/>
                  </a:lnTo>
                  <a:lnTo>
                    <a:pt x="4923421" y="0"/>
                  </a:lnTo>
                  <a:close/>
                </a:path>
              </a:pathLst>
            </a:custGeom>
            <a:solidFill>
              <a:srgbClr val="70AD47"/>
            </a:solidFill>
          </p:spPr>
          <p:txBody>
            <a:bodyPr wrap="square" lIns="0" tIns="0" rIns="0" bIns="0" rtlCol="0"/>
            <a:lstStyle/>
            <a:p>
              <a:endParaRPr/>
            </a:p>
          </p:txBody>
        </p:sp>
        <p:pic>
          <p:nvPicPr>
            <p:cNvPr id="23" name="object 23"/>
            <p:cNvPicPr/>
            <p:nvPr/>
          </p:nvPicPr>
          <p:blipFill>
            <a:blip r:embed="rId6" cstate="print"/>
            <a:stretch>
              <a:fillRect/>
            </a:stretch>
          </p:blipFill>
          <p:spPr>
            <a:xfrm>
              <a:off x="4523231" y="5535167"/>
              <a:ext cx="417575" cy="417575"/>
            </a:xfrm>
            <a:prstGeom prst="rect">
              <a:avLst/>
            </a:prstGeom>
          </p:spPr>
        </p:pic>
      </p:grpSp>
      <p:sp>
        <p:nvSpPr>
          <p:cNvPr id="24" name="object 24"/>
          <p:cNvSpPr txBox="1"/>
          <p:nvPr/>
        </p:nvSpPr>
        <p:spPr>
          <a:xfrm>
            <a:off x="5234374" y="5500115"/>
            <a:ext cx="1851025" cy="431165"/>
          </a:xfrm>
          <a:prstGeom prst="rect">
            <a:avLst/>
          </a:prstGeom>
        </p:spPr>
        <p:txBody>
          <a:bodyPr vert="horz" wrap="square" lIns="0" tIns="36830" rIns="0" bIns="0" rtlCol="0">
            <a:spAutoFit/>
          </a:bodyPr>
          <a:lstStyle/>
          <a:p>
            <a:pPr marL="12700" marR="5080">
              <a:lnSpc>
                <a:spcPts val="1510"/>
              </a:lnSpc>
              <a:spcBef>
                <a:spcPts val="290"/>
              </a:spcBef>
            </a:pPr>
            <a:r>
              <a:rPr sz="1400" spc="-135" dirty="0">
                <a:solidFill>
                  <a:srgbClr val="FFFFFF"/>
                </a:solidFill>
                <a:latin typeface="Arial"/>
                <a:cs typeface="Arial"/>
              </a:rPr>
              <a:t>Have</a:t>
            </a:r>
            <a:r>
              <a:rPr sz="1400" spc="-85" dirty="0">
                <a:solidFill>
                  <a:srgbClr val="FFFFFF"/>
                </a:solidFill>
                <a:latin typeface="Arial"/>
                <a:cs typeface="Arial"/>
              </a:rPr>
              <a:t> </a:t>
            </a:r>
            <a:r>
              <a:rPr sz="1400" spc="-80" dirty="0">
                <a:solidFill>
                  <a:srgbClr val="FFFFFF"/>
                </a:solidFill>
                <a:latin typeface="Arial"/>
                <a:cs typeface="Arial"/>
              </a:rPr>
              <a:t>you</a:t>
            </a:r>
            <a:r>
              <a:rPr sz="1400" spc="-85" dirty="0">
                <a:solidFill>
                  <a:srgbClr val="FFFFFF"/>
                </a:solidFill>
                <a:latin typeface="Arial"/>
                <a:cs typeface="Arial"/>
              </a:rPr>
              <a:t> ever</a:t>
            </a:r>
            <a:r>
              <a:rPr sz="1400" spc="-75" dirty="0">
                <a:solidFill>
                  <a:srgbClr val="FFFFFF"/>
                </a:solidFill>
                <a:latin typeface="Arial"/>
                <a:cs typeface="Arial"/>
              </a:rPr>
              <a:t> </a:t>
            </a:r>
            <a:r>
              <a:rPr sz="1400" spc="-10" dirty="0">
                <a:solidFill>
                  <a:srgbClr val="FFFFFF"/>
                </a:solidFill>
                <a:latin typeface="Arial"/>
                <a:cs typeface="Arial"/>
              </a:rPr>
              <a:t>shared </a:t>
            </a:r>
            <a:r>
              <a:rPr sz="1400" spc="-80" dirty="0">
                <a:solidFill>
                  <a:srgbClr val="FFFFFF"/>
                </a:solidFill>
                <a:latin typeface="Arial"/>
                <a:cs typeface="Arial"/>
              </a:rPr>
              <a:t>something</a:t>
            </a:r>
            <a:r>
              <a:rPr sz="1400" spc="-75" dirty="0">
                <a:solidFill>
                  <a:srgbClr val="FFFFFF"/>
                </a:solidFill>
                <a:latin typeface="Arial"/>
                <a:cs typeface="Arial"/>
              </a:rPr>
              <a:t> </a:t>
            </a:r>
            <a:r>
              <a:rPr sz="1400" spc="-25" dirty="0">
                <a:solidFill>
                  <a:srgbClr val="FFFFFF"/>
                </a:solidFill>
                <a:latin typeface="Arial"/>
                <a:cs typeface="Arial"/>
              </a:rPr>
              <a:t>that</a:t>
            </a:r>
            <a:r>
              <a:rPr sz="1400" spc="-60" dirty="0">
                <a:solidFill>
                  <a:srgbClr val="FFFFFF"/>
                </a:solidFill>
                <a:latin typeface="Arial"/>
                <a:cs typeface="Arial"/>
              </a:rPr>
              <a:t> </a:t>
            </a:r>
            <a:r>
              <a:rPr sz="1400" spc="-125" dirty="0">
                <a:solidFill>
                  <a:srgbClr val="FFFFFF"/>
                </a:solidFill>
                <a:latin typeface="Arial"/>
                <a:cs typeface="Arial"/>
              </a:rPr>
              <a:t>was</a:t>
            </a:r>
            <a:r>
              <a:rPr sz="1400" spc="-65" dirty="0">
                <a:solidFill>
                  <a:srgbClr val="FFFFFF"/>
                </a:solidFill>
                <a:latin typeface="Arial"/>
                <a:cs typeface="Arial"/>
              </a:rPr>
              <a:t> </a:t>
            </a:r>
            <a:r>
              <a:rPr sz="1400" spc="-85" dirty="0">
                <a:solidFill>
                  <a:srgbClr val="FFFFFF"/>
                </a:solidFill>
                <a:latin typeface="Arial"/>
                <a:cs typeface="Arial"/>
              </a:rPr>
              <a:t>false?</a:t>
            </a:r>
            <a:endParaRPr sz="1400">
              <a:latin typeface="Arial"/>
              <a:cs typeface="Arial"/>
            </a:endParaRPr>
          </a:p>
        </p:txBody>
      </p:sp>
      <p:sp>
        <p:nvSpPr>
          <p:cNvPr id="25" name="object 25"/>
          <p:cNvSpPr txBox="1"/>
          <p:nvPr/>
        </p:nvSpPr>
        <p:spPr>
          <a:xfrm>
            <a:off x="7483799" y="5572251"/>
            <a:ext cx="1496695" cy="318135"/>
          </a:xfrm>
          <a:prstGeom prst="rect">
            <a:avLst/>
          </a:prstGeom>
        </p:spPr>
        <p:txBody>
          <a:bodyPr vert="horz" wrap="square" lIns="0" tIns="27940" rIns="0" bIns="0" rtlCol="0">
            <a:spAutoFit/>
          </a:bodyPr>
          <a:lstStyle/>
          <a:p>
            <a:pPr marL="12700" marR="5080">
              <a:lnSpc>
                <a:spcPts val="1100"/>
              </a:lnSpc>
              <a:spcBef>
                <a:spcPts val="220"/>
              </a:spcBef>
            </a:pPr>
            <a:r>
              <a:rPr sz="1000" spc="-40" dirty="0">
                <a:solidFill>
                  <a:srgbClr val="FFFFFF"/>
                </a:solidFill>
                <a:latin typeface="Arial"/>
                <a:cs typeface="Arial"/>
              </a:rPr>
              <a:t>Did</a:t>
            </a:r>
            <a:r>
              <a:rPr sz="1000" spc="-20" dirty="0">
                <a:solidFill>
                  <a:srgbClr val="FFFFFF"/>
                </a:solidFill>
                <a:latin typeface="Arial"/>
                <a:cs typeface="Arial"/>
              </a:rPr>
              <a:t> </a:t>
            </a:r>
            <a:r>
              <a:rPr sz="1000" spc="-25" dirty="0">
                <a:solidFill>
                  <a:srgbClr val="FFFFFF"/>
                </a:solidFill>
                <a:latin typeface="Arial"/>
                <a:cs typeface="Arial"/>
              </a:rPr>
              <a:t>you</a:t>
            </a:r>
            <a:r>
              <a:rPr sz="1000" spc="-15" dirty="0">
                <a:solidFill>
                  <a:srgbClr val="FFFFFF"/>
                </a:solidFill>
                <a:latin typeface="Arial"/>
                <a:cs typeface="Arial"/>
              </a:rPr>
              <a:t> </a:t>
            </a:r>
            <a:r>
              <a:rPr sz="1000" spc="-20" dirty="0">
                <a:solidFill>
                  <a:srgbClr val="FFFFFF"/>
                </a:solidFill>
                <a:latin typeface="Arial"/>
                <a:cs typeface="Arial"/>
              </a:rPr>
              <a:t>retract?</a:t>
            </a:r>
            <a:r>
              <a:rPr sz="1000" spc="-15" dirty="0">
                <a:solidFill>
                  <a:srgbClr val="FFFFFF"/>
                </a:solidFill>
                <a:latin typeface="Arial"/>
                <a:cs typeface="Arial"/>
              </a:rPr>
              <a:t> </a:t>
            </a:r>
            <a:r>
              <a:rPr sz="1000" spc="-40" dirty="0">
                <a:solidFill>
                  <a:srgbClr val="FFFFFF"/>
                </a:solidFill>
                <a:latin typeface="Arial"/>
                <a:cs typeface="Arial"/>
              </a:rPr>
              <a:t>Apologize? </a:t>
            </a:r>
            <a:r>
              <a:rPr sz="1000" spc="-20" dirty="0">
                <a:solidFill>
                  <a:srgbClr val="FFFFFF"/>
                </a:solidFill>
                <a:latin typeface="Arial"/>
                <a:cs typeface="Arial"/>
              </a:rPr>
              <a:t>Quietly</a:t>
            </a:r>
            <a:r>
              <a:rPr sz="1000" spc="-25" dirty="0">
                <a:solidFill>
                  <a:srgbClr val="FFFFFF"/>
                </a:solidFill>
                <a:latin typeface="Arial"/>
                <a:cs typeface="Arial"/>
              </a:rPr>
              <a:t> remove </a:t>
            </a:r>
            <a:r>
              <a:rPr sz="1000" dirty="0">
                <a:solidFill>
                  <a:srgbClr val="FFFFFF"/>
                </a:solidFill>
                <a:latin typeface="Arial"/>
                <a:cs typeface="Arial"/>
              </a:rPr>
              <a:t>the</a:t>
            </a:r>
            <a:r>
              <a:rPr sz="1000" spc="-25" dirty="0">
                <a:solidFill>
                  <a:srgbClr val="FFFFFF"/>
                </a:solidFill>
                <a:latin typeface="Arial"/>
                <a:cs typeface="Arial"/>
              </a:rPr>
              <a:t> </a:t>
            </a:r>
            <a:r>
              <a:rPr sz="1000" spc="-20" dirty="0">
                <a:solidFill>
                  <a:srgbClr val="FFFFFF"/>
                </a:solidFill>
                <a:latin typeface="Arial"/>
                <a:cs typeface="Arial"/>
              </a:rPr>
              <a:t>post?</a:t>
            </a:r>
            <a:endParaRPr sz="1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99" y="1143000"/>
            <a:ext cx="3230880" cy="5486400"/>
            <a:chOff x="152399" y="1143000"/>
            <a:chExt cx="3230880" cy="5486400"/>
          </a:xfrm>
        </p:grpSpPr>
        <p:pic>
          <p:nvPicPr>
            <p:cNvPr id="3" name="object 3"/>
            <p:cNvPicPr/>
            <p:nvPr/>
          </p:nvPicPr>
          <p:blipFill>
            <a:blip r:embed="rId2" cstate="print"/>
            <a:stretch>
              <a:fillRect/>
            </a:stretch>
          </p:blipFill>
          <p:spPr>
            <a:xfrm>
              <a:off x="152399" y="1143000"/>
              <a:ext cx="3230880" cy="5486399"/>
            </a:xfrm>
            <a:prstGeom prst="rect">
              <a:avLst/>
            </a:prstGeom>
          </p:spPr>
        </p:pic>
        <p:pic>
          <p:nvPicPr>
            <p:cNvPr id="4" name="object 4"/>
            <p:cNvPicPr/>
            <p:nvPr/>
          </p:nvPicPr>
          <p:blipFill>
            <a:blip r:embed="rId3" cstate="print"/>
            <a:stretch>
              <a:fillRect/>
            </a:stretch>
          </p:blipFill>
          <p:spPr>
            <a:xfrm>
              <a:off x="152400" y="4626863"/>
              <a:ext cx="3230879" cy="2002536"/>
            </a:xfrm>
            <a:prstGeom prst="rect">
              <a:avLst/>
            </a:prstGeom>
          </p:spPr>
        </p:pic>
        <p:pic>
          <p:nvPicPr>
            <p:cNvPr id="5" name="object 5"/>
            <p:cNvPicPr/>
            <p:nvPr/>
          </p:nvPicPr>
          <p:blipFill>
            <a:blip r:embed="rId4" cstate="print"/>
            <a:stretch>
              <a:fillRect/>
            </a:stretch>
          </p:blipFill>
          <p:spPr>
            <a:xfrm>
              <a:off x="152400" y="1947672"/>
              <a:ext cx="2724912" cy="3346704"/>
            </a:xfrm>
            <a:prstGeom prst="rect">
              <a:avLst/>
            </a:prstGeom>
          </p:spPr>
        </p:pic>
        <p:pic>
          <p:nvPicPr>
            <p:cNvPr id="6" name="object 6"/>
            <p:cNvPicPr/>
            <p:nvPr/>
          </p:nvPicPr>
          <p:blipFill>
            <a:blip r:embed="rId5" cstate="print"/>
            <a:stretch>
              <a:fillRect/>
            </a:stretch>
          </p:blipFill>
          <p:spPr>
            <a:xfrm>
              <a:off x="152400" y="1143000"/>
              <a:ext cx="3230879" cy="5480303"/>
            </a:xfrm>
            <a:prstGeom prst="rect">
              <a:avLst/>
            </a:prstGeom>
          </p:spPr>
        </p:pic>
      </p:grpSp>
      <p:sp>
        <p:nvSpPr>
          <p:cNvPr id="7" name="object 7"/>
          <p:cNvSpPr txBox="1"/>
          <p:nvPr/>
        </p:nvSpPr>
        <p:spPr>
          <a:xfrm>
            <a:off x="4061059" y="1768347"/>
            <a:ext cx="5097145" cy="4195445"/>
          </a:xfrm>
          <a:prstGeom prst="rect">
            <a:avLst/>
          </a:prstGeom>
        </p:spPr>
        <p:txBody>
          <a:bodyPr vert="horz" wrap="square" lIns="0" tIns="33655" rIns="0" bIns="0" rtlCol="0">
            <a:spAutoFit/>
          </a:bodyPr>
          <a:lstStyle/>
          <a:p>
            <a:pPr marL="12700" marR="110489">
              <a:lnSpc>
                <a:spcPct val="91300"/>
              </a:lnSpc>
              <a:spcBef>
                <a:spcPts val="265"/>
              </a:spcBef>
            </a:pPr>
            <a:r>
              <a:rPr sz="1600" dirty="0">
                <a:latin typeface="Arial"/>
                <a:cs typeface="Arial"/>
              </a:rPr>
              <a:t>“Not</a:t>
            </a:r>
            <a:r>
              <a:rPr sz="1600" spc="-75" dirty="0">
                <a:latin typeface="Arial"/>
                <a:cs typeface="Arial"/>
              </a:rPr>
              <a:t> </a:t>
            </a:r>
            <a:r>
              <a:rPr sz="1600" spc="-40" dirty="0">
                <a:latin typeface="Arial"/>
                <a:cs typeface="Arial"/>
              </a:rPr>
              <a:t>just</a:t>
            </a:r>
            <a:r>
              <a:rPr sz="1600" spc="-70" dirty="0">
                <a:latin typeface="Arial"/>
                <a:cs typeface="Arial"/>
              </a:rPr>
              <a:t> </a:t>
            </a:r>
            <a:r>
              <a:rPr sz="1600" dirty="0">
                <a:latin typeface="Arial"/>
                <a:cs typeface="Arial"/>
              </a:rPr>
              <a:t>“this</a:t>
            </a:r>
            <a:r>
              <a:rPr sz="1600" spc="-75" dirty="0">
                <a:latin typeface="Arial"/>
                <a:cs typeface="Arial"/>
              </a:rPr>
              <a:t> </a:t>
            </a:r>
            <a:r>
              <a:rPr sz="1600" spc="-90" dirty="0">
                <a:latin typeface="Arial"/>
                <a:cs typeface="Arial"/>
              </a:rPr>
              <a:t>is</a:t>
            </a:r>
            <a:r>
              <a:rPr sz="1600" spc="-70" dirty="0">
                <a:latin typeface="Arial"/>
                <a:cs typeface="Arial"/>
              </a:rPr>
              <a:t> </a:t>
            </a:r>
            <a:r>
              <a:rPr sz="1600" spc="-35" dirty="0">
                <a:latin typeface="Arial"/>
                <a:cs typeface="Arial"/>
              </a:rPr>
              <a:t>what</a:t>
            </a:r>
            <a:r>
              <a:rPr sz="1600" spc="-70" dirty="0">
                <a:latin typeface="Arial"/>
                <a:cs typeface="Arial"/>
              </a:rPr>
              <a:t> </a:t>
            </a:r>
            <a:r>
              <a:rPr sz="1600" spc="-75" dirty="0">
                <a:latin typeface="Arial"/>
                <a:cs typeface="Arial"/>
              </a:rPr>
              <a:t>you</a:t>
            </a:r>
            <a:r>
              <a:rPr sz="1600" spc="-80" dirty="0">
                <a:latin typeface="Arial"/>
                <a:cs typeface="Arial"/>
              </a:rPr>
              <a:t> </a:t>
            </a:r>
            <a:r>
              <a:rPr sz="1600" spc="-70" dirty="0">
                <a:latin typeface="Arial"/>
                <a:cs typeface="Arial"/>
              </a:rPr>
              <a:t>should</a:t>
            </a:r>
            <a:r>
              <a:rPr sz="1600" spc="-75" dirty="0">
                <a:latin typeface="Arial"/>
                <a:cs typeface="Arial"/>
              </a:rPr>
              <a:t> </a:t>
            </a:r>
            <a:r>
              <a:rPr sz="1600" spc="-70" dirty="0">
                <a:latin typeface="Arial"/>
                <a:cs typeface="Arial"/>
              </a:rPr>
              <a:t>value”,</a:t>
            </a:r>
            <a:r>
              <a:rPr sz="1600" spc="-75" dirty="0">
                <a:latin typeface="Arial"/>
                <a:cs typeface="Arial"/>
              </a:rPr>
              <a:t> </a:t>
            </a:r>
            <a:r>
              <a:rPr sz="1600" spc="-10" dirty="0">
                <a:latin typeface="Arial"/>
                <a:cs typeface="Arial"/>
              </a:rPr>
              <a:t>but</a:t>
            </a:r>
            <a:r>
              <a:rPr sz="1600" spc="-70" dirty="0">
                <a:latin typeface="Arial"/>
                <a:cs typeface="Arial"/>
              </a:rPr>
              <a:t> </a:t>
            </a:r>
            <a:r>
              <a:rPr sz="1600" spc="-60" dirty="0">
                <a:latin typeface="Arial"/>
                <a:cs typeface="Arial"/>
              </a:rPr>
              <a:t>rather,</a:t>
            </a:r>
            <a:r>
              <a:rPr sz="1600" spc="-70" dirty="0">
                <a:latin typeface="Arial"/>
                <a:cs typeface="Arial"/>
              </a:rPr>
              <a:t> </a:t>
            </a:r>
            <a:r>
              <a:rPr sz="1600" spc="-10" dirty="0">
                <a:latin typeface="Arial"/>
                <a:cs typeface="Arial"/>
              </a:rPr>
              <a:t>“these </a:t>
            </a:r>
            <a:r>
              <a:rPr sz="1600" spc="-75" dirty="0">
                <a:latin typeface="Arial"/>
                <a:cs typeface="Arial"/>
              </a:rPr>
              <a:t>are </a:t>
            </a:r>
            <a:r>
              <a:rPr sz="1600" spc="-35" dirty="0">
                <a:latin typeface="Arial"/>
                <a:cs typeface="Arial"/>
              </a:rPr>
              <a:t>the</a:t>
            </a:r>
            <a:r>
              <a:rPr sz="1600" spc="-75" dirty="0">
                <a:latin typeface="Arial"/>
                <a:cs typeface="Arial"/>
              </a:rPr>
              <a:t> </a:t>
            </a:r>
            <a:r>
              <a:rPr sz="1600" spc="-45" dirty="0">
                <a:latin typeface="Arial"/>
                <a:cs typeface="Arial"/>
              </a:rPr>
              <a:t>tools</a:t>
            </a:r>
            <a:r>
              <a:rPr sz="1600" spc="-70" dirty="0">
                <a:latin typeface="Arial"/>
                <a:cs typeface="Arial"/>
              </a:rPr>
              <a:t> </a:t>
            </a:r>
            <a:r>
              <a:rPr sz="1600" spc="-80" dirty="0">
                <a:latin typeface="Arial"/>
                <a:cs typeface="Arial"/>
              </a:rPr>
              <a:t>and </a:t>
            </a:r>
            <a:r>
              <a:rPr sz="1600" spc="-70" dirty="0">
                <a:latin typeface="Arial"/>
                <a:cs typeface="Arial"/>
              </a:rPr>
              <a:t>specific</a:t>
            </a:r>
            <a:r>
              <a:rPr sz="1600" spc="-75" dirty="0">
                <a:latin typeface="Arial"/>
                <a:cs typeface="Arial"/>
              </a:rPr>
              <a:t> </a:t>
            </a:r>
            <a:r>
              <a:rPr sz="1600" spc="-70" dirty="0">
                <a:latin typeface="Arial"/>
                <a:cs typeface="Arial"/>
              </a:rPr>
              <a:t>facts </a:t>
            </a:r>
            <a:r>
              <a:rPr sz="1600" dirty="0">
                <a:latin typeface="Arial"/>
                <a:cs typeface="Arial"/>
              </a:rPr>
              <a:t>that</a:t>
            </a:r>
            <a:r>
              <a:rPr sz="1600" spc="-75" dirty="0">
                <a:latin typeface="Arial"/>
                <a:cs typeface="Arial"/>
              </a:rPr>
              <a:t> are </a:t>
            </a:r>
            <a:r>
              <a:rPr sz="1600" spc="-85" dirty="0">
                <a:latin typeface="Arial"/>
                <a:cs typeface="Arial"/>
              </a:rPr>
              <a:t>going</a:t>
            </a:r>
            <a:r>
              <a:rPr sz="1600" spc="-75" dirty="0">
                <a:latin typeface="Arial"/>
                <a:cs typeface="Arial"/>
              </a:rPr>
              <a:t> </a:t>
            </a:r>
            <a:r>
              <a:rPr sz="1600" dirty="0">
                <a:latin typeface="Arial"/>
                <a:cs typeface="Arial"/>
              </a:rPr>
              <a:t>to</a:t>
            </a:r>
            <a:r>
              <a:rPr sz="1600" spc="-80" dirty="0">
                <a:latin typeface="Arial"/>
                <a:cs typeface="Arial"/>
              </a:rPr>
              <a:t> </a:t>
            </a:r>
            <a:r>
              <a:rPr sz="1600" spc="-55" dirty="0">
                <a:latin typeface="Arial"/>
                <a:cs typeface="Arial"/>
              </a:rPr>
              <a:t>help</a:t>
            </a:r>
            <a:r>
              <a:rPr sz="1600" spc="-80" dirty="0">
                <a:latin typeface="Arial"/>
                <a:cs typeface="Arial"/>
              </a:rPr>
              <a:t> </a:t>
            </a:r>
            <a:r>
              <a:rPr sz="1600" spc="-75" dirty="0">
                <a:latin typeface="Arial"/>
                <a:cs typeface="Arial"/>
              </a:rPr>
              <a:t>you </a:t>
            </a:r>
            <a:r>
              <a:rPr sz="1600" spc="-25" dirty="0">
                <a:latin typeface="Arial"/>
                <a:cs typeface="Arial"/>
              </a:rPr>
              <a:t>act </a:t>
            </a:r>
            <a:r>
              <a:rPr sz="1600" spc="-65" dirty="0">
                <a:latin typeface="Arial"/>
                <a:cs typeface="Arial"/>
              </a:rPr>
              <a:t>on</a:t>
            </a:r>
            <a:r>
              <a:rPr sz="1600" spc="-70" dirty="0">
                <a:latin typeface="Arial"/>
                <a:cs typeface="Arial"/>
              </a:rPr>
              <a:t> </a:t>
            </a:r>
            <a:r>
              <a:rPr sz="1600" spc="-65" dirty="0">
                <a:latin typeface="Arial"/>
                <a:cs typeface="Arial"/>
              </a:rPr>
              <a:t>those </a:t>
            </a:r>
            <a:r>
              <a:rPr sz="1600" spc="-10" dirty="0">
                <a:latin typeface="Arial"/>
                <a:cs typeface="Arial"/>
              </a:rPr>
              <a:t>values”.</a:t>
            </a:r>
            <a:endParaRPr sz="1600" dirty="0">
              <a:latin typeface="Arial"/>
              <a:cs typeface="Arial"/>
            </a:endParaRPr>
          </a:p>
          <a:p>
            <a:pPr>
              <a:lnSpc>
                <a:spcPct val="100000"/>
              </a:lnSpc>
            </a:pPr>
            <a:endParaRPr sz="1900" dirty="0">
              <a:latin typeface="Arial"/>
              <a:cs typeface="Arial"/>
            </a:endParaRPr>
          </a:p>
          <a:p>
            <a:pPr marL="12700" marR="299720" algn="just">
              <a:lnSpc>
                <a:spcPct val="91300"/>
              </a:lnSpc>
              <a:spcBef>
                <a:spcPts val="1150"/>
              </a:spcBef>
            </a:pPr>
            <a:r>
              <a:rPr sz="1600" spc="5" dirty="0">
                <a:latin typeface="Arial"/>
                <a:cs typeface="Arial"/>
              </a:rPr>
              <a:t>“Not</a:t>
            </a:r>
            <a:r>
              <a:rPr sz="1600" spc="-85" dirty="0">
                <a:latin typeface="Arial"/>
                <a:cs typeface="Arial"/>
              </a:rPr>
              <a:t> </a:t>
            </a:r>
            <a:r>
              <a:rPr sz="1600" spc="-40" dirty="0">
                <a:latin typeface="Arial"/>
                <a:cs typeface="Arial"/>
              </a:rPr>
              <a:t>just</a:t>
            </a:r>
            <a:r>
              <a:rPr sz="1600" spc="-85" dirty="0">
                <a:latin typeface="Arial"/>
                <a:cs typeface="Arial"/>
              </a:rPr>
              <a:t> </a:t>
            </a:r>
            <a:r>
              <a:rPr sz="1600" spc="-5" dirty="0">
                <a:latin typeface="Arial"/>
                <a:cs typeface="Arial"/>
              </a:rPr>
              <a:t>“this</a:t>
            </a:r>
            <a:r>
              <a:rPr sz="1600" spc="-85" dirty="0">
                <a:latin typeface="Arial"/>
                <a:cs typeface="Arial"/>
              </a:rPr>
              <a:t> is </a:t>
            </a:r>
            <a:r>
              <a:rPr sz="1600" spc="-35" dirty="0">
                <a:latin typeface="Arial"/>
                <a:cs typeface="Arial"/>
              </a:rPr>
              <a:t>what</a:t>
            </a:r>
            <a:r>
              <a:rPr sz="1600" spc="-85" dirty="0">
                <a:latin typeface="Arial"/>
                <a:cs typeface="Arial"/>
              </a:rPr>
              <a:t> </a:t>
            </a:r>
            <a:r>
              <a:rPr sz="1600" spc="-30" dirty="0">
                <a:latin typeface="Arial"/>
                <a:cs typeface="Arial"/>
              </a:rPr>
              <a:t>the</a:t>
            </a:r>
            <a:r>
              <a:rPr sz="1600" spc="-85" dirty="0">
                <a:latin typeface="Arial"/>
                <a:cs typeface="Arial"/>
              </a:rPr>
              <a:t> </a:t>
            </a:r>
            <a:r>
              <a:rPr sz="1600" spc="-65" dirty="0">
                <a:latin typeface="Arial"/>
                <a:cs typeface="Arial"/>
              </a:rPr>
              <a:t>web</a:t>
            </a:r>
            <a:r>
              <a:rPr sz="1600" spc="-90" dirty="0">
                <a:latin typeface="Arial"/>
                <a:cs typeface="Arial"/>
              </a:rPr>
              <a:t> </a:t>
            </a:r>
            <a:r>
              <a:rPr sz="1600" spc="-60" dirty="0">
                <a:latin typeface="Arial"/>
                <a:cs typeface="Arial"/>
              </a:rPr>
              <a:t>is”,</a:t>
            </a:r>
            <a:r>
              <a:rPr sz="1600" spc="-85" dirty="0">
                <a:latin typeface="Arial"/>
                <a:cs typeface="Arial"/>
              </a:rPr>
              <a:t> </a:t>
            </a:r>
            <a:r>
              <a:rPr sz="1600" spc="-15" dirty="0">
                <a:latin typeface="Arial"/>
                <a:cs typeface="Arial"/>
              </a:rPr>
              <a:t>but</a:t>
            </a:r>
            <a:r>
              <a:rPr sz="1600" spc="-85" dirty="0">
                <a:latin typeface="Arial"/>
                <a:cs typeface="Arial"/>
              </a:rPr>
              <a:t> </a:t>
            </a:r>
            <a:r>
              <a:rPr sz="1600" spc="-10" dirty="0">
                <a:latin typeface="Arial"/>
                <a:cs typeface="Arial"/>
              </a:rPr>
              <a:t>“let’s</a:t>
            </a:r>
            <a:r>
              <a:rPr sz="1600" spc="-85" dirty="0">
                <a:latin typeface="Arial"/>
                <a:cs typeface="Arial"/>
              </a:rPr>
              <a:t> </a:t>
            </a:r>
            <a:r>
              <a:rPr sz="1600" spc="-30" dirty="0">
                <a:latin typeface="Arial"/>
                <a:cs typeface="Arial"/>
              </a:rPr>
              <a:t>pull</a:t>
            </a:r>
            <a:r>
              <a:rPr sz="1600" spc="-85" dirty="0">
                <a:latin typeface="Arial"/>
                <a:cs typeface="Arial"/>
              </a:rPr>
              <a:t> </a:t>
            </a:r>
            <a:r>
              <a:rPr sz="1600" spc="-40" dirty="0">
                <a:latin typeface="Arial"/>
                <a:cs typeface="Arial"/>
              </a:rPr>
              <a:t>apart</a:t>
            </a:r>
            <a:r>
              <a:rPr sz="1600" spc="-85" dirty="0">
                <a:latin typeface="Arial"/>
                <a:cs typeface="Arial"/>
              </a:rPr>
              <a:t> </a:t>
            </a:r>
            <a:r>
              <a:rPr sz="1600" spc="-30" dirty="0">
                <a:latin typeface="Arial"/>
                <a:cs typeface="Arial"/>
              </a:rPr>
              <a:t>the</a:t>
            </a:r>
            <a:r>
              <a:rPr sz="1600" spc="-45" dirty="0">
                <a:latin typeface="Arial"/>
                <a:cs typeface="Arial"/>
              </a:rPr>
              <a:t> </a:t>
            </a:r>
            <a:r>
              <a:rPr sz="1600" spc="-75" dirty="0">
                <a:latin typeface="Arial"/>
                <a:cs typeface="Arial"/>
              </a:rPr>
              <a:t>guts</a:t>
            </a:r>
            <a:r>
              <a:rPr sz="1600" spc="-85" dirty="0">
                <a:latin typeface="Arial"/>
                <a:cs typeface="Arial"/>
              </a:rPr>
              <a:t> </a:t>
            </a:r>
            <a:r>
              <a:rPr sz="1600" spc="-10" dirty="0">
                <a:latin typeface="Arial"/>
                <a:cs typeface="Arial"/>
              </a:rPr>
              <a:t>of</a:t>
            </a:r>
            <a:r>
              <a:rPr sz="1600" spc="-85" dirty="0">
                <a:latin typeface="Arial"/>
                <a:cs typeface="Arial"/>
              </a:rPr>
              <a:t> </a:t>
            </a:r>
            <a:r>
              <a:rPr sz="1600" spc="-30" dirty="0">
                <a:latin typeface="Arial"/>
                <a:cs typeface="Arial"/>
              </a:rPr>
              <a:t>the</a:t>
            </a:r>
            <a:r>
              <a:rPr sz="1600" spc="-85" dirty="0">
                <a:latin typeface="Arial"/>
                <a:cs typeface="Arial"/>
              </a:rPr>
              <a:t> </a:t>
            </a:r>
            <a:r>
              <a:rPr sz="1600" spc="-65" dirty="0">
                <a:latin typeface="Arial"/>
                <a:cs typeface="Arial"/>
              </a:rPr>
              <a:t>web</a:t>
            </a:r>
            <a:r>
              <a:rPr sz="1600" spc="-90" dirty="0">
                <a:latin typeface="Arial"/>
                <a:cs typeface="Arial"/>
              </a:rPr>
              <a:t> </a:t>
            </a:r>
            <a:r>
              <a:rPr sz="1600" spc="-80" dirty="0">
                <a:latin typeface="Arial"/>
                <a:cs typeface="Arial"/>
              </a:rPr>
              <a:t>and</a:t>
            </a:r>
            <a:r>
              <a:rPr sz="1600" spc="-90" dirty="0">
                <a:latin typeface="Arial"/>
                <a:cs typeface="Arial"/>
              </a:rPr>
              <a:t> </a:t>
            </a:r>
            <a:r>
              <a:rPr sz="1600" spc="-125" dirty="0">
                <a:latin typeface="Arial"/>
                <a:cs typeface="Arial"/>
              </a:rPr>
              <a:t>see</a:t>
            </a:r>
            <a:r>
              <a:rPr sz="1600" spc="-85" dirty="0">
                <a:latin typeface="Arial"/>
                <a:cs typeface="Arial"/>
              </a:rPr>
              <a:t> </a:t>
            </a:r>
            <a:r>
              <a:rPr sz="1600" spc="-50" dirty="0">
                <a:latin typeface="Arial"/>
                <a:cs typeface="Arial"/>
              </a:rPr>
              <a:t>how</a:t>
            </a:r>
            <a:r>
              <a:rPr sz="1600" spc="-90" dirty="0">
                <a:latin typeface="Arial"/>
                <a:cs typeface="Arial"/>
              </a:rPr>
              <a:t> </a:t>
            </a:r>
            <a:r>
              <a:rPr sz="1600" spc="-75" dirty="0">
                <a:latin typeface="Arial"/>
                <a:cs typeface="Arial"/>
              </a:rPr>
              <a:t>we</a:t>
            </a:r>
            <a:r>
              <a:rPr sz="1600" spc="-85" dirty="0">
                <a:latin typeface="Arial"/>
                <a:cs typeface="Arial"/>
              </a:rPr>
              <a:t> </a:t>
            </a:r>
            <a:r>
              <a:rPr sz="1600" spc="-60" dirty="0">
                <a:latin typeface="Arial"/>
                <a:cs typeface="Arial"/>
              </a:rPr>
              <a:t>get</a:t>
            </a:r>
            <a:r>
              <a:rPr sz="1600" spc="-85" dirty="0">
                <a:latin typeface="Arial"/>
                <a:cs typeface="Arial"/>
              </a:rPr>
              <a:t> </a:t>
            </a:r>
            <a:r>
              <a:rPr sz="1600" spc="-125" dirty="0">
                <a:latin typeface="Arial"/>
                <a:cs typeface="Arial"/>
              </a:rPr>
              <a:t>a</a:t>
            </a:r>
            <a:r>
              <a:rPr sz="1600" spc="-85" dirty="0">
                <a:latin typeface="Arial"/>
                <a:cs typeface="Arial"/>
              </a:rPr>
              <a:t> </a:t>
            </a:r>
            <a:r>
              <a:rPr sz="1600" spc="-45" dirty="0">
                <a:latin typeface="Arial"/>
                <a:cs typeface="Arial"/>
              </a:rPr>
              <a:t>reliable</a:t>
            </a:r>
            <a:r>
              <a:rPr sz="1600" spc="-85" dirty="0">
                <a:latin typeface="Arial"/>
                <a:cs typeface="Arial"/>
              </a:rPr>
              <a:t> </a:t>
            </a:r>
            <a:r>
              <a:rPr sz="1600" spc="-45" dirty="0">
                <a:latin typeface="Arial"/>
                <a:cs typeface="Arial"/>
              </a:rPr>
              <a:t>publication</a:t>
            </a:r>
            <a:r>
              <a:rPr sz="1600" spc="-30" dirty="0">
                <a:latin typeface="Arial"/>
                <a:cs typeface="Arial"/>
              </a:rPr>
              <a:t> </a:t>
            </a:r>
            <a:r>
              <a:rPr sz="1600" spc="-50" dirty="0">
                <a:latin typeface="Arial"/>
                <a:cs typeface="Arial"/>
              </a:rPr>
              <a:t>date”.</a:t>
            </a:r>
            <a:endParaRPr sz="1600" dirty="0">
              <a:latin typeface="Arial"/>
              <a:cs typeface="Arial"/>
            </a:endParaRPr>
          </a:p>
          <a:p>
            <a:pPr>
              <a:lnSpc>
                <a:spcPct val="100000"/>
              </a:lnSpc>
            </a:pPr>
            <a:endParaRPr sz="1900" dirty="0">
              <a:latin typeface="Arial"/>
              <a:cs typeface="Arial"/>
            </a:endParaRPr>
          </a:p>
          <a:p>
            <a:pPr marL="12700" marR="5080">
              <a:lnSpc>
                <a:spcPct val="88800"/>
              </a:lnSpc>
              <a:spcBef>
                <a:spcPts val="1200"/>
              </a:spcBef>
            </a:pPr>
            <a:r>
              <a:rPr sz="1600" dirty="0">
                <a:latin typeface="Arial"/>
                <a:cs typeface="Arial"/>
              </a:rPr>
              <a:t>“It’s</a:t>
            </a:r>
            <a:r>
              <a:rPr sz="1600" spc="-75" dirty="0">
                <a:latin typeface="Arial"/>
                <a:cs typeface="Arial"/>
              </a:rPr>
              <a:t> </a:t>
            </a:r>
            <a:r>
              <a:rPr sz="1600" spc="-80" dirty="0">
                <a:latin typeface="Arial"/>
                <a:cs typeface="Arial"/>
              </a:rPr>
              <a:t>by </a:t>
            </a:r>
            <a:r>
              <a:rPr sz="1600" spc="-60" dirty="0">
                <a:latin typeface="Arial"/>
                <a:cs typeface="Arial"/>
              </a:rPr>
              <a:t>learning</a:t>
            </a:r>
            <a:r>
              <a:rPr sz="1600" spc="-75" dirty="0">
                <a:latin typeface="Arial"/>
                <a:cs typeface="Arial"/>
              </a:rPr>
              <a:t> </a:t>
            </a:r>
            <a:r>
              <a:rPr sz="1600" spc="-45" dirty="0">
                <a:latin typeface="Arial"/>
                <a:cs typeface="Arial"/>
              </a:rPr>
              <a:t>this</a:t>
            </a:r>
            <a:r>
              <a:rPr sz="1600" spc="-75" dirty="0">
                <a:latin typeface="Arial"/>
                <a:cs typeface="Arial"/>
              </a:rPr>
              <a:t> </a:t>
            </a:r>
            <a:r>
              <a:rPr sz="1600" spc="-20" dirty="0">
                <a:latin typeface="Arial"/>
                <a:cs typeface="Arial"/>
              </a:rPr>
              <a:t>stuff</a:t>
            </a:r>
            <a:r>
              <a:rPr sz="1600" spc="-70" dirty="0">
                <a:latin typeface="Arial"/>
                <a:cs typeface="Arial"/>
              </a:rPr>
              <a:t> </a:t>
            </a:r>
            <a:r>
              <a:rPr sz="1600" spc="-65" dirty="0">
                <a:latin typeface="Arial"/>
                <a:cs typeface="Arial"/>
              </a:rPr>
              <a:t>on</a:t>
            </a:r>
            <a:r>
              <a:rPr sz="1600" spc="-80" dirty="0">
                <a:latin typeface="Arial"/>
                <a:cs typeface="Arial"/>
              </a:rPr>
              <a:t> </a:t>
            </a:r>
            <a:r>
              <a:rPr sz="1600" spc="-130" dirty="0">
                <a:latin typeface="Arial"/>
                <a:cs typeface="Arial"/>
              </a:rPr>
              <a:t>a</a:t>
            </a:r>
            <a:r>
              <a:rPr sz="1600" spc="-70" dirty="0">
                <a:latin typeface="Arial"/>
                <a:cs typeface="Arial"/>
              </a:rPr>
              <a:t> </a:t>
            </a:r>
            <a:r>
              <a:rPr sz="1600" spc="-65" dirty="0">
                <a:latin typeface="Arial"/>
                <a:cs typeface="Arial"/>
              </a:rPr>
              <a:t>granular</a:t>
            </a:r>
            <a:r>
              <a:rPr sz="1600" spc="-75" dirty="0">
                <a:latin typeface="Arial"/>
                <a:cs typeface="Arial"/>
              </a:rPr>
              <a:t> </a:t>
            </a:r>
            <a:r>
              <a:rPr sz="1600" spc="-60" dirty="0">
                <a:latin typeface="Arial"/>
                <a:cs typeface="Arial"/>
              </a:rPr>
              <a:t>level</a:t>
            </a:r>
            <a:r>
              <a:rPr sz="1600" spc="-75" dirty="0">
                <a:latin typeface="Arial"/>
                <a:cs typeface="Arial"/>
              </a:rPr>
              <a:t> </a:t>
            </a:r>
            <a:r>
              <a:rPr sz="1600" dirty="0">
                <a:latin typeface="Arial"/>
                <a:cs typeface="Arial"/>
              </a:rPr>
              <a:t>that</a:t>
            </a:r>
            <a:r>
              <a:rPr sz="1600" spc="-70" dirty="0">
                <a:latin typeface="Arial"/>
                <a:cs typeface="Arial"/>
              </a:rPr>
              <a:t> </a:t>
            </a:r>
            <a:r>
              <a:rPr sz="1600" spc="-80" dirty="0">
                <a:latin typeface="Arial"/>
                <a:cs typeface="Arial"/>
              </a:rPr>
              <a:t>we</a:t>
            </a:r>
            <a:r>
              <a:rPr sz="1600" spc="-75" dirty="0">
                <a:latin typeface="Arial"/>
                <a:cs typeface="Arial"/>
              </a:rPr>
              <a:t> </a:t>
            </a:r>
            <a:r>
              <a:rPr sz="1600" spc="-25" dirty="0">
                <a:latin typeface="Arial"/>
                <a:cs typeface="Arial"/>
              </a:rPr>
              <a:t>form</a:t>
            </a:r>
            <a:r>
              <a:rPr sz="1600" spc="-70" dirty="0">
                <a:latin typeface="Arial"/>
                <a:cs typeface="Arial"/>
              </a:rPr>
              <a:t> </a:t>
            </a:r>
            <a:r>
              <a:rPr sz="1600" spc="-25" dirty="0">
                <a:latin typeface="Arial"/>
                <a:cs typeface="Arial"/>
              </a:rPr>
              <a:t>the </a:t>
            </a:r>
            <a:r>
              <a:rPr sz="1600" spc="-60" dirty="0">
                <a:latin typeface="Arial"/>
                <a:cs typeface="Arial"/>
              </a:rPr>
              <a:t>larger </a:t>
            </a:r>
            <a:r>
              <a:rPr sz="1600" spc="-80" dirty="0">
                <a:latin typeface="Arial"/>
                <a:cs typeface="Arial"/>
              </a:rPr>
              <a:t>understandings</a:t>
            </a:r>
            <a:r>
              <a:rPr sz="1600" spc="-55" dirty="0">
                <a:latin typeface="Arial"/>
                <a:cs typeface="Arial"/>
              </a:rPr>
              <a:t> </a:t>
            </a:r>
            <a:r>
              <a:rPr sz="1600" spc="-160" dirty="0">
                <a:latin typeface="Arial"/>
                <a:cs typeface="Arial"/>
              </a:rPr>
              <a:t>—</a:t>
            </a:r>
            <a:r>
              <a:rPr sz="1600" spc="-60" dirty="0">
                <a:latin typeface="Arial"/>
                <a:cs typeface="Arial"/>
              </a:rPr>
              <a:t> </a:t>
            </a:r>
            <a:r>
              <a:rPr sz="1600" spc="-65" dirty="0">
                <a:latin typeface="Arial"/>
                <a:cs typeface="Arial"/>
              </a:rPr>
              <a:t>when </a:t>
            </a:r>
            <a:r>
              <a:rPr sz="1600" spc="-75" dirty="0">
                <a:latin typeface="Arial"/>
                <a:cs typeface="Arial"/>
              </a:rPr>
              <a:t>you</a:t>
            </a:r>
            <a:r>
              <a:rPr sz="1600" spc="-65" dirty="0">
                <a:latin typeface="Arial"/>
                <a:cs typeface="Arial"/>
              </a:rPr>
              <a:t> </a:t>
            </a:r>
            <a:r>
              <a:rPr sz="1600" spc="-60" dirty="0">
                <a:latin typeface="Arial"/>
                <a:cs typeface="Arial"/>
              </a:rPr>
              <a:t>know</a:t>
            </a:r>
            <a:r>
              <a:rPr sz="1600" spc="-65" dirty="0">
                <a:latin typeface="Arial"/>
                <a:cs typeface="Arial"/>
              </a:rPr>
              <a:t> </a:t>
            </a:r>
            <a:r>
              <a:rPr sz="1600" spc="-35" dirty="0">
                <a:latin typeface="Arial"/>
                <a:cs typeface="Arial"/>
              </a:rPr>
              <a:t>the</a:t>
            </a:r>
            <a:r>
              <a:rPr sz="1600" spc="-60" dirty="0">
                <a:latin typeface="Arial"/>
                <a:cs typeface="Arial"/>
              </a:rPr>
              <a:t> </a:t>
            </a:r>
            <a:r>
              <a:rPr sz="1600" spc="-10" dirty="0">
                <a:latin typeface="Arial"/>
                <a:cs typeface="Arial"/>
              </a:rPr>
              <a:t>difference </a:t>
            </a:r>
            <a:r>
              <a:rPr sz="1600" spc="-60" dirty="0">
                <a:latin typeface="Arial"/>
                <a:cs typeface="Arial"/>
              </a:rPr>
              <a:t>between</a:t>
            </a:r>
            <a:r>
              <a:rPr sz="1600" spc="-75" dirty="0">
                <a:latin typeface="Arial"/>
                <a:cs typeface="Arial"/>
              </a:rPr>
              <a:t> </a:t>
            </a:r>
            <a:r>
              <a:rPr sz="1600" spc="-130" dirty="0">
                <a:latin typeface="Arial"/>
                <a:cs typeface="Arial"/>
              </a:rPr>
              <a:t>a</a:t>
            </a:r>
            <a:r>
              <a:rPr sz="1600" spc="-65" dirty="0">
                <a:latin typeface="Arial"/>
                <a:cs typeface="Arial"/>
              </a:rPr>
              <a:t> </a:t>
            </a:r>
            <a:r>
              <a:rPr sz="1600" spc="-95" dirty="0">
                <a:latin typeface="Arial"/>
                <a:cs typeface="Arial"/>
              </a:rPr>
              <a:t>fake</a:t>
            </a:r>
            <a:r>
              <a:rPr sz="1600" spc="-70" dirty="0">
                <a:latin typeface="Arial"/>
                <a:cs typeface="Arial"/>
              </a:rPr>
              <a:t> </a:t>
            </a:r>
            <a:r>
              <a:rPr sz="1600" spc="-100" dirty="0">
                <a:latin typeface="Arial"/>
                <a:cs typeface="Arial"/>
              </a:rPr>
              <a:t>news</a:t>
            </a:r>
            <a:r>
              <a:rPr sz="1600" spc="-65" dirty="0">
                <a:latin typeface="Arial"/>
                <a:cs typeface="Arial"/>
              </a:rPr>
              <a:t> </a:t>
            </a:r>
            <a:r>
              <a:rPr sz="1600" spc="-50" dirty="0">
                <a:latin typeface="Arial"/>
                <a:cs typeface="Arial"/>
              </a:rPr>
              <a:t>site</a:t>
            </a:r>
            <a:r>
              <a:rPr sz="1600" spc="-70" dirty="0">
                <a:latin typeface="Arial"/>
                <a:cs typeface="Arial"/>
              </a:rPr>
              <a:t> </a:t>
            </a:r>
            <a:r>
              <a:rPr sz="1600" spc="-80" dirty="0">
                <a:latin typeface="Arial"/>
                <a:cs typeface="Arial"/>
              </a:rPr>
              <a:t>and</a:t>
            </a:r>
            <a:r>
              <a:rPr sz="1600" spc="-70" dirty="0">
                <a:latin typeface="Arial"/>
                <a:cs typeface="Arial"/>
              </a:rPr>
              <a:t> </a:t>
            </a:r>
            <a:r>
              <a:rPr sz="1600" spc="-95" dirty="0">
                <a:latin typeface="Arial"/>
                <a:cs typeface="Arial"/>
              </a:rPr>
              <a:t>an</a:t>
            </a:r>
            <a:r>
              <a:rPr sz="1600" spc="-70" dirty="0">
                <a:latin typeface="Arial"/>
                <a:cs typeface="Arial"/>
              </a:rPr>
              <a:t> </a:t>
            </a:r>
            <a:r>
              <a:rPr sz="1600" spc="-105" dirty="0">
                <a:latin typeface="Arial"/>
                <a:cs typeface="Arial"/>
              </a:rPr>
              <a:t>advocacy</a:t>
            </a:r>
            <a:r>
              <a:rPr sz="1600" spc="-75" dirty="0">
                <a:latin typeface="Arial"/>
                <a:cs typeface="Arial"/>
              </a:rPr>
              <a:t> </a:t>
            </a:r>
            <a:r>
              <a:rPr sz="1600" spc="-20" dirty="0">
                <a:latin typeface="Arial"/>
                <a:cs typeface="Arial"/>
              </a:rPr>
              <a:t>blog</a:t>
            </a:r>
            <a:r>
              <a:rPr lang="en-CA" sz="1600" dirty="0">
                <a:latin typeface="Arial"/>
                <a:cs typeface="Arial"/>
              </a:rPr>
              <a:t> </a:t>
            </a:r>
            <a:r>
              <a:rPr sz="1600" spc="-20" dirty="0">
                <a:latin typeface="Arial"/>
                <a:cs typeface="Arial"/>
              </a:rPr>
              <a:t>or</a:t>
            </a:r>
            <a:r>
              <a:rPr sz="1600" spc="-65" dirty="0">
                <a:latin typeface="Arial"/>
                <a:cs typeface="Arial"/>
              </a:rPr>
              <a:t> </a:t>
            </a:r>
            <a:r>
              <a:rPr sz="1600" spc="-70" dirty="0">
                <a:latin typeface="Arial"/>
                <a:cs typeface="Arial"/>
              </a:rPr>
              <a:t>understand </a:t>
            </a:r>
            <a:r>
              <a:rPr sz="1600" spc="-50" dirty="0">
                <a:latin typeface="Arial"/>
                <a:cs typeface="Arial"/>
              </a:rPr>
              <a:t>how</a:t>
            </a:r>
            <a:r>
              <a:rPr sz="1600" spc="-70" dirty="0">
                <a:latin typeface="Arial"/>
                <a:cs typeface="Arial"/>
              </a:rPr>
              <a:t> </a:t>
            </a:r>
            <a:r>
              <a:rPr sz="1600" dirty="0">
                <a:latin typeface="Arial"/>
                <a:cs typeface="Arial"/>
              </a:rPr>
              <a:t>to</a:t>
            </a:r>
            <a:r>
              <a:rPr sz="1600" spc="-65" dirty="0">
                <a:latin typeface="Arial"/>
                <a:cs typeface="Arial"/>
              </a:rPr>
              <a:t> </a:t>
            </a:r>
            <a:r>
              <a:rPr sz="1600" spc="-120" dirty="0">
                <a:latin typeface="Arial"/>
                <a:cs typeface="Arial"/>
              </a:rPr>
              <a:t>use</a:t>
            </a:r>
            <a:r>
              <a:rPr sz="1600" spc="-65" dirty="0">
                <a:latin typeface="Arial"/>
                <a:cs typeface="Arial"/>
              </a:rPr>
              <a:t> </a:t>
            </a:r>
            <a:r>
              <a:rPr sz="1600" spc="-25" dirty="0">
                <a:latin typeface="Arial"/>
                <a:cs typeface="Arial"/>
              </a:rPr>
              <a:t>the</a:t>
            </a:r>
            <a:r>
              <a:rPr sz="1600" spc="-60" dirty="0">
                <a:latin typeface="Arial"/>
                <a:cs typeface="Arial"/>
              </a:rPr>
              <a:t> </a:t>
            </a:r>
            <a:r>
              <a:rPr sz="1600" spc="-114" dirty="0">
                <a:latin typeface="Arial"/>
                <a:cs typeface="Arial"/>
              </a:rPr>
              <a:t>Wayback</a:t>
            </a:r>
            <a:r>
              <a:rPr sz="1600" spc="-60" dirty="0">
                <a:latin typeface="Arial"/>
                <a:cs typeface="Arial"/>
              </a:rPr>
              <a:t> </a:t>
            </a:r>
            <a:r>
              <a:rPr sz="1600" spc="-70" dirty="0">
                <a:latin typeface="Arial"/>
                <a:cs typeface="Arial"/>
              </a:rPr>
              <a:t>Machine</a:t>
            </a:r>
            <a:r>
              <a:rPr sz="1600" spc="-65" dirty="0">
                <a:latin typeface="Arial"/>
                <a:cs typeface="Arial"/>
              </a:rPr>
              <a:t> </a:t>
            </a:r>
            <a:r>
              <a:rPr sz="1600" dirty="0">
                <a:latin typeface="Arial"/>
                <a:cs typeface="Arial"/>
              </a:rPr>
              <a:t>to</a:t>
            </a:r>
            <a:r>
              <a:rPr sz="1600" spc="-70" dirty="0">
                <a:latin typeface="Arial"/>
                <a:cs typeface="Arial"/>
              </a:rPr>
              <a:t> </a:t>
            </a:r>
            <a:r>
              <a:rPr sz="1600" spc="-30" dirty="0">
                <a:latin typeface="Arial"/>
                <a:cs typeface="Arial"/>
              </a:rPr>
              <a:t>pull</a:t>
            </a:r>
            <a:r>
              <a:rPr sz="1600" spc="-60" dirty="0">
                <a:latin typeface="Arial"/>
                <a:cs typeface="Arial"/>
              </a:rPr>
              <a:t> </a:t>
            </a:r>
            <a:r>
              <a:rPr sz="1600" spc="-65" dirty="0">
                <a:latin typeface="Arial"/>
                <a:cs typeface="Arial"/>
              </a:rPr>
              <a:t>up</a:t>
            </a:r>
            <a:r>
              <a:rPr sz="1600" spc="-70" dirty="0">
                <a:latin typeface="Arial"/>
                <a:cs typeface="Arial"/>
              </a:rPr>
              <a:t> </a:t>
            </a:r>
            <a:r>
              <a:rPr sz="1600" spc="-50" dirty="0">
                <a:latin typeface="Arial"/>
                <a:cs typeface="Arial"/>
              </a:rPr>
              <a:t>a deleted</a:t>
            </a:r>
            <a:r>
              <a:rPr sz="1600" spc="-70" dirty="0">
                <a:latin typeface="Arial"/>
                <a:cs typeface="Arial"/>
              </a:rPr>
              <a:t> </a:t>
            </a:r>
            <a:r>
              <a:rPr sz="1600" spc="-65" dirty="0">
                <a:latin typeface="Arial"/>
                <a:cs typeface="Arial"/>
              </a:rPr>
              <a:t>web</a:t>
            </a:r>
            <a:r>
              <a:rPr sz="1600" spc="-70" dirty="0">
                <a:latin typeface="Arial"/>
                <a:cs typeface="Arial"/>
              </a:rPr>
              <a:t> </a:t>
            </a:r>
            <a:r>
              <a:rPr sz="1600" spc="-120" dirty="0">
                <a:latin typeface="Arial"/>
                <a:cs typeface="Arial"/>
              </a:rPr>
              <a:t>page</a:t>
            </a:r>
            <a:r>
              <a:rPr sz="1600" spc="-60" dirty="0">
                <a:latin typeface="Arial"/>
                <a:cs typeface="Arial"/>
              </a:rPr>
              <a:t> </a:t>
            </a:r>
            <a:r>
              <a:rPr sz="1600" spc="-160" dirty="0">
                <a:latin typeface="Arial"/>
                <a:cs typeface="Arial"/>
              </a:rPr>
              <a:t>—</a:t>
            </a:r>
            <a:r>
              <a:rPr sz="1600" spc="-65" dirty="0">
                <a:latin typeface="Arial"/>
                <a:cs typeface="Arial"/>
              </a:rPr>
              <a:t> </a:t>
            </a:r>
            <a:r>
              <a:rPr sz="1600" spc="-80" dirty="0">
                <a:latin typeface="Arial"/>
                <a:cs typeface="Arial"/>
              </a:rPr>
              <a:t>these</a:t>
            </a:r>
            <a:r>
              <a:rPr sz="1600" spc="-65" dirty="0">
                <a:latin typeface="Arial"/>
                <a:cs typeface="Arial"/>
              </a:rPr>
              <a:t> </a:t>
            </a:r>
            <a:r>
              <a:rPr sz="1600" spc="-45" dirty="0">
                <a:latin typeface="Arial"/>
                <a:cs typeface="Arial"/>
              </a:rPr>
              <a:t>tools</a:t>
            </a:r>
            <a:r>
              <a:rPr sz="1600" spc="-65" dirty="0">
                <a:latin typeface="Arial"/>
                <a:cs typeface="Arial"/>
              </a:rPr>
              <a:t> </a:t>
            </a:r>
            <a:r>
              <a:rPr sz="1600" spc="-80" dirty="0">
                <a:latin typeface="Arial"/>
                <a:cs typeface="Arial"/>
              </a:rPr>
              <a:t>and</a:t>
            </a:r>
            <a:r>
              <a:rPr sz="1600" spc="-65" dirty="0">
                <a:latin typeface="Arial"/>
                <a:cs typeface="Arial"/>
              </a:rPr>
              <a:t> </a:t>
            </a:r>
            <a:r>
              <a:rPr sz="1600" spc="-105" dirty="0">
                <a:latin typeface="Arial"/>
                <a:cs typeface="Arial"/>
              </a:rPr>
              <a:t>process</a:t>
            </a:r>
            <a:r>
              <a:rPr sz="1600" spc="-65" dirty="0">
                <a:latin typeface="Arial"/>
                <a:cs typeface="Arial"/>
              </a:rPr>
              <a:t> </a:t>
            </a:r>
            <a:r>
              <a:rPr sz="1600" spc="-85" dirty="0">
                <a:latin typeface="Arial"/>
                <a:cs typeface="Arial"/>
              </a:rPr>
              <a:t>raise</a:t>
            </a:r>
            <a:r>
              <a:rPr sz="1600" spc="-65" dirty="0">
                <a:latin typeface="Arial"/>
                <a:cs typeface="Arial"/>
              </a:rPr>
              <a:t> </a:t>
            </a:r>
            <a:r>
              <a:rPr sz="1600" spc="-25" dirty="0">
                <a:latin typeface="Arial"/>
                <a:cs typeface="Arial"/>
              </a:rPr>
              <a:t>the </a:t>
            </a:r>
            <a:r>
              <a:rPr sz="1600" spc="-75" dirty="0">
                <a:latin typeface="Arial"/>
                <a:cs typeface="Arial"/>
              </a:rPr>
              <a:t>questions</a:t>
            </a:r>
            <a:r>
              <a:rPr sz="1600" spc="-65" dirty="0">
                <a:latin typeface="Arial"/>
                <a:cs typeface="Arial"/>
              </a:rPr>
              <a:t> </a:t>
            </a:r>
            <a:r>
              <a:rPr sz="1600" dirty="0">
                <a:latin typeface="Arial"/>
                <a:cs typeface="Arial"/>
              </a:rPr>
              <a:t>that</a:t>
            </a:r>
            <a:r>
              <a:rPr sz="1600" spc="-65" dirty="0">
                <a:latin typeface="Arial"/>
                <a:cs typeface="Arial"/>
              </a:rPr>
              <a:t> </a:t>
            </a:r>
            <a:r>
              <a:rPr sz="1600" spc="-60" dirty="0">
                <a:latin typeface="Arial"/>
                <a:cs typeface="Arial"/>
              </a:rPr>
              <a:t>larger</a:t>
            </a:r>
            <a:r>
              <a:rPr sz="1600" spc="-65" dirty="0">
                <a:latin typeface="Arial"/>
                <a:cs typeface="Arial"/>
              </a:rPr>
              <a:t> </a:t>
            </a:r>
            <a:r>
              <a:rPr sz="1600" spc="-50" dirty="0">
                <a:latin typeface="Arial"/>
                <a:cs typeface="Arial"/>
              </a:rPr>
              <a:t>theories</a:t>
            </a:r>
            <a:r>
              <a:rPr sz="1600" spc="-65" dirty="0">
                <a:latin typeface="Arial"/>
                <a:cs typeface="Arial"/>
              </a:rPr>
              <a:t> </a:t>
            </a:r>
            <a:r>
              <a:rPr sz="1600" spc="-114" dirty="0">
                <a:latin typeface="Arial"/>
                <a:cs typeface="Arial"/>
              </a:rPr>
              <a:t>can</a:t>
            </a:r>
            <a:r>
              <a:rPr sz="1600" spc="-70" dirty="0">
                <a:latin typeface="Arial"/>
                <a:cs typeface="Arial"/>
              </a:rPr>
              <a:t> </a:t>
            </a:r>
            <a:r>
              <a:rPr sz="1600" spc="-10" dirty="0">
                <a:latin typeface="Arial"/>
                <a:cs typeface="Arial"/>
              </a:rPr>
              <a:t>answer.”</a:t>
            </a:r>
            <a:endParaRPr sz="1600" dirty="0">
              <a:latin typeface="Arial"/>
              <a:cs typeface="Arial"/>
            </a:endParaRPr>
          </a:p>
          <a:p>
            <a:pPr>
              <a:lnSpc>
                <a:spcPct val="100000"/>
              </a:lnSpc>
              <a:spcBef>
                <a:spcPts val="35"/>
              </a:spcBef>
            </a:pPr>
            <a:endParaRPr sz="1950" dirty="0">
              <a:latin typeface="Arial"/>
              <a:cs typeface="Arial"/>
            </a:endParaRPr>
          </a:p>
          <a:p>
            <a:pPr marL="1475105">
              <a:lnSpc>
                <a:spcPct val="100000"/>
              </a:lnSpc>
            </a:pPr>
            <a:r>
              <a:rPr sz="1600" i="1" spc="-150" dirty="0">
                <a:latin typeface="Arial"/>
                <a:cs typeface="Arial"/>
              </a:rPr>
              <a:t>~</a:t>
            </a:r>
            <a:r>
              <a:rPr sz="1600" i="1" spc="-80" dirty="0">
                <a:latin typeface="Arial"/>
                <a:cs typeface="Arial"/>
              </a:rPr>
              <a:t> </a:t>
            </a:r>
            <a:r>
              <a:rPr sz="1600" i="1" spc="-60" dirty="0">
                <a:latin typeface="Arial"/>
                <a:cs typeface="Arial"/>
              </a:rPr>
              <a:t>Mike</a:t>
            </a:r>
            <a:r>
              <a:rPr sz="1600" i="1" spc="-80" dirty="0">
                <a:latin typeface="Arial"/>
                <a:cs typeface="Arial"/>
              </a:rPr>
              <a:t> </a:t>
            </a:r>
            <a:r>
              <a:rPr sz="1600" i="1" spc="-10" dirty="0">
                <a:latin typeface="Arial"/>
                <a:cs typeface="Arial"/>
              </a:rPr>
              <a:t>Caufield</a:t>
            </a:r>
            <a:endParaRPr sz="16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8B01-CCED-DAC1-C96B-B6B85AD8AC90}"/>
              </a:ext>
            </a:extLst>
          </p:cNvPr>
          <p:cNvSpPr>
            <a:spLocks noGrp="1"/>
          </p:cNvSpPr>
          <p:nvPr>
            <p:ph type="title"/>
          </p:nvPr>
        </p:nvSpPr>
        <p:spPr>
          <a:xfrm>
            <a:off x="883411" y="1623059"/>
            <a:ext cx="8291576" cy="492443"/>
          </a:xfrm>
        </p:spPr>
        <p:txBody>
          <a:bodyPr/>
          <a:lstStyle/>
          <a:p>
            <a:r>
              <a:rPr lang="en-US" dirty="0">
                <a:solidFill>
                  <a:schemeClr val="tx1"/>
                </a:solidFill>
              </a:rPr>
              <a:t>Today’s menu</a:t>
            </a:r>
          </a:p>
        </p:txBody>
      </p:sp>
      <p:grpSp>
        <p:nvGrpSpPr>
          <p:cNvPr id="3" name="object 4">
            <a:extLst>
              <a:ext uri="{FF2B5EF4-FFF2-40B4-BE49-F238E27FC236}">
                <a16:creationId xmlns:a16="http://schemas.microsoft.com/office/drawing/2014/main" id="{ADD7D75A-75BB-79AE-897A-16B84DC7878E}"/>
              </a:ext>
            </a:extLst>
          </p:cNvPr>
          <p:cNvGrpSpPr/>
          <p:nvPr/>
        </p:nvGrpSpPr>
        <p:grpSpPr>
          <a:xfrm>
            <a:off x="5846824" y="2115502"/>
            <a:ext cx="4187825" cy="4972050"/>
            <a:chOff x="3541725" y="1657774"/>
            <a:chExt cx="4187825" cy="4972050"/>
          </a:xfrm>
        </p:grpSpPr>
        <p:sp>
          <p:nvSpPr>
            <p:cNvPr id="4" name="object 5">
              <a:extLst>
                <a:ext uri="{FF2B5EF4-FFF2-40B4-BE49-F238E27FC236}">
                  <a16:creationId xmlns:a16="http://schemas.microsoft.com/office/drawing/2014/main" id="{93884E2C-11A4-4A5A-5A91-9C1682081A29}"/>
                </a:ext>
              </a:extLst>
            </p:cNvPr>
            <p:cNvSpPr/>
            <p:nvPr/>
          </p:nvSpPr>
          <p:spPr>
            <a:xfrm>
              <a:off x="6533475" y="6035400"/>
              <a:ext cx="1195705" cy="594360"/>
            </a:xfrm>
            <a:custGeom>
              <a:avLst/>
              <a:gdLst/>
              <a:ahLst/>
              <a:cxnLst/>
              <a:rect l="l" t="t" r="r" b="b"/>
              <a:pathLst>
                <a:path w="1195704" h="594359">
                  <a:moveTo>
                    <a:pt x="597804" y="0"/>
                  </a:moveTo>
                  <a:lnTo>
                    <a:pt x="0" y="593999"/>
                  </a:lnTo>
                  <a:lnTo>
                    <a:pt x="1195609" y="593999"/>
                  </a:lnTo>
                  <a:lnTo>
                    <a:pt x="597804" y="0"/>
                  </a:lnTo>
                  <a:close/>
                </a:path>
              </a:pathLst>
            </a:custGeom>
            <a:solidFill>
              <a:srgbClr val="4472C4">
                <a:alpha val="30198"/>
              </a:srgbClr>
            </a:solidFill>
          </p:spPr>
          <p:txBody>
            <a:bodyPr wrap="square" lIns="0" tIns="0" rIns="0" bIns="0" rtlCol="0"/>
            <a:lstStyle/>
            <a:p>
              <a:endParaRPr/>
            </a:p>
          </p:txBody>
        </p:sp>
        <p:pic>
          <p:nvPicPr>
            <p:cNvPr id="5" name="object 6">
              <a:extLst>
                <a:ext uri="{FF2B5EF4-FFF2-40B4-BE49-F238E27FC236}">
                  <a16:creationId xmlns:a16="http://schemas.microsoft.com/office/drawing/2014/main" id="{674D9AFD-4487-3A1B-03E3-66788430F218}"/>
                </a:ext>
              </a:extLst>
            </p:cNvPr>
            <p:cNvPicPr/>
            <p:nvPr/>
          </p:nvPicPr>
          <p:blipFill>
            <a:blip r:embed="rId3" cstate="print"/>
            <a:stretch>
              <a:fillRect/>
            </a:stretch>
          </p:blipFill>
          <p:spPr>
            <a:xfrm>
              <a:off x="3541725" y="1657774"/>
              <a:ext cx="2974948" cy="4456851"/>
            </a:xfrm>
            <a:prstGeom prst="rect">
              <a:avLst/>
            </a:prstGeom>
          </p:spPr>
        </p:pic>
        <p:sp>
          <p:nvSpPr>
            <p:cNvPr id="6" name="object 7">
              <a:extLst>
                <a:ext uri="{FF2B5EF4-FFF2-40B4-BE49-F238E27FC236}">
                  <a16:creationId xmlns:a16="http://schemas.microsoft.com/office/drawing/2014/main" id="{3FA9D989-7E38-FC66-0909-38FE5A483158}"/>
                </a:ext>
              </a:extLst>
            </p:cNvPr>
            <p:cNvSpPr/>
            <p:nvPr/>
          </p:nvSpPr>
          <p:spPr>
            <a:xfrm>
              <a:off x="6235663" y="6305514"/>
              <a:ext cx="652145" cy="324485"/>
            </a:xfrm>
            <a:custGeom>
              <a:avLst/>
              <a:gdLst/>
              <a:ahLst/>
              <a:cxnLst/>
              <a:rect l="l" t="t" r="r" b="b"/>
              <a:pathLst>
                <a:path w="652145" h="324484">
                  <a:moveTo>
                    <a:pt x="325962" y="0"/>
                  </a:moveTo>
                  <a:lnTo>
                    <a:pt x="0" y="323885"/>
                  </a:lnTo>
                  <a:lnTo>
                    <a:pt x="651922" y="323885"/>
                  </a:lnTo>
                  <a:lnTo>
                    <a:pt x="325962" y="0"/>
                  </a:lnTo>
                  <a:close/>
                </a:path>
              </a:pathLst>
            </a:custGeom>
            <a:solidFill>
              <a:srgbClr val="4472C4">
                <a:alpha val="30198"/>
              </a:srgbClr>
            </a:solidFill>
          </p:spPr>
          <p:txBody>
            <a:bodyPr wrap="square" lIns="0" tIns="0" rIns="0" bIns="0" rtlCol="0"/>
            <a:lstStyle/>
            <a:p>
              <a:endParaRPr/>
            </a:p>
          </p:txBody>
        </p:sp>
      </p:grpSp>
      <p:sp>
        <p:nvSpPr>
          <p:cNvPr id="7" name="TextBox 6">
            <a:extLst>
              <a:ext uri="{FF2B5EF4-FFF2-40B4-BE49-F238E27FC236}">
                <a16:creationId xmlns:a16="http://schemas.microsoft.com/office/drawing/2014/main" id="{78F25070-6EBB-284E-636A-BA9328A2A05A}"/>
              </a:ext>
            </a:extLst>
          </p:cNvPr>
          <p:cNvSpPr txBox="1"/>
          <p:nvPr/>
        </p:nvSpPr>
        <p:spPr>
          <a:xfrm>
            <a:off x="883411" y="2895600"/>
            <a:ext cx="3807417" cy="2585323"/>
          </a:xfrm>
          <a:prstGeom prst="rect">
            <a:avLst/>
          </a:prstGeom>
          <a:noFill/>
        </p:spPr>
        <p:txBody>
          <a:bodyPr wrap="square" rtlCol="0">
            <a:spAutoFit/>
          </a:bodyPr>
          <a:lstStyle/>
          <a:p>
            <a:r>
              <a:rPr lang="en-US" dirty="0"/>
              <a:t>Check-in</a:t>
            </a:r>
          </a:p>
          <a:p>
            <a:endParaRPr lang="en-US" dirty="0"/>
          </a:p>
          <a:p>
            <a:r>
              <a:rPr lang="en-US" dirty="0"/>
              <a:t>What’s Up in Socials</a:t>
            </a:r>
          </a:p>
          <a:p>
            <a:r>
              <a:rPr lang="en-US" dirty="0"/>
              <a:t>    Roald Dahl</a:t>
            </a:r>
          </a:p>
          <a:p>
            <a:endParaRPr lang="en-US" dirty="0"/>
          </a:p>
          <a:p>
            <a:r>
              <a:rPr lang="en-US" dirty="0"/>
              <a:t>Lecture – digital literacy &amp; Critical Thinking</a:t>
            </a:r>
          </a:p>
          <a:p>
            <a:endParaRPr lang="en-US" dirty="0"/>
          </a:p>
          <a:p>
            <a:r>
              <a:rPr lang="en-US" dirty="0"/>
              <a:t>Survey Monkey</a:t>
            </a:r>
          </a:p>
        </p:txBody>
      </p:sp>
    </p:spTree>
    <p:extLst>
      <p:ext uri="{BB962C8B-B14F-4D97-AF65-F5344CB8AC3E}">
        <p14:creationId xmlns:p14="http://schemas.microsoft.com/office/powerpoint/2010/main" val="130179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143000"/>
            <a:ext cx="3334385" cy="5486400"/>
          </a:xfrm>
          <a:custGeom>
            <a:avLst/>
            <a:gdLst/>
            <a:ahLst/>
            <a:cxnLst/>
            <a:rect l="l" t="t" r="r" b="b"/>
            <a:pathLst>
              <a:path w="3334385" h="5486400">
                <a:moveTo>
                  <a:pt x="1807639" y="0"/>
                </a:moveTo>
                <a:lnTo>
                  <a:pt x="0" y="0"/>
                </a:lnTo>
                <a:lnTo>
                  <a:pt x="0" y="5486399"/>
                </a:lnTo>
                <a:lnTo>
                  <a:pt x="1807639" y="5486399"/>
                </a:lnTo>
                <a:lnTo>
                  <a:pt x="1910241" y="5420623"/>
                </a:lnTo>
                <a:lnTo>
                  <a:pt x="1949672" y="5393557"/>
                </a:lnTo>
                <a:lnTo>
                  <a:pt x="1988679" y="5365926"/>
                </a:lnTo>
                <a:lnTo>
                  <a:pt x="2027257" y="5337735"/>
                </a:lnTo>
                <a:lnTo>
                  <a:pt x="2065399" y="5308991"/>
                </a:lnTo>
                <a:lnTo>
                  <a:pt x="2103100" y="5279699"/>
                </a:lnTo>
                <a:lnTo>
                  <a:pt x="2140353" y="5249865"/>
                </a:lnTo>
                <a:lnTo>
                  <a:pt x="2177153" y="5219495"/>
                </a:lnTo>
                <a:lnTo>
                  <a:pt x="2213494" y="5188595"/>
                </a:lnTo>
                <a:lnTo>
                  <a:pt x="2249370" y="5157170"/>
                </a:lnTo>
                <a:lnTo>
                  <a:pt x="2284775" y="5125228"/>
                </a:lnTo>
                <a:lnTo>
                  <a:pt x="2319703" y="5092773"/>
                </a:lnTo>
                <a:lnTo>
                  <a:pt x="2354148" y="5059812"/>
                </a:lnTo>
                <a:lnTo>
                  <a:pt x="2388104" y="5026350"/>
                </a:lnTo>
                <a:lnTo>
                  <a:pt x="2421566" y="4992393"/>
                </a:lnTo>
                <a:lnTo>
                  <a:pt x="2454527" y="4957948"/>
                </a:lnTo>
                <a:lnTo>
                  <a:pt x="2486982" y="4923020"/>
                </a:lnTo>
                <a:lnTo>
                  <a:pt x="2518925" y="4887615"/>
                </a:lnTo>
                <a:lnTo>
                  <a:pt x="2550349" y="4851740"/>
                </a:lnTo>
                <a:lnTo>
                  <a:pt x="2581249" y="4815399"/>
                </a:lnTo>
                <a:lnTo>
                  <a:pt x="2611619" y="4778599"/>
                </a:lnTo>
                <a:lnTo>
                  <a:pt x="2641453" y="4741345"/>
                </a:lnTo>
                <a:lnTo>
                  <a:pt x="2670746" y="4703645"/>
                </a:lnTo>
                <a:lnTo>
                  <a:pt x="2699490" y="4665503"/>
                </a:lnTo>
                <a:lnTo>
                  <a:pt x="2727681" y="4626925"/>
                </a:lnTo>
                <a:lnTo>
                  <a:pt x="2755312" y="4587918"/>
                </a:lnTo>
                <a:lnTo>
                  <a:pt x="2782377" y="4548487"/>
                </a:lnTo>
                <a:lnTo>
                  <a:pt x="2808871" y="4508638"/>
                </a:lnTo>
                <a:lnTo>
                  <a:pt x="2834788" y="4468378"/>
                </a:lnTo>
                <a:lnTo>
                  <a:pt x="2860121" y="4427711"/>
                </a:lnTo>
                <a:lnTo>
                  <a:pt x="2884866" y="4386645"/>
                </a:lnTo>
                <a:lnTo>
                  <a:pt x="2909015" y="4345184"/>
                </a:lnTo>
                <a:lnTo>
                  <a:pt x="2932563" y="4303335"/>
                </a:lnTo>
                <a:lnTo>
                  <a:pt x="2955504" y="4261104"/>
                </a:lnTo>
                <a:lnTo>
                  <a:pt x="2977833" y="4218496"/>
                </a:lnTo>
                <a:lnTo>
                  <a:pt x="2999543" y="4175518"/>
                </a:lnTo>
                <a:lnTo>
                  <a:pt x="3020628" y="4132175"/>
                </a:lnTo>
                <a:lnTo>
                  <a:pt x="3041082" y="4088474"/>
                </a:lnTo>
                <a:lnTo>
                  <a:pt x="3060900" y="4044419"/>
                </a:lnTo>
                <a:lnTo>
                  <a:pt x="3080076" y="4000018"/>
                </a:lnTo>
                <a:lnTo>
                  <a:pt x="3098604" y="3955276"/>
                </a:lnTo>
                <a:lnTo>
                  <a:pt x="3116477" y="3910199"/>
                </a:lnTo>
                <a:lnTo>
                  <a:pt x="3133690" y="3864793"/>
                </a:lnTo>
                <a:lnTo>
                  <a:pt x="3150237" y="3819063"/>
                </a:lnTo>
                <a:lnTo>
                  <a:pt x="3166113" y="3773017"/>
                </a:lnTo>
                <a:lnTo>
                  <a:pt x="3181310" y="3726658"/>
                </a:lnTo>
                <a:lnTo>
                  <a:pt x="3195824" y="3679995"/>
                </a:lnTo>
                <a:lnTo>
                  <a:pt x="3209648" y="3633031"/>
                </a:lnTo>
                <a:lnTo>
                  <a:pt x="3222777" y="3585774"/>
                </a:lnTo>
                <a:lnTo>
                  <a:pt x="3235204" y="3538230"/>
                </a:lnTo>
                <a:lnTo>
                  <a:pt x="3246923" y="3490403"/>
                </a:lnTo>
                <a:lnTo>
                  <a:pt x="3257930" y="3442300"/>
                </a:lnTo>
                <a:lnTo>
                  <a:pt x="3268217" y="3393928"/>
                </a:lnTo>
                <a:lnTo>
                  <a:pt x="3277779" y="3345291"/>
                </a:lnTo>
                <a:lnTo>
                  <a:pt x="3286610" y="3296396"/>
                </a:lnTo>
                <a:lnTo>
                  <a:pt x="3294705" y="3247249"/>
                </a:lnTo>
                <a:lnTo>
                  <a:pt x="3302056" y="3197855"/>
                </a:lnTo>
                <a:lnTo>
                  <a:pt x="3308659" y="3148221"/>
                </a:lnTo>
                <a:lnTo>
                  <a:pt x="3314507" y="3098352"/>
                </a:lnTo>
                <a:lnTo>
                  <a:pt x="3319594" y="3048255"/>
                </a:lnTo>
                <a:lnTo>
                  <a:pt x="3323915" y="2997935"/>
                </a:lnTo>
                <a:lnTo>
                  <a:pt x="3327464" y="2947398"/>
                </a:lnTo>
                <a:lnTo>
                  <a:pt x="3330234" y="2896650"/>
                </a:lnTo>
                <a:lnTo>
                  <a:pt x="3332220" y="2845697"/>
                </a:lnTo>
                <a:lnTo>
                  <a:pt x="3333416" y="2794545"/>
                </a:lnTo>
                <a:lnTo>
                  <a:pt x="3333816" y="2743200"/>
                </a:lnTo>
                <a:lnTo>
                  <a:pt x="3333416" y="2691854"/>
                </a:lnTo>
                <a:lnTo>
                  <a:pt x="3332220" y="2640702"/>
                </a:lnTo>
                <a:lnTo>
                  <a:pt x="3330234" y="2589749"/>
                </a:lnTo>
                <a:lnTo>
                  <a:pt x="3327464" y="2539001"/>
                </a:lnTo>
                <a:lnTo>
                  <a:pt x="3323915" y="2488464"/>
                </a:lnTo>
                <a:lnTo>
                  <a:pt x="3319594" y="2438144"/>
                </a:lnTo>
                <a:lnTo>
                  <a:pt x="3314507" y="2388047"/>
                </a:lnTo>
                <a:lnTo>
                  <a:pt x="3308659" y="2338178"/>
                </a:lnTo>
                <a:lnTo>
                  <a:pt x="3302056" y="2288544"/>
                </a:lnTo>
                <a:lnTo>
                  <a:pt x="3294705" y="2239150"/>
                </a:lnTo>
                <a:lnTo>
                  <a:pt x="3286610" y="2190003"/>
                </a:lnTo>
                <a:lnTo>
                  <a:pt x="3277779" y="2141108"/>
                </a:lnTo>
                <a:lnTo>
                  <a:pt x="3268217" y="2092471"/>
                </a:lnTo>
                <a:lnTo>
                  <a:pt x="3257930" y="2044099"/>
                </a:lnTo>
                <a:lnTo>
                  <a:pt x="3246923" y="1995996"/>
                </a:lnTo>
                <a:lnTo>
                  <a:pt x="3235204" y="1948170"/>
                </a:lnTo>
                <a:lnTo>
                  <a:pt x="3222777" y="1900625"/>
                </a:lnTo>
                <a:lnTo>
                  <a:pt x="3209648" y="1853368"/>
                </a:lnTo>
                <a:lnTo>
                  <a:pt x="3195824" y="1806405"/>
                </a:lnTo>
                <a:lnTo>
                  <a:pt x="3181310" y="1759741"/>
                </a:lnTo>
                <a:lnTo>
                  <a:pt x="3166113" y="1713383"/>
                </a:lnTo>
                <a:lnTo>
                  <a:pt x="3150237" y="1667336"/>
                </a:lnTo>
                <a:lnTo>
                  <a:pt x="3133690" y="1621606"/>
                </a:lnTo>
                <a:lnTo>
                  <a:pt x="3116477" y="1576200"/>
                </a:lnTo>
                <a:lnTo>
                  <a:pt x="3098604" y="1531123"/>
                </a:lnTo>
                <a:lnTo>
                  <a:pt x="3080076" y="1486381"/>
                </a:lnTo>
                <a:lnTo>
                  <a:pt x="3060900" y="1441980"/>
                </a:lnTo>
                <a:lnTo>
                  <a:pt x="3041082" y="1397926"/>
                </a:lnTo>
                <a:lnTo>
                  <a:pt x="3020628" y="1354224"/>
                </a:lnTo>
                <a:lnTo>
                  <a:pt x="2999543" y="1310881"/>
                </a:lnTo>
                <a:lnTo>
                  <a:pt x="2977833" y="1267903"/>
                </a:lnTo>
                <a:lnTo>
                  <a:pt x="2955504" y="1225296"/>
                </a:lnTo>
                <a:lnTo>
                  <a:pt x="2932563" y="1183064"/>
                </a:lnTo>
                <a:lnTo>
                  <a:pt x="2909015" y="1141215"/>
                </a:lnTo>
                <a:lnTo>
                  <a:pt x="2884866" y="1099755"/>
                </a:lnTo>
                <a:lnTo>
                  <a:pt x="2860121" y="1058688"/>
                </a:lnTo>
                <a:lnTo>
                  <a:pt x="2834788" y="1018022"/>
                </a:lnTo>
                <a:lnTo>
                  <a:pt x="2808871" y="977761"/>
                </a:lnTo>
                <a:lnTo>
                  <a:pt x="2782377" y="937912"/>
                </a:lnTo>
                <a:lnTo>
                  <a:pt x="2755312" y="898482"/>
                </a:lnTo>
                <a:lnTo>
                  <a:pt x="2727681" y="859474"/>
                </a:lnTo>
                <a:lnTo>
                  <a:pt x="2699490" y="820897"/>
                </a:lnTo>
                <a:lnTo>
                  <a:pt x="2670746" y="782755"/>
                </a:lnTo>
                <a:lnTo>
                  <a:pt x="2641453" y="745054"/>
                </a:lnTo>
                <a:lnTo>
                  <a:pt x="2611619" y="707801"/>
                </a:lnTo>
                <a:lnTo>
                  <a:pt x="2581249" y="671001"/>
                </a:lnTo>
                <a:lnTo>
                  <a:pt x="2550349" y="634660"/>
                </a:lnTo>
                <a:lnTo>
                  <a:pt x="2518925" y="598784"/>
                </a:lnTo>
                <a:lnTo>
                  <a:pt x="2486982" y="563379"/>
                </a:lnTo>
                <a:lnTo>
                  <a:pt x="2454527" y="528451"/>
                </a:lnTo>
                <a:lnTo>
                  <a:pt x="2421566" y="494006"/>
                </a:lnTo>
                <a:lnTo>
                  <a:pt x="2388104" y="460050"/>
                </a:lnTo>
                <a:lnTo>
                  <a:pt x="2354148" y="426588"/>
                </a:lnTo>
                <a:lnTo>
                  <a:pt x="2319703" y="393626"/>
                </a:lnTo>
                <a:lnTo>
                  <a:pt x="2284775" y="361172"/>
                </a:lnTo>
                <a:lnTo>
                  <a:pt x="2249370" y="329229"/>
                </a:lnTo>
                <a:lnTo>
                  <a:pt x="2213494" y="297805"/>
                </a:lnTo>
                <a:lnTo>
                  <a:pt x="2177153" y="266905"/>
                </a:lnTo>
                <a:lnTo>
                  <a:pt x="2140353" y="236535"/>
                </a:lnTo>
                <a:lnTo>
                  <a:pt x="2103100" y="206700"/>
                </a:lnTo>
                <a:lnTo>
                  <a:pt x="2065399" y="177408"/>
                </a:lnTo>
                <a:lnTo>
                  <a:pt x="2027257" y="148664"/>
                </a:lnTo>
                <a:lnTo>
                  <a:pt x="1988679" y="120473"/>
                </a:lnTo>
                <a:lnTo>
                  <a:pt x="1949672" y="92842"/>
                </a:lnTo>
                <a:lnTo>
                  <a:pt x="1910241" y="65777"/>
                </a:lnTo>
                <a:lnTo>
                  <a:pt x="1807639" y="0"/>
                </a:lnTo>
                <a:close/>
              </a:path>
            </a:pathLst>
          </a:custGeom>
          <a:solidFill>
            <a:srgbClr val="ED7D31"/>
          </a:solidFill>
        </p:spPr>
        <p:txBody>
          <a:bodyPr wrap="square" lIns="0" tIns="0" rIns="0" bIns="0" rtlCol="0"/>
          <a:lstStyle/>
          <a:p>
            <a:endParaRPr/>
          </a:p>
        </p:txBody>
      </p:sp>
      <p:sp>
        <p:nvSpPr>
          <p:cNvPr id="3" name="object 3"/>
          <p:cNvSpPr txBox="1"/>
          <p:nvPr/>
        </p:nvSpPr>
        <p:spPr>
          <a:xfrm>
            <a:off x="762319" y="2551176"/>
            <a:ext cx="1997710" cy="2503805"/>
          </a:xfrm>
          <a:prstGeom prst="rect">
            <a:avLst/>
          </a:prstGeom>
        </p:spPr>
        <p:txBody>
          <a:bodyPr vert="horz" wrap="square" lIns="0" tIns="59690" rIns="0" bIns="0" rtlCol="0">
            <a:spAutoFit/>
          </a:bodyPr>
          <a:lstStyle/>
          <a:p>
            <a:pPr marL="12700" marR="5080">
              <a:lnSpc>
                <a:spcPct val="91100"/>
              </a:lnSpc>
              <a:spcBef>
                <a:spcPts val="470"/>
              </a:spcBef>
            </a:pPr>
            <a:r>
              <a:rPr sz="3500" spc="-210" dirty="0">
                <a:solidFill>
                  <a:srgbClr val="FFFFFF"/>
                </a:solidFill>
                <a:latin typeface="Arial"/>
                <a:cs typeface="Arial"/>
              </a:rPr>
              <a:t>Knowledge </a:t>
            </a:r>
            <a:r>
              <a:rPr sz="3500" spc="-195" dirty="0">
                <a:solidFill>
                  <a:srgbClr val="FFFFFF"/>
                </a:solidFill>
                <a:latin typeface="Arial"/>
                <a:cs typeface="Arial"/>
              </a:rPr>
              <a:t>and</a:t>
            </a:r>
            <a:r>
              <a:rPr sz="3500" spc="-125" dirty="0">
                <a:solidFill>
                  <a:srgbClr val="FFFFFF"/>
                </a:solidFill>
                <a:latin typeface="Arial"/>
                <a:cs typeface="Arial"/>
              </a:rPr>
              <a:t> </a:t>
            </a:r>
            <a:r>
              <a:rPr sz="3500" spc="-240" dirty="0">
                <a:solidFill>
                  <a:srgbClr val="FFFFFF"/>
                </a:solidFill>
                <a:latin typeface="Arial"/>
                <a:cs typeface="Arial"/>
              </a:rPr>
              <a:t>Skills</a:t>
            </a:r>
            <a:r>
              <a:rPr sz="3500" spc="-140" dirty="0">
                <a:solidFill>
                  <a:srgbClr val="FFFFFF"/>
                </a:solidFill>
                <a:latin typeface="Arial"/>
                <a:cs typeface="Arial"/>
              </a:rPr>
              <a:t> </a:t>
            </a:r>
            <a:r>
              <a:rPr sz="3500" spc="-130" dirty="0">
                <a:solidFill>
                  <a:srgbClr val="FFFFFF"/>
                </a:solidFill>
                <a:latin typeface="Arial"/>
                <a:cs typeface="Arial"/>
              </a:rPr>
              <a:t>– </a:t>
            </a:r>
            <a:r>
              <a:rPr sz="3500" spc="-95" dirty="0">
                <a:solidFill>
                  <a:srgbClr val="FFFFFF"/>
                </a:solidFill>
                <a:latin typeface="Arial"/>
                <a:cs typeface="Arial"/>
              </a:rPr>
              <a:t>what</a:t>
            </a:r>
            <a:r>
              <a:rPr sz="3500" spc="-150" dirty="0">
                <a:solidFill>
                  <a:srgbClr val="FFFFFF"/>
                </a:solidFill>
                <a:latin typeface="Arial"/>
                <a:cs typeface="Arial"/>
              </a:rPr>
              <a:t> </a:t>
            </a:r>
            <a:r>
              <a:rPr sz="3500" spc="-25" dirty="0">
                <a:solidFill>
                  <a:srgbClr val="FFFFFF"/>
                </a:solidFill>
                <a:latin typeface="Arial"/>
                <a:cs typeface="Arial"/>
              </a:rPr>
              <a:t>you </a:t>
            </a:r>
            <a:r>
              <a:rPr sz="3500" spc="-185" dirty="0">
                <a:solidFill>
                  <a:srgbClr val="FFFFFF"/>
                </a:solidFill>
                <a:latin typeface="Arial"/>
                <a:cs typeface="Arial"/>
              </a:rPr>
              <a:t>need</a:t>
            </a:r>
            <a:r>
              <a:rPr sz="3500" spc="-140" dirty="0">
                <a:solidFill>
                  <a:srgbClr val="FFFFFF"/>
                </a:solidFill>
                <a:latin typeface="Arial"/>
                <a:cs typeface="Arial"/>
              </a:rPr>
              <a:t> </a:t>
            </a:r>
            <a:r>
              <a:rPr sz="3500" spc="-25" dirty="0">
                <a:solidFill>
                  <a:srgbClr val="FFFFFF"/>
                </a:solidFill>
                <a:latin typeface="Arial"/>
                <a:cs typeface="Arial"/>
              </a:rPr>
              <a:t>to </a:t>
            </a:r>
            <a:r>
              <a:rPr sz="3500" spc="-40" dirty="0">
                <a:solidFill>
                  <a:srgbClr val="FFFFFF"/>
                </a:solidFill>
                <a:latin typeface="Arial"/>
                <a:cs typeface="Arial"/>
              </a:rPr>
              <a:t>consider</a:t>
            </a:r>
            <a:endParaRPr sz="3500">
              <a:latin typeface="Arial"/>
              <a:cs typeface="Arial"/>
            </a:endParaRPr>
          </a:p>
        </p:txBody>
      </p:sp>
      <p:sp>
        <p:nvSpPr>
          <p:cNvPr id="4" name="object 4"/>
          <p:cNvSpPr/>
          <p:nvPr/>
        </p:nvSpPr>
        <p:spPr>
          <a:xfrm>
            <a:off x="7775310" y="4817350"/>
            <a:ext cx="1729739" cy="1607820"/>
          </a:xfrm>
          <a:custGeom>
            <a:avLst/>
            <a:gdLst/>
            <a:ahLst/>
            <a:cxnLst/>
            <a:rect l="l" t="t" r="r" b="b"/>
            <a:pathLst>
              <a:path w="1729740" h="1607820">
                <a:moveTo>
                  <a:pt x="132258" y="1503903"/>
                </a:moveTo>
                <a:lnTo>
                  <a:pt x="49499" y="1505995"/>
                </a:lnTo>
                <a:lnTo>
                  <a:pt x="13966" y="1521777"/>
                </a:lnTo>
                <a:lnTo>
                  <a:pt x="0" y="1558063"/>
                </a:lnTo>
                <a:lnTo>
                  <a:pt x="4490" y="1577730"/>
                </a:lnTo>
                <a:lnTo>
                  <a:pt x="15781" y="1593596"/>
                </a:lnTo>
                <a:lnTo>
                  <a:pt x="32199" y="1604072"/>
                </a:lnTo>
                <a:lnTo>
                  <a:pt x="52067" y="1607563"/>
                </a:lnTo>
                <a:lnTo>
                  <a:pt x="137406" y="1605405"/>
                </a:lnTo>
                <a:lnTo>
                  <a:pt x="222918" y="1598903"/>
                </a:lnTo>
                <a:lnTo>
                  <a:pt x="307202" y="1588193"/>
                </a:lnTo>
                <a:lnTo>
                  <a:pt x="362732" y="1578275"/>
                </a:lnTo>
                <a:lnTo>
                  <a:pt x="395477" y="1557314"/>
                </a:lnTo>
                <a:lnTo>
                  <a:pt x="403810" y="1519336"/>
                </a:lnTo>
                <a:lnTo>
                  <a:pt x="397756" y="1504000"/>
                </a:lnTo>
                <a:lnTo>
                  <a:pt x="130985" y="1504000"/>
                </a:lnTo>
                <a:lnTo>
                  <a:pt x="132258" y="1503903"/>
                </a:lnTo>
                <a:close/>
              </a:path>
              <a:path w="1729740" h="1607820">
                <a:moveTo>
                  <a:pt x="133553" y="1503870"/>
                </a:moveTo>
                <a:lnTo>
                  <a:pt x="132258" y="1503903"/>
                </a:lnTo>
                <a:lnTo>
                  <a:pt x="130985" y="1504000"/>
                </a:lnTo>
                <a:lnTo>
                  <a:pt x="133553" y="1503870"/>
                </a:lnTo>
                <a:close/>
              </a:path>
              <a:path w="1729740" h="1607820">
                <a:moveTo>
                  <a:pt x="397705" y="1503870"/>
                </a:moveTo>
                <a:lnTo>
                  <a:pt x="133553" y="1503870"/>
                </a:lnTo>
                <a:lnTo>
                  <a:pt x="130985" y="1504000"/>
                </a:lnTo>
                <a:lnTo>
                  <a:pt x="397756" y="1504000"/>
                </a:lnTo>
                <a:lnTo>
                  <a:pt x="397705" y="1503870"/>
                </a:lnTo>
                <a:close/>
              </a:path>
              <a:path w="1729740" h="1607820">
                <a:moveTo>
                  <a:pt x="212655" y="1497790"/>
                </a:moveTo>
                <a:lnTo>
                  <a:pt x="132258" y="1503903"/>
                </a:lnTo>
                <a:lnTo>
                  <a:pt x="133553" y="1503870"/>
                </a:lnTo>
                <a:lnTo>
                  <a:pt x="397705" y="1503870"/>
                </a:lnTo>
                <a:lnTo>
                  <a:pt x="396404" y="1500572"/>
                </a:lnTo>
                <a:lnTo>
                  <a:pt x="393863" y="1497952"/>
                </a:lnTo>
                <a:lnTo>
                  <a:pt x="211382" y="1497952"/>
                </a:lnTo>
                <a:lnTo>
                  <a:pt x="212655" y="1497790"/>
                </a:lnTo>
                <a:close/>
              </a:path>
              <a:path w="1729740" h="1607820">
                <a:moveTo>
                  <a:pt x="213935" y="1497693"/>
                </a:moveTo>
                <a:lnTo>
                  <a:pt x="212655" y="1497790"/>
                </a:lnTo>
                <a:lnTo>
                  <a:pt x="211382" y="1497952"/>
                </a:lnTo>
                <a:lnTo>
                  <a:pt x="213935" y="1497693"/>
                </a:lnTo>
                <a:close/>
              </a:path>
              <a:path w="1729740" h="1607820">
                <a:moveTo>
                  <a:pt x="393612" y="1497693"/>
                </a:moveTo>
                <a:lnTo>
                  <a:pt x="213935" y="1497693"/>
                </a:lnTo>
                <a:lnTo>
                  <a:pt x="211382" y="1497952"/>
                </a:lnTo>
                <a:lnTo>
                  <a:pt x="393863" y="1497952"/>
                </a:lnTo>
                <a:lnTo>
                  <a:pt x="393612" y="1497693"/>
                </a:lnTo>
                <a:close/>
              </a:path>
              <a:path w="1729740" h="1607820">
                <a:moveTo>
                  <a:pt x="291863" y="1487725"/>
                </a:moveTo>
                <a:lnTo>
                  <a:pt x="212655" y="1497790"/>
                </a:lnTo>
                <a:lnTo>
                  <a:pt x="213935" y="1497693"/>
                </a:lnTo>
                <a:lnTo>
                  <a:pt x="393612" y="1497693"/>
                </a:lnTo>
                <a:lnTo>
                  <a:pt x="384166" y="1487951"/>
                </a:lnTo>
                <a:lnTo>
                  <a:pt x="290600" y="1487951"/>
                </a:lnTo>
                <a:lnTo>
                  <a:pt x="291863" y="1487725"/>
                </a:lnTo>
                <a:close/>
              </a:path>
              <a:path w="1729740" h="1607820">
                <a:moveTo>
                  <a:pt x="293126" y="1487564"/>
                </a:moveTo>
                <a:lnTo>
                  <a:pt x="291863" y="1487725"/>
                </a:lnTo>
                <a:lnTo>
                  <a:pt x="290600" y="1487951"/>
                </a:lnTo>
                <a:lnTo>
                  <a:pt x="293126" y="1487564"/>
                </a:lnTo>
                <a:close/>
              </a:path>
              <a:path w="1729740" h="1607820">
                <a:moveTo>
                  <a:pt x="383792" y="1487564"/>
                </a:moveTo>
                <a:lnTo>
                  <a:pt x="293126" y="1487564"/>
                </a:lnTo>
                <a:lnTo>
                  <a:pt x="290600" y="1487951"/>
                </a:lnTo>
                <a:lnTo>
                  <a:pt x="384166" y="1487951"/>
                </a:lnTo>
                <a:lnTo>
                  <a:pt x="383792" y="1487564"/>
                </a:lnTo>
                <a:close/>
              </a:path>
              <a:path w="1729740" h="1607820">
                <a:moveTo>
                  <a:pt x="344871" y="1478258"/>
                </a:moveTo>
                <a:lnTo>
                  <a:pt x="291863" y="1487725"/>
                </a:lnTo>
                <a:lnTo>
                  <a:pt x="293126" y="1487564"/>
                </a:lnTo>
                <a:lnTo>
                  <a:pt x="383792" y="1487564"/>
                </a:lnTo>
                <a:lnTo>
                  <a:pt x="382848" y="1486591"/>
                </a:lnTo>
                <a:lnTo>
                  <a:pt x="365038" y="1478712"/>
                </a:lnTo>
                <a:lnTo>
                  <a:pt x="344871" y="1478258"/>
                </a:lnTo>
                <a:close/>
              </a:path>
              <a:path w="1729740" h="1607820">
                <a:moveTo>
                  <a:pt x="736854" y="1349936"/>
                </a:moveTo>
                <a:lnTo>
                  <a:pt x="718757" y="1358116"/>
                </a:lnTo>
                <a:lnTo>
                  <a:pt x="702384" y="1369900"/>
                </a:lnTo>
                <a:lnTo>
                  <a:pt x="692155" y="1386472"/>
                </a:lnTo>
                <a:lnTo>
                  <a:pt x="688887" y="1405671"/>
                </a:lnTo>
                <a:lnTo>
                  <a:pt x="693395" y="1425333"/>
                </a:lnTo>
                <a:lnTo>
                  <a:pt x="705178" y="1441707"/>
                </a:lnTo>
                <a:lnTo>
                  <a:pt x="721750" y="1451935"/>
                </a:lnTo>
                <a:lnTo>
                  <a:pt x="740949" y="1455204"/>
                </a:lnTo>
                <a:lnTo>
                  <a:pt x="760611" y="1450695"/>
                </a:lnTo>
                <a:lnTo>
                  <a:pt x="780973" y="1441490"/>
                </a:lnTo>
                <a:lnTo>
                  <a:pt x="853600" y="1404293"/>
                </a:lnTo>
                <a:lnTo>
                  <a:pt x="924132" y="1363738"/>
                </a:lnTo>
                <a:lnTo>
                  <a:pt x="944788" y="1350496"/>
                </a:lnTo>
                <a:lnTo>
                  <a:pt x="735760" y="1350496"/>
                </a:lnTo>
                <a:lnTo>
                  <a:pt x="736854" y="1349936"/>
                </a:lnTo>
                <a:close/>
              </a:path>
              <a:path w="1729740" h="1607820">
                <a:moveTo>
                  <a:pt x="737991" y="1349421"/>
                </a:moveTo>
                <a:lnTo>
                  <a:pt x="736854" y="1349936"/>
                </a:lnTo>
                <a:lnTo>
                  <a:pt x="735760" y="1350496"/>
                </a:lnTo>
                <a:lnTo>
                  <a:pt x="737991" y="1349421"/>
                </a:lnTo>
                <a:close/>
              </a:path>
              <a:path w="1729740" h="1607820">
                <a:moveTo>
                  <a:pt x="946463" y="1349421"/>
                </a:moveTo>
                <a:lnTo>
                  <a:pt x="737991" y="1349421"/>
                </a:lnTo>
                <a:lnTo>
                  <a:pt x="735760" y="1350496"/>
                </a:lnTo>
                <a:lnTo>
                  <a:pt x="944788" y="1350496"/>
                </a:lnTo>
                <a:lnTo>
                  <a:pt x="946463" y="1349421"/>
                </a:lnTo>
                <a:close/>
              </a:path>
              <a:path w="1729740" h="1607820">
                <a:moveTo>
                  <a:pt x="805081" y="1314992"/>
                </a:moveTo>
                <a:lnTo>
                  <a:pt x="736854" y="1349936"/>
                </a:lnTo>
                <a:lnTo>
                  <a:pt x="737991" y="1349421"/>
                </a:lnTo>
                <a:lnTo>
                  <a:pt x="946463" y="1349421"/>
                </a:lnTo>
                <a:lnTo>
                  <a:pt x="992463" y="1319932"/>
                </a:lnTo>
                <a:lnTo>
                  <a:pt x="998554" y="1315600"/>
                </a:lnTo>
                <a:lnTo>
                  <a:pt x="804024" y="1315600"/>
                </a:lnTo>
                <a:lnTo>
                  <a:pt x="805081" y="1314992"/>
                </a:lnTo>
                <a:close/>
              </a:path>
              <a:path w="1729740" h="1607820">
                <a:moveTo>
                  <a:pt x="806188" y="1314425"/>
                </a:moveTo>
                <a:lnTo>
                  <a:pt x="805081" y="1314992"/>
                </a:lnTo>
                <a:lnTo>
                  <a:pt x="804024" y="1315600"/>
                </a:lnTo>
                <a:lnTo>
                  <a:pt x="806188" y="1314425"/>
                </a:lnTo>
                <a:close/>
              </a:path>
              <a:path w="1729740" h="1607820">
                <a:moveTo>
                  <a:pt x="1000206" y="1314425"/>
                </a:moveTo>
                <a:lnTo>
                  <a:pt x="806188" y="1314425"/>
                </a:lnTo>
                <a:lnTo>
                  <a:pt x="804024" y="1315600"/>
                </a:lnTo>
                <a:lnTo>
                  <a:pt x="998554" y="1315600"/>
                </a:lnTo>
                <a:lnTo>
                  <a:pt x="1000206" y="1314425"/>
                </a:lnTo>
                <a:close/>
              </a:path>
              <a:path w="1729740" h="1607820">
                <a:moveTo>
                  <a:pt x="1045904" y="1276271"/>
                </a:moveTo>
                <a:lnTo>
                  <a:pt x="872425" y="1276271"/>
                </a:lnTo>
                <a:lnTo>
                  <a:pt x="870329" y="1277543"/>
                </a:lnTo>
                <a:lnTo>
                  <a:pt x="805081" y="1314992"/>
                </a:lnTo>
                <a:lnTo>
                  <a:pt x="806188" y="1314425"/>
                </a:lnTo>
                <a:lnTo>
                  <a:pt x="1000206" y="1314425"/>
                </a:lnTo>
                <a:lnTo>
                  <a:pt x="1031713" y="1292020"/>
                </a:lnTo>
                <a:lnTo>
                  <a:pt x="1045515" y="1277307"/>
                </a:lnTo>
                <a:lnTo>
                  <a:pt x="1045904" y="1276271"/>
                </a:lnTo>
                <a:close/>
              </a:path>
              <a:path w="1729740" h="1607820">
                <a:moveTo>
                  <a:pt x="871353" y="1276887"/>
                </a:moveTo>
                <a:lnTo>
                  <a:pt x="870212" y="1277543"/>
                </a:lnTo>
                <a:lnTo>
                  <a:pt x="871353" y="1276887"/>
                </a:lnTo>
                <a:close/>
              </a:path>
              <a:path w="1729740" h="1607820">
                <a:moveTo>
                  <a:pt x="872425" y="1276271"/>
                </a:moveTo>
                <a:lnTo>
                  <a:pt x="871353" y="1276887"/>
                </a:lnTo>
                <a:lnTo>
                  <a:pt x="870329" y="1277543"/>
                </a:lnTo>
                <a:lnTo>
                  <a:pt x="872425" y="1276271"/>
                </a:lnTo>
                <a:close/>
              </a:path>
              <a:path w="1729740" h="1607820">
                <a:moveTo>
                  <a:pt x="1049853" y="1235058"/>
                </a:moveTo>
                <a:lnTo>
                  <a:pt x="936600" y="1235058"/>
                </a:lnTo>
                <a:lnTo>
                  <a:pt x="934577" y="1236425"/>
                </a:lnTo>
                <a:lnTo>
                  <a:pt x="871353" y="1276887"/>
                </a:lnTo>
                <a:lnTo>
                  <a:pt x="872425" y="1276271"/>
                </a:lnTo>
                <a:lnTo>
                  <a:pt x="1045904" y="1276271"/>
                </a:lnTo>
                <a:lnTo>
                  <a:pt x="1052365" y="1259077"/>
                </a:lnTo>
                <a:lnTo>
                  <a:pt x="1051879" y="1239608"/>
                </a:lnTo>
                <a:lnTo>
                  <a:pt x="1049853" y="1235058"/>
                </a:lnTo>
                <a:close/>
              </a:path>
              <a:path w="1729740" h="1607820">
                <a:moveTo>
                  <a:pt x="935570" y="1235718"/>
                </a:moveTo>
                <a:lnTo>
                  <a:pt x="934469" y="1236425"/>
                </a:lnTo>
                <a:lnTo>
                  <a:pt x="935570" y="1235718"/>
                </a:lnTo>
                <a:close/>
              </a:path>
              <a:path w="1729740" h="1607820">
                <a:moveTo>
                  <a:pt x="936600" y="1235058"/>
                </a:moveTo>
                <a:lnTo>
                  <a:pt x="935570" y="1235718"/>
                </a:lnTo>
                <a:lnTo>
                  <a:pt x="934577" y="1236425"/>
                </a:lnTo>
                <a:lnTo>
                  <a:pt x="936600" y="1235058"/>
                </a:lnTo>
                <a:close/>
              </a:path>
              <a:path w="1729740" h="1607820">
                <a:moveTo>
                  <a:pt x="1010731" y="1200529"/>
                </a:moveTo>
                <a:lnTo>
                  <a:pt x="991262" y="1201014"/>
                </a:lnTo>
                <a:lnTo>
                  <a:pt x="972833" y="1209220"/>
                </a:lnTo>
                <a:lnTo>
                  <a:pt x="935570" y="1235718"/>
                </a:lnTo>
                <a:lnTo>
                  <a:pt x="936600" y="1235058"/>
                </a:lnTo>
                <a:lnTo>
                  <a:pt x="1049853" y="1235058"/>
                </a:lnTo>
                <a:lnTo>
                  <a:pt x="1043673" y="1221179"/>
                </a:lnTo>
                <a:lnTo>
                  <a:pt x="1028960" y="1207379"/>
                </a:lnTo>
                <a:lnTo>
                  <a:pt x="1010731" y="1200529"/>
                </a:lnTo>
                <a:close/>
              </a:path>
              <a:path w="1729740" h="1607820">
                <a:moveTo>
                  <a:pt x="1401771" y="929123"/>
                </a:moveTo>
                <a:lnTo>
                  <a:pt x="1272776" y="929123"/>
                </a:lnTo>
                <a:lnTo>
                  <a:pt x="1271231" y="930995"/>
                </a:lnTo>
                <a:lnTo>
                  <a:pt x="1261459" y="942187"/>
                </a:lnTo>
                <a:lnTo>
                  <a:pt x="1251530" y="959747"/>
                </a:lnTo>
                <a:lnTo>
                  <a:pt x="1249186" y="979080"/>
                </a:lnTo>
                <a:lnTo>
                  <a:pt x="1254264" y="997882"/>
                </a:lnTo>
                <a:lnTo>
                  <a:pt x="1266596" y="1013846"/>
                </a:lnTo>
                <a:lnTo>
                  <a:pt x="1284155" y="1023775"/>
                </a:lnTo>
                <a:lnTo>
                  <a:pt x="1303488" y="1026118"/>
                </a:lnTo>
                <a:lnTo>
                  <a:pt x="1322289" y="1021041"/>
                </a:lnTo>
                <a:lnTo>
                  <a:pt x="1338253" y="1008708"/>
                </a:lnTo>
                <a:lnTo>
                  <a:pt x="1350365" y="994726"/>
                </a:lnTo>
                <a:lnTo>
                  <a:pt x="1400440" y="930995"/>
                </a:lnTo>
                <a:lnTo>
                  <a:pt x="1401771" y="929123"/>
                </a:lnTo>
                <a:close/>
              </a:path>
              <a:path w="1729740" h="1607820">
                <a:moveTo>
                  <a:pt x="1271986" y="930034"/>
                </a:moveTo>
                <a:lnTo>
                  <a:pt x="1271154" y="930995"/>
                </a:lnTo>
                <a:lnTo>
                  <a:pt x="1271986" y="930034"/>
                </a:lnTo>
                <a:close/>
              </a:path>
              <a:path w="1729740" h="1607820">
                <a:moveTo>
                  <a:pt x="1272776" y="929123"/>
                </a:moveTo>
                <a:lnTo>
                  <a:pt x="1271986" y="930034"/>
                </a:lnTo>
                <a:lnTo>
                  <a:pt x="1271231" y="930995"/>
                </a:lnTo>
                <a:lnTo>
                  <a:pt x="1272776" y="929123"/>
                </a:lnTo>
                <a:close/>
              </a:path>
              <a:path w="1729740" h="1607820">
                <a:moveTo>
                  <a:pt x="1444319" y="869290"/>
                </a:moveTo>
                <a:lnTo>
                  <a:pt x="1319720" y="869290"/>
                </a:lnTo>
                <a:lnTo>
                  <a:pt x="1318263" y="871240"/>
                </a:lnTo>
                <a:lnTo>
                  <a:pt x="1271986" y="930034"/>
                </a:lnTo>
                <a:lnTo>
                  <a:pt x="1272776" y="929123"/>
                </a:lnTo>
                <a:lnTo>
                  <a:pt x="1401771" y="929123"/>
                </a:lnTo>
                <a:lnTo>
                  <a:pt x="1444319" y="869290"/>
                </a:lnTo>
                <a:close/>
              </a:path>
              <a:path w="1729740" h="1607820">
                <a:moveTo>
                  <a:pt x="1318979" y="870233"/>
                </a:moveTo>
                <a:lnTo>
                  <a:pt x="1318188" y="871240"/>
                </a:lnTo>
                <a:lnTo>
                  <a:pt x="1318979" y="870233"/>
                </a:lnTo>
                <a:close/>
              </a:path>
              <a:path w="1729740" h="1607820">
                <a:moveTo>
                  <a:pt x="1319720" y="869290"/>
                </a:moveTo>
                <a:lnTo>
                  <a:pt x="1318979" y="870233"/>
                </a:lnTo>
                <a:lnTo>
                  <a:pt x="1318263" y="871240"/>
                </a:lnTo>
                <a:lnTo>
                  <a:pt x="1319720" y="869290"/>
                </a:lnTo>
                <a:close/>
              </a:path>
              <a:path w="1729740" h="1607820">
                <a:moveTo>
                  <a:pt x="1484419" y="807200"/>
                </a:moveTo>
                <a:lnTo>
                  <a:pt x="1363802" y="807200"/>
                </a:lnTo>
                <a:lnTo>
                  <a:pt x="1362435" y="809223"/>
                </a:lnTo>
                <a:lnTo>
                  <a:pt x="1318979" y="870233"/>
                </a:lnTo>
                <a:lnTo>
                  <a:pt x="1319720" y="869290"/>
                </a:lnTo>
                <a:lnTo>
                  <a:pt x="1444319" y="869290"/>
                </a:lnTo>
                <a:lnTo>
                  <a:pt x="1447309" y="865085"/>
                </a:lnTo>
                <a:lnTo>
                  <a:pt x="1484419" y="807200"/>
                </a:lnTo>
                <a:close/>
              </a:path>
              <a:path w="1729740" h="1607820">
                <a:moveTo>
                  <a:pt x="1363096" y="808193"/>
                </a:moveTo>
                <a:lnTo>
                  <a:pt x="1362363" y="809223"/>
                </a:lnTo>
                <a:lnTo>
                  <a:pt x="1363096" y="808193"/>
                </a:lnTo>
                <a:close/>
              </a:path>
              <a:path w="1729740" h="1607820">
                <a:moveTo>
                  <a:pt x="1363802" y="807200"/>
                </a:moveTo>
                <a:lnTo>
                  <a:pt x="1363096" y="808193"/>
                </a:lnTo>
                <a:lnTo>
                  <a:pt x="1362435" y="809223"/>
                </a:lnTo>
                <a:lnTo>
                  <a:pt x="1363802" y="807200"/>
                </a:lnTo>
                <a:close/>
              </a:path>
              <a:path w="1729740" h="1607820">
                <a:moveTo>
                  <a:pt x="1520153" y="742952"/>
                </a:moveTo>
                <a:lnTo>
                  <a:pt x="1404922" y="742952"/>
                </a:lnTo>
                <a:lnTo>
                  <a:pt x="1403648" y="745048"/>
                </a:lnTo>
                <a:lnTo>
                  <a:pt x="1363096" y="808193"/>
                </a:lnTo>
                <a:lnTo>
                  <a:pt x="1363802" y="807200"/>
                </a:lnTo>
                <a:lnTo>
                  <a:pt x="1484419" y="807200"/>
                </a:lnTo>
                <a:lnTo>
                  <a:pt x="1491115" y="796754"/>
                </a:lnTo>
                <a:lnTo>
                  <a:pt x="1517516" y="750839"/>
                </a:lnTo>
                <a:lnTo>
                  <a:pt x="1520153" y="742952"/>
                </a:lnTo>
                <a:close/>
              </a:path>
              <a:path w="1729740" h="1607820">
                <a:moveTo>
                  <a:pt x="1404253" y="743994"/>
                </a:moveTo>
                <a:lnTo>
                  <a:pt x="1403578" y="745048"/>
                </a:lnTo>
                <a:lnTo>
                  <a:pt x="1404253" y="743994"/>
                </a:lnTo>
                <a:close/>
              </a:path>
              <a:path w="1729740" h="1607820">
                <a:moveTo>
                  <a:pt x="1404922" y="742952"/>
                </a:moveTo>
                <a:lnTo>
                  <a:pt x="1404253" y="743994"/>
                </a:lnTo>
                <a:lnTo>
                  <a:pt x="1403648" y="745048"/>
                </a:lnTo>
                <a:lnTo>
                  <a:pt x="1404922" y="742952"/>
                </a:lnTo>
                <a:close/>
              </a:path>
              <a:path w="1729740" h="1607820">
                <a:moveTo>
                  <a:pt x="1479667" y="675082"/>
                </a:moveTo>
                <a:lnTo>
                  <a:pt x="1460242" y="676471"/>
                </a:lnTo>
                <a:lnTo>
                  <a:pt x="1442755" y="685043"/>
                </a:lnTo>
                <a:lnTo>
                  <a:pt x="1429438" y="700195"/>
                </a:lnTo>
                <a:lnTo>
                  <a:pt x="1404253" y="743994"/>
                </a:lnTo>
                <a:lnTo>
                  <a:pt x="1404922" y="742952"/>
                </a:lnTo>
                <a:lnTo>
                  <a:pt x="1520153" y="742952"/>
                </a:lnTo>
                <a:lnTo>
                  <a:pt x="1523912" y="731707"/>
                </a:lnTo>
                <a:lnTo>
                  <a:pt x="1522523" y="712282"/>
                </a:lnTo>
                <a:lnTo>
                  <a:pt x="1513951" y="694795"/>
                </a:lnTo>
                <a:lnTo>
                  <a:pt x="1498799" y="681478"/>
                </a:lnTo>
                <a:lnTo>
                  <a:pt x="1479667" y="675082"/>
                </a:lnTo>
                <a:close/>
              </a:path>
              <a:path w="1729740" h="1607820">
                <a:moveTo>
                  <a:pt x="1688071" y="317734"/>
                </a:moveTo>
                <a:lnTo>
                  <a:pt x="1583866" y="317734"/>
                </a:lnTo>
                <a:lnTo>
                  <a:pt x="1583235" y="320187"/>
                </a:lnTo>
                <a:lnTo>
                  <a:pt x="1578479" y="336704"/>
                </a:lnTo>
                <a:lnTo>
                  <a:pt x="1576917" y="356816"/>
                </a:lnTo>
                <a:lnTo>
                  <a:pt x="1582979" y="375323"/>
                </a:lnTo>
                <a:lnTo>
                  <a:pt x="1595539" y="390207"/>
                </a:lnTo>
                <a:lnTo>
                  <a:pt x="1613470" y="399449"/>
                </a:lnTo>
                <a:lnTo>
                  <a:pt x="1633582" y="401010"/>
                </a:lnTo>
                <a:lnTo>
                  <a:pt x="1652089" y="394948"/>
                </a:lnTo>
                <a:lnTo>
                  <a:pt x="1666973" y="382389"/>
                </a:lnTo>
                <a:lnTo>
                  <a:pt x="1676214" y="364458"/>
                </a:lnTo>
                <a:lnTo>
                  <a:pt x="1681947" y="344270"/>
                </a:lnTo>
                <a:lnTo>
                  <a:pt x="1688071" y="317734"/>
                </a:lnTo>
                <a:close/>
              </a:path>
              <a:path w="1729740" h="1607820">
                <a:moveTo>
                  <a:pt x="1583518" y="318960"/>
                </a:moveTo>
                <a:lnTo>
                  <a:pt x="1583170" y="320187"/>
                </a:lnTo>
                <a:lnTo>
                  <a:pt x="1583518" y="318960"/>
                </a:lnTo>
                <a:close/>
              </a:path>
              <a:path w="1729740" h="1607820">
                <a:moveTo>
                  <a:pt x="1583866" y="317734"/>
                </a:moveTo>
                <a:lnTo>
                  <a:pt x="1583518" y="318960"/>
                </a:lnTo>
                <a:lnTo>
                  <a:pt x="1583235" y="320187"/>
                </a:lnTo>
                <a:lnTo>
                  <a:pt x="1583866" y="317734"/>
                </a:lnTo>
                <a:close/>
              </a:path>
              <a:path w="1729740" h="1607820">
                <a:moveTo>
                  <a:pt x="1704616" y="241164"/>
                </a:moveTo>
                <a:lnTo>
                  <a:pt x="1601473" y="241164"/>
                </a:lnTo>
                <a:lnTo>
                  <a:pt x="1600963" y="243657"/>
                </a:lnTo>
                <a:lnTo>
                  <a:pt x="1583518" y="318960"/>
                </a:lnTo>
                <a:lnTo>
                  <a:pt x="1583866" y="317734"/>
                </a:lnTo>
                <a:lnTo>
                  <a:pt x="1688071" y="317734"/>
                </a:lnTo>
                <a:lnTo>
                  <a:pt x="1700757" y="262771"/>
                </a:lnTo>
                <a:lnTo>
                  <a:pt x="1704616" y="241164"/>
                </a:lnTo>
                <a:close/>
              </a:path>
              <a:path w="1729740" h="1607820">
                <a:moveTo>
                  <a:pt x="1601185" y="242415"/>
                </a:moveTo>
                <a:lnTo>
                  <a:pt x="1600898" y="243657"/>
                </a:lnTo>
                <a:lnTo>
                  <a:pt x="1601185" y="242415"/>
                </a:lnTo>
                <a:close/>
              </a:path>
              <a:path w="1729740" h="1607820">
                <a:moveTo>
                  <a:pt x="1601473" y="241164"/>
                </a:moveTo>
                <a:lnTo>
                  <a:pt x="1601185" y="242415"/>
                </a:lnTo>
                <a:lnTo>
                  <a:pt x="1600963" y="243657"/>
                </a:lnTo>
                <a:lnTo>
                  <a:pt x="1601473" y="241164"/>
                </a:lnTo>
                <a:close/>
              </a:path>
              <a:path w="1729740" h="1607820">
                <a:moveTo>
                  <a:pt x="1717680" y="163222"/>
                </a:moveTo>
                <a:lnTo>
                  <a:pt x="1615328" y="163222"/>
                </a:lnTo>
                <a:lnTo>
                  <a:pt x="1614942" y="165748"/>
                </a:lnTo>
                <a:lnTo>
                  <a:pt x="1601185" y="242415"/>
                </a:lnTo>
                <a:lnTo>
                  <a:pt x="1601473" y="241164"/>
                </a:lnTo>
                <a:lnTo>
                  <a:pt x="1704616" y="241164"/>
                </a:lnTo>
                <a:lnTo>
                  <a:pt x="1715570" y="179824"/>
                </a:lnTo>
                <a:lnTo>
                  <a:pt x="1717680" y="163222"/>
                </a:lnTo>
                <a:close/>
              </a:path>
              <a:path w="1729740" h="1607820">
                <a:moveTo>
                  <a:pt x="1615102" y="164486"/>
                </a:moveTo>
                <a:lnTo>
                  <a:pt x="1614877" y="165748"/>
                </a:lnTo>
                <a:lnTo>
                  <a:pt x="1615102" y="164486"/>
                </a:lnTo>
                <a:close/>
              </a:path>
              <a:path w="1729740" h="1607820">
                <a:moveTo>
                  <a:pt x="1615328" y="163222"/>
                </a:moveTo>
                <a:lnTo>
                  <a:pt x="1615102" y="164486"/>
                </a:lnTo>
                <a:lnTo>
                  <a:pt x="1614942" y="165748"/>
                </a:lnTo>
                <a:lnTo>
                  <a:pt x="1615328" y="163222"/>
                </a:lnTo>
                <a:close/>
              </a:path>
              <a:path w="1729740" h="1607820">
                <a:moveTo>
                  <a:pt x="1727157" y="84005"/>
                </a:moveTo>
                <a:lnTo>
                  <a:pt x="1625329" y="84005"/>
                </a:lnTo>
                <a:lnTo>
                  <a:pt x="1625070" y="86558"/>
                </a:lnTo>
                <a:lnTo>
                  <a:pt x="1615102" y="164486"/>
                </a:lnTo>
                <a:lnTo>
                  <a:pt x="1615328" y="163222"/>
                </a:lnTo>
                <a:lnTo>
                  <a:pt x="1717680" y="163222"/>
                </a:lnTo>
                <a:lnTo>
                  <a:pt x="1726280" y="95540"/>
                </a:lnTo>
                <a:lnTo>
                  <a:pt x="1727157" y="84005"/>
                </a:lnTo>
                <a:close/>
              </a:path>
              <a:path w="1729740" h="1607820">
                <a:moveTo>
                  <a:pt x="1625167" y="85278"/>
                </a:moveTo>
                <a:lnTo>
                  <a:pt x="1625005" y="86558"/>
                </a:lnTo>
                <a:lnTo>
                  <a:pt x="1625167" y="85278"/>
                </a:lnTo>
                <a:close/>
              </a:path>
              <a:path w="1729740" h="1607820">
                <a:moveTo>
                  <a:pt x="1625329" y="84005"/>
                </a:moveTo>
                <a:lnTo>
                  <a:pt x="1625167" y="85278"/>
                </a:lnTo>
                <a:lnTo>
                  <a:pt x="1625070" y="86558"/>
                </a:lnTo>
                <a:lnTo>
                  <a:pt x="1625329" y="84005"/>
                </a:lnTo>
                <a:close/>
              </a:path>
              <a:path w="1729740" h="1607820">
                <a:moveTo>
                  <a:pt x="1682598" y="0"/>
                </a:moveTo>
                <a:lnTo>
                  <a:pt x="1645652" y="12112"/>
                </a:lnTo>
                <a:lnTo>
                  <a:pt x="1628093" y="46802"/>
                </a:lnTo>
                <a:lnTo>
                  <a:pt x="1625167" y="85278"/>
                </a:lnTo>
                <a:lnTo>
                  <a:pt x="1625329" y="84005"/>
                </a:lnTo>
                <a:lnTo>
                  <a:pt x="1727157" y="84005"/>
                </a:lnTo>
                <a:lnTo>
                  <a:pt x="1729400" y="54504"/>
                </a:lnTo>
                <a:lnTo>
                  <a:pt x="1726919" y="34485"/>
                </a:lnTo>
                <a:lnTo>
                  <a:pt x="1717288" y="17559"/>
                </a:lnTo>
                <a:lnTo>
                  <a:pt x="1702013" y="5479"/>
                </a:lnTo>
                <a:lnTo>
                  <a:pt x="1682598" y="0"/>
                </a:lnTo>
                <a:close/>
              </a:path>
            </a:pathLst>
          </a:custGeom>
          <a:solidFill>
            <a:srgbClr val="FFC000"/>
          </a:solidFill>
        </p:spPr>
        <p:txBody>
          <a:bodyPr wrap="square" lIns="0" tIns="0" rIns="0" bIns="0" rtlCol="0"/>
          <a:lstStyle/>
          <a:p>
            <a:endParaRPr/>
          </a:p>
        </p:txBody>
      </p:sp>
      <p:sp>
        <p:nvSpPr>
          <p:cNvPr id="5" name="object 5"/>
          <p:cNvSpPr txBox="1"/>
          <p:nvPr/>
        </p:nvSpPr>
        <p:spPr>
          <a:xfrm>
            <a:off x="4136458" y="1705864"/>
            <a:ext cx="2429510" cy="3506470"/>
          </a:xfrm>
          <a:prstGeom prst="rect">
            <a:avLst/>
          </a:prstGeom>
        </p:spPr>
        <p:txBody>
          <a:bodyPr vert="horz" wrap="square" lIns="0" tIns="40005" rIns="0" bIns="0" rtlCol="0">
            <a:spAutoFit/>
          </a:bodyPr>
          <a:lstStyle/>
          <a:p>
            <a:pPr marL="195580" indent="-182880">
              <a:lnSpc>
                <a:spcPct val="100000"/>
              </a:lnSpc>
              <a:spcBef>
                <a:spcPts val="315"/>
              </a:spcBef>
              <a:buChar char="•"/>
              <a:tabLst>
                <a:tab pos="195580" algn="l"/>
              </a:tabLst>
            </a:pPr>
            <a:r>
              <a:rPr sz="1900" spc="-75" dirty="0">
                <a:latin typeface="Arial"/>
                <a:cs typeface="Arial"/>
              </a:rPr>
              <a:t>Question</a:t>
            </a:r>
            <a:r>
              <a:rPr sz="1900" spc="-80" dirty="0">
                <a:latin typeface="Arial"/>
                <a:cs typeface="Arial"/>
              </a:rPr>
              <a:t> </a:t>
            </a:r>
            <a:r>
              <a:rPr sz="1900" spc="-95" dirty="0">
                <a:latin typeface="Arial"/>
                <a:cs typeface="Arial"/>
              </a:rPr>
              <a:t>and</a:t>
            </a:r>
            <a:r>
              <a:rPr sz="1900" spc="-75" dirty="0">
                <a:latin typeface="Arial"/>
                <a:cs typeface="Arial"/>
              </a:rPr>
              <a:t> </a:t>
            </a:r>
            <a:r>
              <a:rPr sz="1900" spc="-25" dirty="0">
                <a:latin typeface="Arial"/>
                <a:cs typeface="Arial"/>
              </a:rPr>
              <a:t>act</a:t>
            </a:r>
            <a:endParaRPr sz="1900">
              <a:latin typeface="Arial"/>
              <a:cs typeface="Arial"/>
            </a:endParaRPr>
          </a:p>
          <a:p>
            <a:pPr marL="195580" indent="-182880">
              <a:lnSpc>
                <a:spcPct val="100000"/>
              </a:lnSpc>
              <a:spcBef>
                <a:spcPts val="215"/>
              </a:spcBef>
              <a:buChar char="•"/>
              <a:tabLst>
                <a:tab pos="195580" algn="l"/>
              </a:tabLst>
            </a:pPr>
            <a:r>
              <a:rPr sz="1900" spc="-10" dirty="0">
                <a:latin typeface="Arial"/>
                <a:cs typeface="Arial"/>
              </a:rPr>
              <a:t>Snopes</a:t>
            </a:r>
            <a:endParaRPr sz="1900">
              <a:latin typeface="Arial"/>
              <a:cs typeface="Arial"/>
            </a:endParaRPr>
          </a:p>
          <a:p>
            <a:pPr marL="195580" indent="-182880">
              <a:lnSpc>
                <a:spcPct val="100000"/>
              </a:lnSpc>
              <a:spcBef>
                <a:spcPts val="240"/>
              </a:spcBef>
              <a:buChar char="•"/>
              <a:tabLst>
                <a:tab pos="195580" algn="l"/>
              </a:tabLst>
            </a:pPr>
            <a:r>
              <a:rPr sz="1900" spc="-105" dirty="0">
                <a:latin typeface="Arial"/>
                <a:cs typeface="Arial"/>
              </a:rPr>
              <a:t>Deutsche</a:t>
            </a:r>
            <a:r>
              <a:rPr sz="1900" spc="-10" dirty="0">
                <a:latin typeface="Arial"/>
                <a:cs typeface="Arial"/>
              </a:rPr>
              <a:t> Welle</a:t>
            </a:r>
            <a:endParaRPr sz="1900">
              <a:latin typeface="Arial"/>
              <a:cs typeface="Arial"/>
            </a:endParaRPr>
          </a:p>
          <a:p>
            <a:pPr marL="195580" indent="-182880">
              <a:lnSpc>
                <a:spcPct val="100000"/>
              </a:lnSpc>
              <a:spcBef>
                <a:spcPts val="215"/>
              </a:spcBef>
              <a:buChar char="•"/>
              <a:tabLst>
                <a:tab pos="195580" algn="l"/>
              </a:tabLst>
            </a:pPr>
            <a:r>
              <a:rPr sz="1900" spc="-105" dirty="0">
                <a:latin typeface="Arial"/>
                <a:cs typeface="Arial"/>
              </a:rPr>
              <a:t>Globe</a:t>
            </a:r>
            <a:r>
              <a:rPr sz="1900" spc="-50" dirty="0">
                <a:latin typeface="Arial"/>
                <a:cs typeface="Arial"/>
              </a:rPr>
              <a:t> </a:t>
            </a:r>
            <a:r>
              <a:rPr sz="1900" spc="-95" dirty="0">
                <a:latin typeface="Arial"/>
                <a:cs typeface="Arial"/>
              </a:rPr>
              <a:t>and</a:t>
            </a:r>
            <a:r>
              <a:rPr sz="1900" spc="-55" dirty="0">
                <a:latin typeface="Arial"/>
                <a:cs typeface="Arial"/>
              </a:rPr>
              <a:t> </a:t>
            </a:r>
            <a:r>
              <a:rPr sz="1900" spc="-20" dirty="0">
                <a:latin typeface="Arial"/>
                <a:cs typeface="Arial"/>
              </a:rPr>
              <a:t>Mail</a:t>
            </a:r>
            <a:endParaRPr sz="1900">
              <a:latin typeface="Arial"/>
              <a:cs typeface="Arial"/>
            </a:endParaRPr>
          </a:p>
          <a:p>
            <a:pPr marL="195580" indent="-182880">
              <a:lnSpc>
                <a:spcPct val="100000"/>
              </a:lnSpc>
              <a:spcBef>
                <a:spcPts val="120"/>
              </a:spcBef>
              <a:buChar char="•"/>
              <a:tabLst>
                <a:tab pos="195580" algn="l"/>
              </a:tabLst>
            </a:pPr>
            <a:r>
              <a:rPr sz="1900" spc="-345" dirty="0">
                <a:latin typeface="Arial"/>
                <a:cs typeface="Arial"/>
              </a:rPr>
              <a:t>CBC</a:t>
            </a:r>
            <a:endParaRPr sz="1900">
              <a:latin typeface="Arial"/>
              <a:cs typeface="Arial"/>
            </a:endParaRPr>
          </a:p>
          <a:p>
            <a:pPr marL="195580" indent="-182880">
              <a:lnSpc>
                <a:spcPct val="100000"/>
              </a:lnSpc>
              <a:spcBef>
                <a:spcPts val="215"/>
              </a:spcBef>
              <a:buChar char="•"/>
              <a:tabLst>
                <a:tab pos="195580" algn="l"/>
              </a:tabLst>
            </a:pPr>
            <a:r>
              <a:rPr sz="1900" spc="-10" dirty="0">
                <a:latin typeface="Arial"/>
                <a:cs typeface="Arial"/>
              </a:rPr>
              <a:t>Wikipedia</a:t>
            </a:r>
            <a:endParaRPr sz="1900">
              <a:latin typeface="Arial"/>
              <a:cs typeface="Arial"/>
            </a:endParaRPr>
          </a:p>
          <a:p>
            <a:pPr marL="195580" indent="-182880">
              <a:lnSpc>
                <a:spcPct val="100000"/>
              </a:lnSpc>
              <a:spcBef>
                <a:spcPts val="219"/>
              </a:spcBef>
              <a:buChar char="•"/>
              <a:tabLst>
                <a:tab pos="195580" algn="l"/>
              </a:tabLst>
            </a:pPr>
            <a:r>
              <a:rPr sz="1900" spc="-155" dirty="0">
                <a:latin typeface="Arial"/>
                <a:cs typeface="Arial"/>
              </a:rPr>
              <a:t>Reverse</a:t>
            </a:r>
            <a:r>
              <a:rPr sz="1900" spc="-55" dirty="0">
                <a:latin typeface="Arial"/>
                <a:cs typeface="Arial"/>
              </a:rPr>
              <a:t> </a:t>
            </a:r>
            <a:r>
              <a:rPr sz="1900" spc="-105" dirty="0">
                <a:latin typeface="Arial"/>
                <a:cs typeface="Arial"/>
              </a:rPr>
              <a:t>image</a:t>
            </a:r>
            <a:r>
              <a:rPr sz="1900" spc="-50" dirty="0">
                <a:latin typeface="Arial"/>
                <a:cs typeface="Arial"/>
              </a:rPr>
              <a:t> look</a:t>
            </a:r>
            <a:r>
              <a:rPr sz="1900" spc="-60" dirty="0">
                <a:latin typeface="Arial"/>
                <a:cs typeface="Arial"/>
              </a:rPr>
              <a:t> </a:t>
            </a:r>
            <a:r>
              <a:rPr sz="1900" spc="-25" dirty="0">
                <a:latin typeface="Arial"/>
                <a:cs typeface="Arial"/>
              </a:rPr>
              <a:t>up</a:t>
            </a:r>
            <a:endParaRPr sz="1900">
              <a:latin typeface="Arial"/>
              <a:cs typeface="Arial"/>
            </a:endParaRPr>
          </a:p>
          <a:p>
            <a:pPr marL="195580" indent="-182880">
              <a:lnSpc>
                <a:spcPct val="100000"/>
              </a:lnSpc>
              <a:spcBef>
                <a:spcPts val="215"/>
              </a:spcBef>
              <a:buChar char="•"/>
              <a:tabLst>
                <a:tab pos="195580" algn="l"/>
              </a:tabLst>
            </a:pPr>
            <a:r>
              <a:rPr sz="1900" spc="-105" dirty="0">
                <a:latin typeface="Arial"/>
                <a:cs typeface="Arial"/>
              </a:rPr>
              <a:t>Time</a:t>
            </a:r>
            <a:r>
              <a:rPr sz="1900" spc="-65" dirty="0">
                <a:latin typeface="Arial"/>
                <a:cs typeface="Arial"/>
              </a:rPr>
              <a:t> </a:t>
            </a:r>
            <a:r>
              <a:rPr sz="1900" spc="-10" dirty="0">
                <a:latin typeface="Arial"/>
                <a:cs typeface="Arial"/>
              </a:rPr>
              <a:t>stamps</a:t>
            </a:r>
            <a:endParaRPr sz="1900">
              <a:latin typeface="Arial"/>
              <a:cs typeface="Arial"/>
            </a:endParaRPr>
          </a:p>
          <a:p>
            <a:pPr marL="195580" indent="-182880">
              <a:lnSpc>
                <a:spcPct val="100000"/>
              </a:lnSpc>
              <a:spcBef>
                <a:spcPts val="215"/>
              </a:spcBef>
              <a:buChar char="•"/>
              <a:tabLst>
                <a:tab pos="195580" algn="l"/>
              </a:tabLst>
            </a:pPr>
            <a:r>
              <a:rPr sz="1900" spc="-140" dirty="0">
                <a:latin typeface="Arial"/>
                <a:cs typeface="Arial"/>
              </a:rPr>
              <a:t>Fact</a:t>
            </a:r>
            <a:r>
              <a:rPr sz="1900" spc="-60" dirty="0">
                <a:latin typeface="Arial"/>
                <a:cs typeface="Arial"/>
              </a:rPr>
              <a:t> </a:t>
            </a:r>
            <a:r>
              <a:rPr sz="1900" spc="-20" dirty="0">
                <a:latin typeface="Arial"/>
                <a:cs typeface="Arial"/>
              </a:rPr>
              <a:t>check</a:t>
            </a:r>
            <a:endParaRPr sz="1900">
              <a:latin typeface="Arial"/>
              <a:cs typeface="Arial"/>
            </a:endParaRPr>
          </a:p>
          <a:p>
            <a:pPr marL="195580" indent="-182880">
              <a:lnSpc>
                <a:spcPct val="100000"/>
              </a:lnSpc>
              <a:spcBef>
                <a:spcPts val="240"/>
              </a:spcBef>
              <a:buChar char="•"/>
              <a:tabLst>
                <a:tab pos="195580" algn="l"/>
              </a:tabLst>
            </a:pPr>
            <a:r>
              <a:rPr sz="1900" spc="-125" dirty="0">
                <a:latin typeface="Arial"/>
                <a:cs typeface="Arial"/>
              </a:rPr>
              <a:t>Wayback</a:t>
            </a:r>
            <a:r>
              <a:rPr sz="1900" spc="-80" dirty="0">
                <a:latin typeface="Arial"/>
                <a:cs typeface="Arial"/>
              </a:rPr>
              <a:t> </a:t>
            </a:r>
            <a:r>
              <a:rPr sz="1900" spc="-10" dirty="0">
                <a:latin typeface="Arial"/>
                <a:cs typeface="Arial"/>
              </a:rPr>
              <a:t>machine</a:t>
            </a:r>
            <a:endParaRPr sz="1900">
              <a:latin typeface="Arial"/>
              <a:cs typeface="Arial"/>
            </a:endParaRPr>
          </a:p>
          <a:p>
            <a:pPr marL="195580" indent="-182880">
              <a:lnSpc>
                <a:spcPct val="100000"/>
              </a:lnSpc>
              <a:spcBef>
                <a:spcPts val="215"/>
              </a:spcBef>
              <a:buChar char="•"/>
              <a:tabLst>
                <a:tab pos="195580" algn="l"/>
              </a:tabLst>
            </a:pPr>
            <a:r>
              <a:rPr sz="1900" spc="-80" dirty="0">
                <a:latin typeface="Arial"/>
                <a:cs typeface="Arial"/>
              </a:rPr>
              <a:t>Counter </a:t>
            </a:r>
            <a:r>
              <a:rPr sz="1900" spc="-10" dirty="0">
                <a:latin typeface="Arial"/>
                <a:cs typeface="Arial"/>
              </a:rPr>
              <a:t>social</a:t>
            </a:r>
            <a:endParaRPr sz="19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3751" y="2038224"/>
            <a:ext cx="3696335" cy="3696335"/>
          </a:xfrm>
          <a:custGeom>
            <a:avLst/>
            <a:gdLst/>
            <a:ahLst/>
            <a:cxnLst/>
            <a:rect l="l" t="t" r="r" b="b"/>
            <a:pathLst>
              <a:path w="3696335" h="3696335">
                <a:moveTo>
                  <a:pt x="1847975" y="0"/>
                </a:moveTo>
                <a:lnTo>
                  <a:pt x="1799523" y="622"/>
                </a:lnTo>
                <a:lnTo>
                  <a:pt x="1751378" y="2481"/>
                </a:lnTo>
                <a:lnTo>
                  <a:pt x="1703556" y="5559"/>
                </a:lnTo>
                <a:lnTo>
                  <a:pt x="1656072" y="9843"/>
                </a:lnTo>
                <a:lnTo>
                  <a:pt x="1608941" y="15317"/>
                </a:lnTo>
                <a:lnTo>
                  <a:pt x="1562178" y="21965"/>
                </a:lnTo>
                <a:lnTo>
                  <a:pt x="1515799" y="29773"/>
                </a:lnTo>
                <a:lnTo>
                  <a:pt x="1469818" y="38725"/>
                </a:lnTo>
                <a:lnTo>
                  <a:pt x="1424251" y="48806"/>
                </a:lnTo>
                <a:lnTo>
                  <a:pt x="1379113" y="60001"/>
                </a:lnTo>
                <a:lnTo>
                  <a:pt x="1334419" y="72294"/>
                </a:lnTo>
                <a:lnTo>
                  <a:pt x="1290185" y="85671"/>
                </a:lnTo>
                <a:lnTo>
                  <a:pt x="1246426" y="100116"/>
                </a:lnTo>
                <a:lnTo>
                  <a:pt x="1203156" y="115614"/>
                </a:lnTo>
                <a:lnTo>
                  <a:pt x="1160392" y="132149"/>
                </a:lnTo>
                <a:lnTo>
                  <a:pt x="1118148" y="149707"/>
                </a:lnTo>
                <a:lnTo>
                  <a:pt x="1076439" y="168272"/>
                </a:lnTo>
                <a:lnTo>
                  <a:pt x="1035282" y="187830"/>
                </a:lnTo>
                <a:lnTo>
                  <a:pt x="994690" y="208364"/>
                </a:lnTo>
                <a:lnTo>
                  <a:pt x="954680" y="229860"/>
                </a:lnTo>
                <a:lnTo>
                  <a:pt x="915266" y="252302"/>
                </a:lnTo>
                <a:lnTo>
                  <a:pt x="876464" y="275676"/>
                </a:lnTo>
                <a:lnTo>
                  <a:pt x="838288" y="299965"/>
                </a:lnTo>
                <a:lnTo>
                  <a:pt x="800755" y="325156"/>
                </a:lnTo>
                <a:lnTo>
                  <a:pt x="763879" y="351232"/>
                </a:lnTo>
                <a:lnTo>
                  <a:pt x="727676" y="378178"/>
                </a:lnTo>
                <a:lnTo>
                  <a:pt x="692160" y="405979"/>
                </a:lnTo>
                <a:lnTo>
                  <a:pt x="657348" y="434620"/>
                </a:lnTo>
                <a:lnTo>
                  <a:pt x="623253" y="464086"/>
                </a:lnTo>
                <a:lnTo>
                  <a:pt x="589892" y="494362"/>
                </a:lnTo>
                <a:lnTo>
                  <a:pt x="557279" y="525431"/>
                </a:lnTo>
                <a:lnTo>
                  <a:pt x="525431" y="557280"/>
                </a:lnTo>
                <a:lnTo>
                  <a:pt x="494361" y="589892"/>
                </a:lnTo>
                <a:lnTo>
                  <a:pt x="464086" y="623253"/>
                </a:lnTo>
                <a:lnTo>
                  <a:pt x="434620" y="657348"/>
                </a:lnTo>
                <a:lnTo>
                  <a:pt x="405979" y="692161"/>
                </a:lnTo>
                <a:lnTo>
                  <a:pt x="378177" y="727676"/>
                </a:lnTo>
                <a:lnTo>
                  <a:pt x="351231" y="763880"/>
                </a:lnTo>
                <a:lnTo>
                  <a:pt x="325155" y="800756"/>
                </a:lnTo>
                <a:lnTo>
                  <a:pt x="299965" y="838289"/>
                </a:lnTo>
                <a:lnTo>
                  <a:pt x="275676" y="876464"/>
                </a:lnTo>
                <a:lnTo>
                  <a:pt x="252302" y="915266"/>
                </a:lnTo>
                <a:lnTo>
                  <a:pt x="229860" y="954680"/>
                </a:lnTo>
                <a:lnTo>
                  <a:pt x="208364" y="994691"/>
                </a:lnTo>
                <a:lnTo>
                  <a:pt x="187830" y="1035282"/>
                </a:lnTo>
                <a:lnTo>
                  <a:pt x="168272" y="1076440"/>
                </a:lnTo>
                <a:lnTo>
                  <a:pt x="149707" y="1118148"/>
                </a:lnTo>
                <a:lnTo>
                  <a:pt x="132149" y="1160392"/>
                </a:lnTo>
                <a:lnTo>
                  <a:pt x="115613" y="1203157"/>
                </a:lnTo>
                <a:lnTo>
                  <a:pt x="100116" y="1246426"/>
                </a:lnTo>
                <a:lnTo>
                  <a:pt x="85671" y="1290186"/>
                </a:lnTo>
                <a:lnTo>
                  <a:pt x="72294" y="1334420"/>
                </a:lnTo>
                <a:lnTo>
                  <a:pt x="60001" y="1379113"/>
                </a:lnTo>
                <a:lnTo>
                  <a:pt x="48806" y="1424251"/>
                </a:lnTo>
                <a:lnTo>
                  <a:pt x="38725" y="1469818"/>
                </a:lnTo>
                <a:lnTo>
                  <a:pt x="29773" y="1515799"/>
                </a:lnTo>
                <a:lnTo>
                  <a:pt x="21965" y="1562179"/>
                </a:lnTo>
                <a:lnTo>
                  <a:pt x="15317" y="1608942"/>
                </a:lnTo>
                <a:lnTo>
                  <a:pt x="9843" y="1656073"/>
                </a:lnTo>
                <a:lnTo>
                  <a:pt x="5559" y="1703557"/>
                </a:lnTo>
                <a:lnTo>
                  <a:pt x="2481" y="1751379"/>
                </a:lnTo>
                <a:lnTo>
                  <a:pt x="622" y="1799523"/>
                </a:lnTo>
                <a:lnTo>
                  <a:pt x="0" y="1847975"/>
                </a:lnTo>
                <a:lnTo>
                  <a:pt x="622" y="1896427"/>
                </a:lnTo>
                <a:lnTo>
                  <a:pt x="2481" y="1944572"/>
                </a:lnTo>
                <a:lnTo>
                  <a:pt x="5559" y="1992393"/>
                </a:lnTo>
                <a:lnTo>
                  <a:pt x="9843" y="2039878"/>
                </a:lnTo>
                <a:lnTo>
                  <a:pt x="15317" y="2087009"/>
                </a:lnTo>
                <a:lnTo>
                  <a:pt x="21965" y="2133772"/>
                </a:lnTo>
                <a:lnTo>
                  <a:pt x="29773" y="2180151"/>
                </a:lnTo>
                <a:lnTo>
                  <a:pt x="38725" y="2226132"/>
                </a:lnTo>
                <a:lnTo>
                  <a:pt x="48806" y="2271699"/>
                </a:lnTo>
                <a:lnTo>
                  <a:pt x="60001" y="2316837"/>
                </a:lnTo>
                <a:lnTo>
                  <a:pt x="72294" y="2361531"/>
                </a:lnTo>
                <a:lnTo>
                  <a:pt x="85671" y="2405765"/>
                </a:lnTo>
                <a:lnTo>
                  <a:pt x="100116" y="2449524"/>
                </a:lnTo>
                <a:lnTo>
                  <a:pt x="115613" y="2492794"/>
                </a:lnTo>
                <a:lnTo>
                  <a:pt x="132149" y="2535558"/>
                </a:lnTo>
                <a:lnTo>
                  <a:pt x="149707" y="2577802"/>
                </a:lnTo>
                <a:lnTo>
                  <a:pt x="168272" y="2619511"/>
                </a:lnTo>
                <a:lnTo>
                  <a:pt x="187830" y="2660668"/>
                </a:lnTo>
                <a:lnTo>
                  <a:pt x="208364" y="2701260"/>
                </a:lnTo>
                <a:lnTo>
                  <a:pt x="229860" y="2741270"/>
                </a:lnTo>
                <a:lnTo>
                  <a:pt x="252302" y="2780684"/>
                </a:lnTo>
                <a:lnTo>
                  <a:pt x="275676" y="2819486"/>
                </a:lnTo>
                <a:lnTo>
                  <a:pt x="299965" y="2857662"/>
                </a:lnTo>
                <a:lnTo>
                  <a:pt x="325155" y="2895195"/>
                </a:lnTo>
                <a:lnTo>
                  <a:pt x="351231" y="2932071"/>
                </a:lnTo>
                <a:lnTo>
                  <a:pt x="378177" y="2968274"/>
                </a:lnTo>
                <a:lnTo>
                  <a:pt x="405979" y="3003790"/>
                </a:lnTo>
                <a:lnTo>
                  <a:pt x="434620" y="3038602"/>
                </a:lnTo>
                <a:lnTo>
                  <a:pt x="464086" y="3072697"/>
                </a:lnTo>
                <a:lnTo>
                  <a:pt x="494361" y="3106058"/>
                </a:lnTo>
                <a:lnTo>
                  <a:pt x="525431" y="3138671"/>
                </a:lnTo>
                <a:lnTo>
                  <a:pt x="557279" y="3170519"/>
                </a:lnTo>
                <a:lnTo>
                  <a:pt x="589892" y="3201589"/>
                </a:lnTo>
                <a:lnTo>
                  <a:pt x="623253" y="3231864"/>
                </a:lnTo>
                <a:lnTo>
                  <a:pt x="657348" y="3261330"/>
                </a:lnTo>
                <a:lnTo>
                  <a:pt x="692160" y="3289971"/>
                </a:lnTo>
                <a:lnTo>
                  <a:pt x="727676" y="3317773"/>
                </a:lnTo>
                <a:lnTo>
                  <a:pt x="763879" y="3344719"/>
                </a:lnTo>
                <a:lnTo>
                  <a:pt x="800755" y="3370795"/>
                </a:lnTo>
                <a:lnTo>
                  <a:pt x="838288" y="3395985"/>
                </a:lnTo>
                <a:lnTo>
                  <a:pt x="876464" y="3420275"/>
                </a:lnTo>
                <a:lnTo>
                  <a:pt x="915266" y="3443648"/>
                </a:lnTo>
                <a:lnTo>
                  <a:pt x="954680" y="3466090"/>
                </a:lnTo>
                <a:lnTo>
                  <a:pt x="994690" y="3487586"/>
                </a:lnTo>
                <a:lnTo>
                  <a:pt x="1035282" y="3508121"/>
                </a:lnTo>
                <a:lnTo>
                  <a:pt x="1076439" y="3527678"/>
                </a:lnTo>
                <a:lnTo>
                  <a:pt x="1118148" y="3546243"/>
                </a:lnTo>
                <a:lnTo>
                  <a:pt x="1160392" y="3563801"/>
                </a:lnTo>
                <a:lnTo>
                  <a:pt x="1203156" y="3580337"/>
                </a:lnTo>
                <a:lnTo>
                  <a:pt x="1246426" y="3595835"/>
                </a:lnTo>
                <a:lnTo>
                  <a:pt x="1290185" y="3610280"/>
                </a:lnTo>
                <a:lnTo>
                  <a:pt x="1334419" y="3623656"/>
                </a:lnTo>
                <a:lnTo>
                  <a:pt x="1379113" y="3635950"/>
                </a:lnTo>
                <a:lnTo>
                  <a:pt x="1424251" y="3647145"/>
                </a:lnTo>
                <a:lnTo>
                  <a:pt x="1469818" y="3657226"/>
                </a:lnTo>
                <a:lnTo>
                  <a:pt x="1515799" y="3666178"/>
                </a:lnTo>
                <a:lnTo>
                  <a:pt x="1562178" y="3673985"/>
                </a:lnTo>
                <a:lnTo>
                  <a:pt x="1608941" y="3680634"/>
                </a:lnTo>
                <a:lnTo>
                  <a:pt x="1656072" y="3686107"/>
                </a:lnTo>
                <a:lnTo>
                  <a:pt x="1703556" y="3690391"/>
                </a:lnTo>
                <a:lnTo>
                  <a:pt x="1751378" y="3693470"/>
                </a:lnTo>
                <a:lnTo>
                  <a:pt x="1799523" y="3695328"/>
                </a:lnTo>
                <a:lnTo>
                  <a:pt x="1847975" y="3695951"/>
                </a:lnTo>
                <a:lnTo>
                  <a:pt x="1896426" y="3695328"/>
                </a:lnTo>
                <a:lnTo>
                  <a:pt x="1944571" y="3693470"/>
                </a:lnTo>
                <a:lnTo>
                  <a:pt x="1992393" y="3690391"/>
                </a:lnTo>
                <a:lnTo>
                  <a:pt x="2039877" y="3686107"/>
                </a:lnTo>
                <a:lnTo>
                  <a:pt x="2087008" y="3680634"/>
                </a:lnTo>
                <a:lnTo>
                  <a:pt x="2133771" y="3673985"/>
                </a:lnTo>
                <a:lnTo>
                  <a:pt x="2180151" y="3666178"/>
                </a:lnTo>
                <a:lnTo>
                  <a:pt x="2226131" y="3657226"/>
                </a:lnTo>
                <a:lnTo>
                  <a:pt x="2271698" y="3647145"/>
                </a:lnTo>
                <a:lnTo>
                  <a:pt x="2316836" y="3635950"/>
                </a:lnTo>
                <a:lnTo>
                  <a:pt x="2361530" y="3623656"/>
                </a:lnTo>
                <a:lnTo>
                  <a:pt x="2405764" y="3610280"/>
                </a:lnTo>
                <a:lnTo>
                  <a:pt x="2449524" y="3595835"/>
                </a:lnTo>
                <a:lnTo>
                  <a:pt x="2492793" y="3580337"/>
                </a:lnTo>
                <a:lnTo>
                  <a:pt x="2535558" y="3563801"/>
                </a:lnTo>
                <a:lnTo>
                  <a:pt x="2577802" y="3546243"/>
                </a:lnTo>
                <a:lnTo>
                  <a:pt x="2619510" y="3527678"/>
                </a:lnTo>
                <a:lnTo>
                  <a:pt x="2660668" y="3508121"/>
                </a:lnTo>
                <a:lnTo>
                  <a:pt x="2701259" y="3487586"/>
                </a:lnTo>
                <a:lnTo>
                  <a:pt x="2741269" y="3466090"/>
                </a:lnTo>
                <a:lnTo>
                  <a:pt x="2780683" y="3443648"/>
                </a:lnTo>
                <a:lnTo>
                  <a:pt x="2819486" y="3420275"/>
                </a:lnTo>
                <a:lnTo>
                  <a:pt x="2857661" y="3395985"/>
                </a:lnTo>
                <a:lnTo>
                  <a:pt x="2895194" y="3370795"/>
                </a:lnTo>
                <a:lnTo>
                  <a:pt x="2932070" y="3344719"/>
                </a:lnTo>
                <a:lnTo>
                  <a:pt x="2968274" y="3317773"/>
                </a:lnTo>
                <a:lnTo>
                  <a:pt x="3003789" y="3289971"/>
                </a:lnTo>
                <a:lnTo>
                  <a:pt x="3038602" y="3261330"/>
                </a:lnTo>
                <a:lnTo>
                  <a:pt x="3072696" y="3231864"/>
                </a:lnTo>
                <a:lnTo>
                  <a:pt x="3106057" y="3201589"/>
                </a:lnTo>
                <a:lnTo>
                  <a:pt x="3138670" y="3170519"/>
                </a:lnTo>
                <a:lnTo>
                  <a:pt x="3170519" y="3138671"/>
                </a:lnTo>
                <a:lnTo>
                  <a:pt x="3201588" y="3106058"/>
                </a:lnTo>
                <a:lnTo>
                  <a:pt x="3231864" y="3072697"/>
                </a:lnTo>
                <a:lnTo>
                  <a:pt x="3261330" y="3038602"/>
                </a:lnTo>
                <a:lnTo>
                  <a:pt x="3289971" y="3003790"/>
                </a:lnTo>
                <a:lnTo>
                  <a:pt x="3317772" y="2968274"/>
                </a:lnTo>
                <a:lnTo>
                  <a:pt x="3344718" y="2932071"/>
                </a:lnTo>
                <a:lnTo>
                  <a:pt x="3370794" y="2895195"/>
                </a:lnTo>
                <a:lnTo>
                  <a:pt x="3395984" y="2857662"/>
                </a:lnTo>
                <a:lnTo>
                  <a:pt x="3420274" y="2819486"/>
                </a:lnTo>
                <a:lnTo>
                  <a:pt x="3443647" y="2780684"/>
                </a:lnTo>
                <a:lnTo>
                  <a:pt x="3466090" y="2741270"/>
                </a:lnTo>
                <a:lnTo>
                  <a:pt x="3487586" y="2701260"/>
                </a:lnTo>
                <a:lnTo>
                  <a:pt x="3508120" y="2660668"/>
                </a:lnTo>
                <a:lnTo>
                  <a:pt x="3527677" y="2619511"/>
                </a:lnTo>
                <a:lnTo>
                  <a:pt x="3546243" y="2577802"/>
                </a:lnTo>
                <a:lnTo>
                  <a:pt x="3563801" y="2535558"/>
                </a:lnTo>
                <a:lnTo>
                  <a:pt x="3580336" y="2492794"/>
                </a:lnTo>
                <a:lnTo>
                  <a:pt x="3595834" y="2449524"/>
                </a:lnTo>
                <a:lnTo>
                  <a:pt x="3610279" y="2405765"/>
                </a:lnTo>
                <a:lnTo>
                  <a:pt x="3623656" y="2361531"/>
                </a:lnTo>
                <a:lnTo>
                  <a:pt x="3635949" y="2316837"/>
                </a:lnTo>
                <a:lnTo>
                  <a:pt x="3647144" y="2271699"/>
                </a:lnTo>
                <a:lnTo>
                  <a:pt x="3657225" y="2226132"/>
                </a:lnTo>
                <a:lnTo>
                  <a:pt x="3666177" y="2180151"/>
                </a:lnTo>
                <a:lnTo>
                  <a:pt x="3673985" y="2133772"/>
                </a:lnTo>
                <a:lnTo>
                  <a:pt x="3680633" y="2087009"/>
                </a:lnTo>
                <a:lnTo>
                  <a:pt x="3686107" y="2039878"/>
                </a:lnTo>
                <a:lnTo>
                  <a:pt x="3690390" y="1992393"/>
                </a:lnTo>
                <a:lnTo>
                  <a:pt x="3693469" y="1944572"/>
                </a:lnTo>
                <a:lnTo>
                  <a:pt x="3695327" y="1896427"/>
                </a:lnTo>
                <a:lnTo>
                  <a:pt x="3695950" y="1847975"/>
                </a:lnTo>
                <a:lnTo>
                  <a:pt x="3695327" y="1799523"/>
                </a:lnTo>
                <a:lnTo>
                  <a:pt x="3693469" y="1751379"/>
                </a:lnTo>
                <a:lnTo>
                  <a:pt x="3690390" y="1703557"/>
                </a:lnTo>
                <a:lnTo>
                  <a:pt x="3686107" y="1656073"/>
                </a:lnTo>
                <a:lnTo>
                  <a:pt x="3680633" y="1608942"/>
                </a:lnTo>
                <a:lnTo>
                  <a:pt x="3673985" y="1562179"/>
                </a:lnTo>
                <a:lnTo>
                  <a:pt x="3666177" y="1515799"/>
                </a:lnTo>
                <a:lnTo>
                  <a:pt x="3657225" y="1469818"/>
                </a:lnTo>
                <a:lnTo>
                  <a:pt x="3647144" y="1424251"/>
                </a:lnTo>
                <a:lnTo>
                  <a:pt x="3635949" y="1379113"/>
                </a:lnTo>
                <a:lnTo>
                  <a:pt x="3623656" y="1334420"/>
                </a:lnTo>
                <a:lnTo>
                  <a:pt x="3610279" y="1290186"/>
                </a:lnTo>
                <a:lnTo>
                  <a:pt x="3595834" y="1246426"/>
                </a:lnTo>
                <a:lnTo>
                  <a:pt x="3580336" y="1203157"/>
                </a:lnTo>
                <a:lnTo>
                  <a:pt x="3563801" y="1160392"/>
                </a:lnTo>
                <a:lnTo>
                  <a:pt x="3546243" y="1118148"/>
                </a:lnTo>
                <a:lnTo>
                  <a:pt x="3527677" y="1076440"/>
                </a:lnTo>
                <a:lnTo>
                  <a:pt x="3508120" y="1035282"/>
                </a:lnTo>
                <a:lnTo>
                  <a:pt x="3487586" y="994691"/>
                </a:lnTo>
                <a:lnTo>
                  <a:pt x="3466090" y="954680"/>
                </a:lnTo>
                <a:lnTo>
                  <a:pt x="3443647" y="915266"/>
                </a:lnTo>
                <a:lnTo>
                  <a:pt x="3420274" y="876464"/>
                </a:lnTo>
                <a:lnTo>
                  <a:pt x="3395984" y="838289"/>
                </a:lnTo>
                <a:lnTo>
                  <a:pt x="3370794" y="800756"/>
                </a:lnTo>
                <a:lnTo>
                  <a:pt x="3344718" y="763880"/>
                </a:lnTo>
                <a:lnTo>
                  <a:pt x="3317772" y="727676"/>
                </a:lnTo>
                <a:lnTo>
                  <a:pt x="3289971" y="692161"/>
                </a:lnTo>
                <a:lnTo>
                  <a:pt x="3261330" y="657348"/>
                </a:lnTo>
                <a:lnTo>
                  <a:pt x="3231864" y="623253"/>
                </a:lnTo>
                <a:lnTo>
                  <a:pt x="3201588" y="589892"/>
                </a:lnTo>
                <a:lnTo>
                  <a:pt x="3170519" y="557280"/>
                </a:lnTo>
                <a:lnTo>
                  <a:pt x="3138670" y="525431"/>
                </a:lnTo>
                <a:lnTo>
                  <a:pt x="3106057" y="494362"/>
                </a:lnTo>
                <a:lnTo>
                  <a:pt x="3072696" y="464086"/>
                </a:lnTo>
                <a:lnTo>
                  <a:pt x="3038602" y="434620"/>
                </a:lnTo>
                <a:lnTo>
                  <a:pt x="3003789" y="405979"/>
                </a:lnTo>
                <a:lnTo>
                  <a:pt x="2968274" y="378178"/>
                </a:lnTo>
                <a:lnTo>
                  <a:pt x="2932070" y="351232"/>
                </a:lnTo>
                <a:lnTo>
                  <a:pt x="2895194" y="325156"/>
                </a:lnTo>
                <a:lnTo>
                  <a:pt x="2857661" y="299965"/>
                </a:lnTo>
                <a:lnTo>
                  <a:pt x="2819486" y="275676"/>
                </a:lnTo>
                <a:lnTo>
                  <a:pt x="2780683" y="252302"/>
                </a:lnTo>
                <a:lnTo>
                  <a:pt x="2741269" y="229860"/>
                </a:lnTo>
                <a:lnTo>
                  <a:pt x="2701259" y="208364"/>
                </a:lnTo>
                <a:lnTo>
                  <a:pt x="2660668" y="187830"/>
                </a:lnTo>
                <a:lnTo>
                  <a:pt x="2619510" y="168272"/>
                </a:lnTo>
                <a:lnTo>
                  <a:pt x="2577802" y="149707"/>
                </a:lnTo>
                <a:lnTo>
                  <a:pt x="2535558" y="132149"/>
                </a:lnTo>
                <a:lnTo>
                  <a:pt x="2492793" y="115614"/>
                </a:lnTo>
                <a:lnTo>
                  <a:pt x="2449524" y="100116"/>
                </a:lnTo>
                <a:lnTo>
                  <a:pt x="2405764" y="85671"/>
                </a:lnTo>
                <a:lnTo>
                  <a:pt x="2361530" y="72294"/>
                </a:lnTo>
                <a:lnTo>
                  <a:pt x="2316836" y="60001"/>
                </a:lnTo>
                <a:lnTo>
                  <a:pt x="2271698" y="48806"/>
                </a:lnTo>
                <a:lnTo>
                  <a:pt x="2226131" y="38725"/>
                </a:lnTo>
                <a:lnTo>
                  <a:pt x="2180151" y="29773"/>
                </a:lnTo>
                <a:lnTo>
                  <a:pt x="2133771" y="21965"/>
                </a:lnTo>
                <a:lnTo>
                  <a:pt x="2087008" y="15317"/>
                </a:lnTo>
                <a:lnTo>
                  <a:pt x="2039877" y="9843"/>
                </a:lnTo>
                <a:lnTo>
                  <a:pt x="1992393" y="5559"/>
                </a:lnTo>
                <a:lnTo>
                  <a:pt x="1944571" y="2481"/>
                </a:lnTo>
                <a:lnTo>
                  <a:pt x="1896426" y="622"/>
                </a:lnTo>
                <a:lnTo>
                  <a:pt x="1847975" y="0"/>
                </a:lnTo>
                <a:close/>
              </a:path>
            </a:pathLst>
          </a:custGeom>
          <a:solidFill>
            <a:srgbClr val="ED7D31"/>
          </a:solid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10" dirty="0"/>
              <a:t>Critique</a:t>
            </a:r>
          </a:p>
        </p:txBody>
      </p:sp>
      <p:sp>
        <p:nvSpPr>
          <p:cNvPr id="4" name="object 4"/>
          <p:cNvSpPr/>
          <p:nvPr/>
        </p:nvSpPr>
        <p:spPr>
          <a:xfrm>
            <a:off x="7538246" y="1845082"/>
            <a:ext cx="1985645" cy="1102360"/>
          </a:xfrm>
          <a:custGeom>
            <a:avLst/>
            <a:gdLst/>
            <a:ahLst/>
            <a:cxnLst/>
            <a:rect l="l" t="t" r="r" b="b"/>
            <a:pathLst>
              <a:path w="1985645" h="1102360">
                <a:moveTo>
                  <a:pt x="318220" y="83897"/>
                </a:moveTo>
                <a:lnTo>
                  <a:pt x="237444" y="112925"/>
                </a:lnTo>
                <a:lnTo>
                  <a:pt x="181462" y="140351"/>
                </a:lnTo>
                <a:lnTo>
                  <a:pt x="126479" y="170808"/>
                </a:lnTo>
                <a:lnTo>
                  <a:pt x="72607" y="204309"/>
                </a:lnTo>
                <a:lnTo>
                  <a:pt x="21018" y="240135"/>
                </a:lnTo>
                <a:lnTo>
                  <a:pt x="0" y="272845"/>
                </a:lnTo>
                <a:lnTo>
                  <a:pt x="268" y="292318"/>
                </a:lnTo>
                <a:lnTo>
                  <a:pt x="8267" y="310836"/>
                </a:lnTo>
                <a:lnTo>
                  <a:pt x="22825" y="324801"/>
                </a:lnTo>
                <a:lnTo>
                  <a:pt x="40977" y="331854"/>
                </a:lnTo>
                <a:lnTo>
                  <a:pt x="60450" y="331586"/>
                </a:lnTo>
                <a:lnTo>
                  <a:pt x="78968" y="323587"/>
                </a:lnTo>
                <a:lnTo>
                  <a:pt x="127466" y="289909"/>
                </a:lnTo>
                <a:lnTo>
                  <a:pt x="129502" y="288495"/>
                </a:lnTo>
                <a:lnTo>
                  <a:pt x="176955" y="259062"/>
                </a:lnTo>
                <a:lnTo>
                  <a:pt x="179044" y="257763"/>
                </a:lnTo>
                <a:lnTo>
                  <a:pt x="179177" y="257763"/>
                </a:lnTo>
                <a:lnTo>
                  <a:pt x="227441" y="231028"/>
                </a:lnTo>
                <a:lnTo>
                  <a:pt x="227308" y="231028"/>
                </a:lnTo>
                <a:lnTo>
                  <a:pt x="229575" y="229845"/>
                </a:lnTo>
                <a:lnTo>
                  <a:pt x="229722" y="229845"/>
                </a:lnTo>
                <a:lnTo>
                  <a:pt x="278829" y="205788"/>
                </a:lnTo>
                <a:lnTo>
                  <a:pt x="278685" y="205788"/>
                </a:lnTo>
                <a:lnTo>
                  <a:pt x="280999" y="204725"/>
                </a:lnTo>
                <a:lnTo>
                  <a:pt x="281161" y="204725"/>
                </a:lnTo>
                <a:lnTo>
                  <a:pt x="331025" y="183323"/>
                </a:lnTo>
                <a:lnTo>
                  <a:pt x="330866" y="183323"/>
                </a:lnTo>
                <a:lnTo>
                  <a:pt x="333217" y="182382"/>
                </a:lnTo>
                <a:lnTo>
                  <a:pt x="333400" y="182382"/>
                </a:lnTo>
                <a:lnTo>
                  <a:pt x="333663" y="182284"/>
                </a:lnTo>
                <a:lnTo>
                  <a:pt x="350810" y="171657"/>
                </a:lnTo>
                <a:lnTo>
                  <a:pt x="362158" y="155830"/>
                </a:lnTo>
                <a:lnTo>
                  <a:pt x="366742" y="136903"/>
                </a:lnTo>
                <a:lnTo>
                  <a:pt x="363601" y="116977"/>
                </a:lnTo>
                <a:lnTo>
                  <a:pt x="352975" y="99829"/>
                </a:lnTo>
                <a:lnTo>
                  <a:pt x="337148" y="88482"/>
                </a:lnTo>
                <a:lnTo>
                  <a:pt x="318220" y="83897"/>
                </a:lnTo>
                <a:close/>
              </a:path>
              <a:path w="1985645" h="1102360">
                <a:moveTo>
                  <a:pt x="129502" y="288495"/>
                </a:moveTo>
                <a:lnTo>
                  <a:pt x="127354" y="289909"/>
                </a:lnTo>
                <a:lnTo>
                  <a:pt x="128427" y="289242"/>
                </a:lnTo>
                <a:lnTo>
                  <a:pt x="129502" y="288495"/>
                </a:lnTo>
                <a:close/>
              </a:path>
              <a:path w="1985645" h="1102360">
                <a:moveTo>
                  <a:pt x="128427" y="289242"/>
                </a:moveTo>
                <a:lnTo>
                  <a:pt x="127354" y="289909"/>
                </a:lnTo>
                <a:lnTo>
                  <a:pt x="128427" y="289242"/>
                </a:lnTo>
                <a:close/>
              </a:path>
              <a:path w="1985645" h="1102360">
                <a:moveTo>
                  <a:pt x="129627" y="288495"/>
                </a:moveTo>
                <a:lnTo>
                  <a:pt x="128427" y="289242"/>
                </a:lnTo>
                <a:lnTo>
                  <a:pt x="129627" y="288495"/>
                </a:lnTo>
                <a:close/>
              </a:path>
              <a:path w="1985645" h="1102360">
                <a:moveTo>
                  <a:pt x="179044" y="257763"/>
                </a:moveTo>
                <a:lnTo>
                  <a:pt x="176832" y="259062"/>
                </a:lnTo>
                <a:lnTo>
                  <a:pt x="177960" y="258437"/>
                </a:lnTo>
                <a:lnTo>
                  <a:pt x="179044" y="257763"/>
                </a:lnTo>
                <a:close/>
              </a:path>
              <a:path w="1985645" h="1102360">
                <a:moveTo>
                  <a:pt x="177960" y="258437"/>
                </a:moveTo>
                <a:lnTo>
                  <a:pt x="176832" y="259062"/>
                </a:lnTo>
                <a:lnTo>
                  <a:pt x="177960" y="258437"/>
                </a:lnTo>
                <a:close/>
              </a:path>
              <a:path w="1985645" h="1102360">
                <a:moveTo>
                  <a:pt x="179177" y="257763"/>
                </a:moveTo>
                <a:lnTo>
                  <a:pt x="179044" y="257763"/>
                </a:lnTo>
                <a:lnTo>
                  <a:pt x="177960" y="258437"/>
                </a:lnTo>
                <a:lnTo>
                  <a:pt x="179177" y="257763"/>
                </a:lnTo>
                <a:close/>
              </a:path>
              <a:path w="1985645" h="1102360">
                <a:moveTo>
                  <a:pt x="229575" y="229845"/>
                </a:moveTo>
                <a:lnTo>
                  <a:pt x="227308" y="231028"/>
                </a:lnTo>
                <a:lnTo>
                  <a:pt x="228454" y="230466"/>
                </a:lnTo>
                <a:lnTo>
                  <a:pt x="229575" y="229845"/>
                </a:lnTo>
                <a:close/>
              </a:path>
              <a:path w="1985645" h="1102360">
                <a:moveTo>
                  <a:pt x="228454" y="230466"/>
                </a:moveTo>
                <a:lnTo>
                  <a:pt x="227308" y="231028"/>
                </a:lnTo>
                <a:lnTo>
                  <a:pt x="227441" y="231028"/>
                </a:lnTo>
                <a:lnTo>
                  <a:pt x="228454" y="230466"/>
                </a:lnTo>
                <a:close/>
              </a:path>
              <a:path w="1985645" h="1102360">
                <a:moveTo>
                  <a:pt x="229722" y="229845"/>
                </a:moveTo>
                <a:lnTo>
                  <a:pt x="229575" y="229845"/>
                </a:lnTo>
                <a:lnTo>
                  <a:pt x="228454" y="230466"/>
                </a:lnTo>
                <a:lnTo>
                  <a:pt x="229722" y="229845"/>
                </a:lnTo>
                <a:close/>
              </a:path>
              <a:path w="1985645" h="1102360">
                <a:moveTo>
                  <a:pt x="280999" y="204725"/>
                </a:moveTo>
                <a:lnTo>
                  <a:pt x="278685" y="205788"/>
                </a:lnTo>
                <a:lnTo>
                  <a:pt x="279848" y="205288"/>
                </a:lnTo>
                <a:lnTo>
                  <a:pt x="280999" y="204725"/>
                </a:lnTo>
                <a:close/>
              </a:path>
              <a:path w="1985645" h="1102360">
                <a:moveTo>
                  <a:pt x="279848" y="205288"/>
                </a:moveTo>
                <a:lnTo>
                  <a:pt x="278685" y="205788"/>
                </a:lnTo>
                <a:lnTo>
                  <a:pt x="278829" y="205788"/>
                </a:lnTo>
                <a:lnTo>
                  <a:pt x="279848" y="205288"/>
                </a:lnTo>
                <a:close/>
              </a:path>
              <a:path w="1985645" h="1102360">
                <a:moveTo>
                  <a:pt x="281161" y="204725"/>
                </a:moveTo>
                <a:lnTo>
                  <a:pt x="280999" y="204725"/>
                </a:lnTo>
                <a:lnTo>
                  <a:pt x="279848" y="205288"/>
                </a:lnTo>
                <a:lnTo>
                  <a:pt x="281161" y="204725"/>
                </a:lnTo>
                <a:close/>
              </a:path>
              <a:path w="1985645" h="1102360">
                <a:moveTo>
                  <a:pt x="333217" y="182382"/>
                </a:moveTo>
                <a:lnTo>
                  <a:pt x="330866" y="183323"/>
                </a:lnTo>
                <a:lnTo>
                  <a:pt x="332043" y="182886"/>
                </a:lnTo>
                <a:lnTo>
                  <a:pt x="333217" y="182382"/>
                </a:lnTo>
                <a:close/>
              </a:path>
              <a:path w="1985645" h="1102360">
                <a:moveTo>
                  <a:pt x="332043" y="182886"/>
                </a:moveTo>
                <a:lnTo>
                  <a:pt x="330866" y="183323"/>
                </a:lnTo>
                <a:lnTo>
                  <a:pt x="331025" y="183323"/>
                </a:lnTo>
                <a:lnTo>
                  <a:pt x="332043" y="182886"/>
                </a:lnTo>
                <a:close/>
              </a:path>
              <a:path w="1985645" h="1102360">
                <a:moveTo>
                  <a:pt x="333400" y="182382"/>
                </a:moveTo>
                <a:lnTo>
                  <a:pt x="333217" y="182382"/>
                </a:lnTo>
                <a:lnTo>
                  <a:pt x="332043" y="182886"/>
                </a:lnTo>
                <a:lnTo>
                  <a:pt x="333400" y="182382"/>
                </a:lnTo>
                <a:close/>
              </a:path>
              <a:path w="1985645" h="1102360">
                <a:moveTo>
                  <a:pt x="984930" y="124715"/>
                </a:moveTo>
                <a:lnTo>
                  <a:pt x="1003178" y="128885"/>
                </a:lnTo>
                <a:lnTo>
                  <a:pt x="1023344" y="129399"/>
                </a:lnTo>
                <a:lnTo>
                  <a:pt x="1034926" y="124927"/>
                </a:lnTo>
                <a:lnTo>
                  <a:pt x="986117" y="124927"/>
                </a:lnTo>
                <a:lnTo>
                  <a:pt x="984930" y="124715"/>
                </a:lnTo>
                <a:close/>
              </a:path>
              <a:path w="1985645" h="1102360">
                <a:moveTo>
                  <a:pt x="983742" y="124443"/>
                </a:moveTo>
                <a:lnTo>
                  <a:pt x="984930" y="124715"/>
                </a:lnTo>
                <a:lnTo>
                  <a:pt x="986117" y="124927"/>
                </a:lnTo>
                <a:lnTo>
                  <a:pt x="983742" y="124443"/>
                </a:lnTo>
                <a:close/>
              </a:path>
              <a:path w="1985645" h="1102360">
                <a:moveTo>
                  <a:pt x="1036179" y="124443"/>
                </a:moveTo>
                <a:lnTo>
                  <a:pt x="983742" y="124443"/>
                </a:lnTo>
                <a:lnTo>
                  <a:pt x="986117" y="124927"/>
                </a:lnTo>
                <a:lnTo>
                  <a:pt x="1034926" y="124927"/>
                </a:lnTo>
                <a:lnTo>
                  <a:pt x="1036179" y="124443"/>
                </a:lnTo>
                <a:close/>
              </a:path>
              <a:path w="1985645" h="1102360">
                <a:moveTo>
                  <a:pt x="930857" y="115043"/>
                </a:moveTo>
                <a:lnTo>
                  <a:pt x="984930" y="124715"/>
                </a:lnTo>
                <a:lnTo>
                  <a:pt x="983742" y="124443"/>
                </a:lnTo>
                <a:lnTo>
                  <a:pt x="1036179" y="124443"/>
                </a:lnTo>
                <a:lnTo>
                  <a:pt x="1041511" y="122384"/>
                </a:lnTo>
                <a:lnTo>
                  <a:pt x="1049180" y="115199"/>
                </a:lnTo>
                <a:lnTo>
                  <a:pt x="932058" y="115199"/>
                </a:lnTo>
                <a:lnTo>
                  <a:pt x="930857" y="115043"/>
                </a:lnTo>
                <a:close/>
              </a:path>
              <a:path w="1985645" h="1102360">
                <a:moveTo>
                  <a:pt x="929664" y="114829"/>
                </a:moveTo>
                <a:lnTo>
                  <a:pt x="930857" y="115043"/>
                </a:lnTo>
                <a:lnTo>
                  <a:pt x="932058" y="115199"/>
                </a:lnTo>
                <a:lnTo>
                  <a:pt x="929664" y="114829"/>
                </a:lnTo>
                <a:close/>
              </a:path>
              <a:path w="1985645" h="1102360">
                <a:moveTo>
                  <a:pt x="1049574" y="114829"/>
                </a:moveTo>
                <a:lnTo>
                  <a:pt x="929664" y="114829"/>
                </a:lnTo>
                <a:lnTo>
                  <a:pt x="932058" y="115199"/>
                </a:lnTo>
                <a:lnTo>
                  <a:pt x="1049180" y="115199"/>
                </a:lnTo>
                <a:lnTo>
                  <a:pt x="1049574" y="114829"/>
                </a:lnTo>
                <a:close/>
              </a:path>
              <a:path w="1985645" h="1102360">
                <a:moveTo>
                  <a:pt x="876393" y="107960"/>
                </a:moveTo>
                <a:lnTo>
                  <a:pt x="930857" y="115043"/>
                </a:lnTo>
                <a:lnTo>
                  <a:pt x="929664" y="114829"/>
                </a:lnTo>
                <a:lnTo>
                  <a:pt x="1049574" y="114829"/>
                </a:lnTo>
                <a:lnTo>
                  <a:pt x="1055722" y="109068"/>
                </a:lnTo>
                <a:lnTo>
                  <a:pt x="1056178" y="108059"/>
                </a:lnTo>
                <a:lnTo>
                  <a:pt x="877598" y="108059"/>
                </a:lnTo>
                <a:lnTo>
                  <a:pt x="876393" y="107960"/>
                </a:lnTo>
                <a:close/>
              </a:path>
              <a:path w="1985645" h="1102360">
                <a:moveTo>
                  <a:pt x="875187" y="107803"/>
                </a:moveTo>
                <a:lnTo>
                  <a:pt x="876393" y="107960"/>
                </a:lnTo>
                <a:lnTo>
                  <a:pt x="877598" y="108059"/>
                </a:lnTo>
                <a:lnTo>
                  <a:pt x="875187" y="107803"/>
                </a:lnTo>
                <a:close/>
              </a:path>
              <a:path w="1985645" h="1102360">
                <a:moveTo>
                  <a:pt x="1056293" y="107803"/>
                </a:moveTo>
                <a:lnTo>
                  <a:pt x="875187" y="107803"/>
                </a:lnTo>
                <a:lnTo>
                  <a:pt x="877598" y="108059"/>
                </a:lnTo>
                <a:lnTo>
                  <a:pt x="1056178" y="108059"/>
                </a:lnTo>
                <a:lnTo>
                  <a:pt x="1056293" y="107803"/>
                </a:lnTo>
                <a:close/>
              </a:path>
              <a:path w="1985645" h="1102360">
                <a:moveTo>
                  <a:pt x="821621" y="103482"/>
                </a:moveTo>
                <a:lnTo>
                  <a:pt x="876393" y="107960"/>
                </a:lnTo>
                <a:lnTo>
                  <a:pt x="875187" y="107803"/>
                </a:lnTo>
                <a:lnTo>
                  <a:pt x="1056293" y="107803"/>
                </a:lnTo>
                <a:lnTo>
                  <a:pt x="1058224" y="103524"/>
                </a:lnTo>
                <a:lnTo>
                  <a:pt x="822839" y="103524"/>
                </a:lnTo>
                <a:lnTo>
                  <a:pt x="821621" y="103482"/>
                </a:lnTo>
                <a:close/>
              </a:path>
              <a:path w="1985645" h="1102360">
                <a:moveTo>
                  <a:pt x="820416" y="103384"/>
                </a:moveTo>
                <a:lnTo>
                  <a:pt x="821621" y="103482"/>
                </a:lnTo>
                <a:lnTo>
                  <a:pt x="822839" y="103524"/>
                </a:lnTo>
                <a:lnTo>
                  <a:pt x="820416" y="103384"/>
                </a:lnTo>
                <a:close/>
              </a:path>
              <a:path w="1985645" h="1102360">
                <a:moveTo>
                  <a:pt x="1058287" y="103384"/>
                </a:moveTo>
                <a:lnTo>
                  <a:pt x="820416" y="103384"/>
                </a:lnTo>
                <a:lnTo>
                  <a:pt x="822839" y="103524"/>
                </a:lnTo>
                <a:lnTo>
                  <a:pt x="1058224" y="103524"/>
                </a:lnTo>
                <a:lnTo>
                  <a:pt x="1058287" y="103384"/>
                </a:lnTo>
                <a:close/>
              </a:path>
              <a:path w="1985645" h="1102360">
                <a:moveTo>
                  <a:pt x="1059100" y="101583"/>
                </a:moveTo>
                <a:lnTo>
                  <a:pt x="765449" y="101583"/>
                </a:lnTo>
                <a:lnTo>
                  <a:pt x="767882" y="101607"/>
                </a:lnTo>
                <a:lnTo>
                  <a:pt x="766669" y="101624"/>
                </a:lnTo>
                <a:lnTo>
                  <a:pt x="821621" y="103482"/>
                </a:lnTo>
                <a:lnTo>
                  <a:pt x="820416" y="103384"/>
                </a:lnTo>
                <a:lnTo>
                  <a:pt x="1058287" y="103384"/>
                </a:lnTo>
                <a:lnTo>
                  <a:pt x="1059100" y="101583"/>
                </a:lnTo>
                <a:close/>
              </a:path>
              <a:path w="1985645" h="1102360">
                <a:moveTo>
                  <a:pt x="767666" y="0"/>
                </a:moveTo>
                <a:lnTo>
                  <a:pt x="711085" y="798"/>
                </a:lnTo>
                <a:lnTo>
                  <a:pt x="675378" y="16183"/>
                </a:lnTo>
                <a:lnTo>
                  <a:pt x="661007" y="52310"/>
                </a:lnTo>
                <a:lnTo>
                  <a:pt x="665278" y="72025"/>
                </a:lnTo>
                <a:lnTo>
                  <a:pt x="676391" y="88017"/>
                </a:lnTo>
                <a:lnTo>
                  <a:pt x="692691" y="98676"/>
                </a:lnTo>
                <a:lnTo>
                  <a:pt x="712519" y="102388"/>
                </a:lnTo>
                <a:lnTo>
                  <a:pt x="766669" y="101624"/>
                </a:lnTo>
                <a:lnTo>
                  <a:pt x="765449" y="101583"/>
                </a:lnTo>
                <a:lnTo>
                  <a:pt x="1059100" y="101583"/>
                </a:lnTo>
                <a:lnTo>
                  <a:pt x="1064020" y="90681"/>
                </a:lnTo>
                <a:lnTo>
                  <a:pt x="1064534" y="70515"/>
                </a:lnTo>
                <a:lnTo>
                  <a:pt x="1057519" y="52348"/>
                </a:lnTo>
                <a:lnTo>
                  <a:pt x="1025817" y="29839"/>
                </a:lnTo>
                <a:lnTo>
                  <a:pt x="946359" y="14603"/>
                </a:lnTo>
                <a:lnTo>
                  <a:pt x="887086" y="6896"/>
                </a:lnTo>
                <a:lnTo>
                  <a:pt x="827485" y="2023"/>
                </a:lnTo>
                <a:lnTo>
                  <a:pt x="767666" y="0"/>
                </a:lnTo>
                <a:close/>
              </a:path>
              <a:path w="1985645" h="1102360">
                <a:moveTo>
                  <a:pt x="765449" y="101583"/>
                </a:moveTo>
                <a:lnTo>
                  <a:pt x="766669" y="101624"/>
                </a:lnTo>
                <a:lnTo>
                  <a:pt x="767882" y="101607"/>
                </a:lnTo>
                <a:lnTo>
                  <a:pt x="765449" y="101583"/>
                </a:lnTo>
                <a:close/>
              </a:path>
              <a:path w="1985645" h="1102360">
                <a:moveTo>
                  <a:pt x="1672632" y="435956"/>
                </a:moveTo>
                <a:lnTo>
                  <a:pt x="1564882" y="435956"/>
                </a:lnTo>
                <a:lnTo>
                  <a:pt x="1566687" y="437766"/>
                </a:lnTo>
                <a:lnTo>
                  <a:pt x="1587213" y="459515"/>
                </a:lnTo>
                <a:lnTo>
                  <a:pt x="1603713" y="471119"/>
                </a:lnTo>
                <a:lnTo>
                  <a:pt x="1622723" y="475349"/>
                </a:lnTo>
                <a:lnTo>
                  <a:pt x="1641931" y="472142"/>
                </a:lnTo>
                <a:lnTo>
                  <a:pt x="1659029" y="461436"/>
                </a:lnTo>
                <a:lnTo>
                  <a:pt x="1670634" y="444936"/>
                </a:lnTo>
                <a:lnTo>
                  <a:pt x="1672632" y="435956"/>
                </a:lnTo>
                <a:close/>
              </a:path>
              <a:path w="1985645" h="1102360">
                <a:moveTo>
                  <a:pt x="1565755" y="436877"/>
                </a:moveTo>
                <a:lnTo>
                  <a:pt x="1566598" y="437766"/>
                </a:lnTo>
                <a:lnTo>
                  <a:pt x="1565755" y="436877"/>
                </a:lnTo>
                <a:close/>
              </a:path>
              <a:path w="1985645" h="1102360">
                <a:moveTo>
                  <a:pt x="1564882" y="435956"/>
                </a:moveTo>
                <a:lnTo>
                  <a:pt x="1565755" y="436877"/>
                </a:lnTo>
                <a:lnTo>
                  <a:pt x="1566687" y="437766"/>
                </a:lnTo>
                <a:lnTo>
                  <a:pt x="1564882" y="435956"/>
                </a:lnTo>
                <a:close/>
              </a:path>
              <a:path w="1985645" h="1102360">
                <a:moveTo>
                  <a:pt x="1665259" y="396500"/>
                </a:moveTo>
                <a:lnTo>
                  <a:pt x="1523427" y="396500"/>
                </a:lnTo>
                <a:lnTo>
                  <a:pt x="1525312" y="398209"/>
                </a:lnTo>
                <a:lnTo>
                  <a:pt x="1565755" y="436877"/>
                </a:lnTo>
                <a:lnTo>
                  <a:pt x="1564882" y="435956"/>
                </a:lnTo>
                <a:lnTo>
                  <a:pt x="1672632" y="435956"/>
                </a:lnTo>
                <a:lnTo>
                  <a:pt x="1674864" y="425926"/>
                </a:lnTo>
                <a:lnTo>
                  <a:pt x="1671657" y="406717"/>
                </a:lnTo>
                <a:lnTo>
                  <a:pt x="1665259" y="396500"/>
                </a:lnTo>
                <a:close/>
              </a:path>
              <a:path w="1985645" h="1102360">
                <a:moveTo>
                  <a:pt x="1524344" y="397375"/>
                </a:moveTo>
                <a:lnTo>
                  <a:pt x="1525219" y="398209"/>
                </a:lnTo>
                <a:lnTo>
                  <a:pt x="1524344" y="397375"/>
                </a:lnTo>
                <a:close/>
              </a:path>
              <a:path w="1985645" h="1102360">
                <a:moveTo>
                  <a:pt x="1523427" y="396500"/>
                </a:moveTo>
                <a:lnTo>
                  <a:pt x="1524344" y="397375"/>
                </a:lnTo>
                <a:lnTo>
                  <a:pt x="1525312" y="398209"/>
                </a:lnTo>
                <a:lnTo>
                  <a:pt x="1523427" y="396500"/>
                </a:lnTo>
                <a:close/>
              </a:path>
              <a:path w="1985645" h="1102360">
                <a:moveTo>
                  <a:pt x="1631783" y="359450"/>
                </a:moveTo>
                <a:lnTo>
                  <a:pt x="1480375" y="359450"/>
                </a:lnTo>
                <a:lnTo>
                  <a:pt x="1482333" y="361057"/>
                </a:lnTo>
                <a:lnTo>
                  <a:pt x="1524344" y="397375"/>
                </a:lnTo>
                <a:lnTo>
                  <a:pt x="1523427" y="396500"/>
                </a:lnTo>
                <a:lnTo>
                  <a:pt x="1665259" y="396500"/>
                </a:lnTo>
                <a:lnTo>
                  <a:pt x="1660951" y="389620"/>
                </a:lnTo>
                <a:lnTo>
                  <a:pt x="1637741" y="365133"/>
                </a:lnTo>
                <a:lnTo>
                  <a:pt x="1631783" y="359450"/>
                </a:lnTo>
                <a:close/>
              </a:path>
              <a:path w="1985645" h="1102360">
                <a:moveTo>
                  <a:pt x="1481344" y="360286"/>
                </a:moveTo>
                <a:lnTo>
                  <a:pt x="1482238" y="361057"/>
                </a:lnTo>
                <a:lnTo>
                  <a:pt x="1481344" y="360286"/>
                </a:lnTo>
                <a:close/>
              </a:path>
              <a:path w="1985645" h="1102360">
                <a:moveTo>
                  <a:pt x="1480375" y="359450"/>
                </a:moveTo>
                <a:lnTo>
                  <a:pt x="1481344" y="360286"/>
                </a:lnTo>
                <a:lnTo>
                  <a:pt x="1482333" y="361057"/>
                </a:lnTo>
                <a:lnTo>
                  <a:pt x="1480375" y="359450"/>
                </a:lnTo>
                <a:close/>
              </a:path>
              <a:path w="1985645" h="1102360">
                <a:moveTo>
                  <a:pt x="1595482" y="324822"/>
                </a:moveTo>
                <a:lnTo>
                  <a:pt x="1435825" y="324822"/>
                </a:lnTo>
                <a:lnTo>
                  <a:pt x="1437849" y="326321"/>
                </a:lnTo>
                <a:lnTo>
                  <a:pt x="1481344" y="360286"/>
                </a:lnTo>
                <a:lnTo>
                  <a:pt x="1480375" y="359450"/>
                </a:lnTo>
                <a:lnTo>
                  <a:pt x="1631783" y="359450"/>
                </a:lnTo>
                <a:lnTo>
                  <a:pt x="1595482" y="324822"/>
                </a:lnTo>
                <a:close/>
              </a:path>
              <a:path w="1985645" h="1102360">
                <a:moveTo>
                  <a:pt x="1436825" y="325602"/>
                </a:moveTo>
                <a:lnTo>
                  <a:pt x="1437748" y="326321"/>
                </a:lnTo>
                <a:lnTo>
                  <a:pt x="1436825" y="325602"/>
                </a:lnTo>
                <a:close/>
              </a:path>
              <a:path w="1985645" h="1102360">
                <a:moveTo>
                  <a:pt x="1435825" y="324822"/>
                </a:moveTo>
                <a:lnTo>
                  <a:pt x="1436825" y="325602"/>
                </a:lnTo>
                <a:lnTo>
                  <a:pt x="1437849" y="326321"/>
                </a:lnTo>
                <a:lnTo>
                  <a:pt x="1435825" y="324822"/>
                </a:lnTo>
                <a:close/>
              </a:path>
              <a:path w="1985645" h="1102360">
                <a:moveTo>
                  <a:pt x="1558457" y="292627"/>
                </a:moveTo>
                <a:lnTo>
                  <a:pt x="1389875" y="292627"/>
                </a:lnTo>
                <a:lnTo>
                  <a:pt x="1391959" y="294016"/>
                </a:lnTo>
                <a:lnTo>
                  <a:pt x="1436825" y="325602"/>
                </a:lnTo>
                <a:lnTo>
                  <a:pt x="1435825" y="324822"/>
                </a:lnTo>
                <a:lnTo>
                  <a:pt x="1595482" y="324822"/>
                </a:lnTo>
                <a:lnTo>
                  <a:pt x="1592634" y="322106"/>
                </a:lnTo>
                <a:lnTo>
                  <a:pt x="1558457" y="292627"/>
                </a:lnTo>
                <a:close/>
              </a:path>
              <a:path w="1985645" h="1102360">
                <a:moveTo>
                  <a:pt x="1390915" y="293357"/>
                </a:moveTo>
                <a:lnTo>
                  <a:pt x="1391853" y="294016"/>
                </a:lnTo>
                <a:lnTo>
                  <a:pt x="1390915" y="293357"/>
                </a:lnTo>
                <a:close/>
              </a:path>
              <a:path w="1985645" h="1102360">
                <a:moveTo>
                  <a:pt x="1389875" y="292627"/>
                </a:moveTo>
                <a:lnTo>
                  <a:pt x="1390915" y="293357"/>
                </a:lnTo>
                <a:lnTo>
                  <a:pt x="1391959" y="294016"/>
                </a:lnTo>
                <a:lnTo>
                  <a:pt x="1389875" y="292627"/>
                </a:lnTo>
                <a:close/>
              </a:path>
              <a:path w="1985645" h="1102360">
                <a:moveTo>
                  <a:pt x="1397200" y="181903"/>
                </a:moveTo>
                <a:lnTo>
                  <a:pt x="1377734" y="182492"/>
                </a:lnTo>
                <a:lnTo>
                  <a:pt x="1359909" y="190337"/>
                </a:lnTo>
                <a:lnTo>
                  <a:pt x="1345980" y="204928"/>
                </a:lnTo>
                <a:lnTo>
                  <a:pt x="1338803" y="223781"/>
                </a:lnTo>
                <a:lnTo>
                  <a:pt x="1339392" y="243246"/>
                </a:lnTo>
                <a:lnTo>
                  <a:pt x="1347237" y="261071"/>
                </a:lnTo>
                <a:lnTo>
                  <a:pt x="1361828" y="275000"/>
                </a:lnTo>
                <a:lnTo>
                  <a:pt x="1390915" y="293357"/>
                </a:lnTo>
                <a:lnTo>
                  <a:pt x="1389875" y="292627"/>
                </a:lnTo>
                <a:lnTo>
                  <a:pt x="1558457" y="292627"/>
                </a:lnTo>
                <a:lnTo>
                  <a:pt x="1545775" y="281688"/>
                </a:lnTo>
                <a:lnTo>
                  <a:pt x="1497274" y="243900"/>
                </a:lnTo>
                <a:lnTo>
                  <a:pt x="1447242" y="208763"/>
                </a:lnTo>
                <a:lnTo>
                  <a:pt x="1416052" y="189080"/>
                </a:lnTo>
                <a:lnTo>
                  <a:pt x="1397200" y="181903"/>
                </a:lnTo>
                <a:close/>
              </a:path>
              <a:path w="1985645" h="1102360">
                <a:moveTo>
                  <a:pt x="1980948" y="1017786"/>
                </a:moveTo>
                <a:lnTo>
                  <a:pt x="1877674" y="1017786"/>
                </a:lnTo>
                <a:lnTo>
                  <a:pt x="1878071" y="1019741"/>
                </a:lnTo>
                <a:lnTo>
                  <a:pt x="1885611" y="1061336"/>
                </a:lnTo>
                <a:lnTo>
                  <a:pt x="1906689" y="1094007"/>
                </a:lnTo>
                <a:lnTo>
                  <a:pt x="1944695" y="1102205"/>
                </a:lnTo>
                <a:lnTo>
                  <a:pt x="1963433" y="1094732"/>
                </a:lnTo>
                <a:lnTo>
                  <a:pt x="1977367" y="1081127"/>
                </a:lnTo>
                <a:lnTo>
                  <a:pt x="1985183" y="1063289"/>
                </a:lnTo>
                <a:lnTo>
                  <a:pt x="1985565" y="1043120"/>
                </a:lnTo>
                <a:lnTo>
                  <a:pt x="1980948" y="1017786"/>
                </a:lnTo>
                <a:close/>
              </a:path>
              <a:path w="1985645" h="1102360">
                <a:moveTo>
                  <a:pt x="1877852" y="1018761"/>
                </a:moveTo>
                <a:lnTo>
                  <a:pt x="1878031" y="1019741"/>
                </a:lnTo>
                <a:lnTo>
                  <a:pt x="1877852" y="1018761"/>
                </a:lnTo>
                <a:close/>
              </a:path>
              <a:path w="1985645" h="1102360">
                <a:moveTo>
                  <a:pt x="1877674" y="1017786"/>
                </a:moveTo>
                <a:lnTo>
                  <a:pt x="1877852" y="1018761"/>
                </a:lnTo>
                <a:lnTo>
                  <a:pt x="1878071" y="1019741"/>
                </a:lnTo>
                <a:lnTo>
                  <a:pt x="1877674" y="1017786"/>
                </a:lnTo>
                <a:close/>
              </a:path>
              <a:path w="1985645" h="1102360">
                <a:moveTo>
                  <a:pt x="1971960" y="973983"/>
                </a:moveTo>
                <a:lnTo>
                  <a:pt x="1867861" y="973983"/>
                </a:lnTo>
                <a:lnTo>
                  <a:pt x="1868332" y="975918"/>
                </a:lnTo>
                <a:lnTo>
                  <a:pt x="1877852" y="1018761"/>
                </a:lnTo>
                <a:lnTo>
                  <a:pt x="1877674" y="1017786"/>
                </a:lnTo>
                <a:lnTo>
                  <a:pt x="1980948" y="1017786"/>
                </a:lnTo>
                <a:lnTo>
                  <a:pt x="1977449" y="998589"/>
                </a:lnTo>
                <a:lnTo>
                  <a:pt x="1971960" y="973983"/>
                </a:lnTo>
                <a:close/>
              </a:path>
              <a:path w="1985645" h="1102360">
                <a:moveTo>
                  <a:pt x="1868082" y="974972"/>
                </a:moveTo>
                <a:lnTo>
                  <a:pt x="1868293" y="975918"/>
                </a:lnTo>
                <a:lnTo>
                  <a:pt x="1868082" y="974972"/>
                </a:lnTo>
                <a:close/>
              </a:path>
              <a:path w="1985645" h="1102360">
                <a:moveTo>
                  <a:pt x="1867861" y="973983"/>
                </a:moveTo>
                <a:lnTo>
                  <a:pt x="1868082" y="974972"/>
                </a:lnTo>
                <a:lnTo>
                  <a:pt x="1868332" y="975918"/>
                </a:lnTo>
                <a:lnTo>
                  <a:pt x="1867861" y="973983"/>
                </a:lnTo>
                <a:close/>
              </a:path>
              <a:path w="1985645" h="1102360">
                <a:moveTo>
                  <a:pt x="1961445" y="930629"/>
                </a:moveTo>
                <a:lnTo>
                  <a:pt x="1856346" y="930629"/>
                </a:lnTo>
                <a:lnTo>
                  <a:pt x="1856893" y="932543"/>
                </a:lnTo>
                <a:lnTo>
                  <a:pt x="1868082" y="974972"/>
                </a:lnTo>
                <a:lnTo>
                  <a:pt x="1867861" y="973983"/>
                </a:lnTo>
                <a:lnTo>
                  <a:pt x="1971960" y="973983"/>
                </a:lnTo>
                <a:lnTo>
                  <a:pt x="1966807" y="950885"/>
                </a:lnTo>
                <a:lnTo>
                  <a:pt x="1961445" y="930629"/>
                </a:lnTo>
                <a:close/>
              </a:path>
              <a:path w="1985645" h="1102360">
                <a:moveTo>
                  <a:pt x="1856598" y="931580"/>
                </a:moveTo>
                <a:lnTo>
                  <a:pt x="1856852" y="932543"/>
                </a:lnTo>
                <a:lnTo>
                  <a:pt x="1856598" y="931580"/>
                </a:lnTo>
                <a:close/>
              </a:path>
              <a:path w="1985645" h="1102360">
                <a:moveTo>
                  <a:pt x="1856346" y="930629"/>
                </a:moveTo>
                <a:lnTo>
                  <a:pt x="1856598" y="931580"/>
                </a:lnTo>
                <a:lnTo>
                  <a:pt x="1856893" y="932543"/>
                </a:lnTo>
                <a:lnTo>
                  <a:pt x="1856346" y="930629"/>
                </a:lnTo>
                <a:close/>
              </a:path>
              <a:path w="1985645" h="1102360">
                <a:moveTo>
                  <a:pt x="1949429" y="887775"/>
                </a:moveTo>
                <a:lnTo>
                  <a:pt x="1843147" y="887775"/>
                </a:lnTo>
                <a:lnTo>
                  <a:pt x="1843769" y="889666"/>
                </a:lnTo>
                <a:lnTo>
                  <a:pt x="1856598" y="931580"/>
                </a:lnTo>
                <a:lnTo>
                  <a:pt x="1856346" y="930629"/>
                </a:lnTo>
                <a:lnTo>
                  <a:pt x="1961445" y="930629"/>
                </a:lnTo>
                <a:lnTo>
                  <a:pt x="1954310" y="903672"/>
                </a:lnTo>
                <a:lnTo>
                  <a:pt x="1949429" y="887775"/>
                </a:lnTo>
                <a:close/>
              </a:path>
              <a:path w="1985645" h="1102360">
                <a:moveTo>
                  <a:pt x="1843433" y="888708"/>
                </a:moveTo>
                <a:lnTo>
                  <a:pt x="1843728" y="889666"/>
                </a:lnTo>
                <a:lnTo>
                  <a:pt x="1843433" y="888708"/>
                </a:lnTo>
                <a:close/>
              </a:path>
              <a:path w="1985645" h="1102360">
                <a:moveTo>
                  <a:pt x="1843147" y="887775"/>
                </a:moveTo>
                <a:lnTo>
                  <a:pt x="1843433" y="888708"/>
                </a:lnTo>
                <a:lnTo>
                  <a:pt x="1843769" y="889666"/>
                </a:lnTo>
                <a:lnTo>
                  <a:pt x="1843147" y="887775"/>
                </a:lnTo>
                <a:close/>
              </a:path>
              <a:path w="1985645" h="1102360">
                <a:moveTo>
                  <a:pt x="1935938" y="845472"/>
                </a:moveTo>
                <a:lnTo>
                  <a:pt x="1828279" y="845472"/>
                </a:lnTo>
                <a:lnTo>
                  <a:pt x="1828975" y="847336"/>
                </a:lnTo>
                <a:lnTo>
                  <a:pt x="1843433" y="888708"/>
                </a:lnTo>
                <a:lnTo>
                  <a:pt x="1843147" y="887775"/>
                </a:lnTo>
                <a:lnTo>
                  <a:pt x="1949429" y="887775"/>
                </a:lnTo>
                <a:lnTo>
                  <a:pt x="1939979" y="857001"/>
                </a:lnTo>
                <a:lnTo>
                  <a:pt x="1935938" y="845472"/>
                </a:lnTo>
                <a:close/>
              </a:path>
              <a:path w="1985645" h="1102360">
                <a:moveTo>
                  <a:pt x="1828599" y="846384"/>
                </a:moveTo>
                <a:lnTo>
                  <a:pt x="1828932" y="847336"/>
                </a:lnTo>
                <a:lnTo>
                  <a:pt x="1828599" y="846384"/>
                </a:lnTo>
                <a:close/>
              </a:path>
              <a:path w="1985645" h="1102360">
                <a:moveTo>
                  <a:pt x="1828279" y="845472"/>
                </a:moveTo>
                <a:lnTo>
                  <a:pt x="1828599" y="846384"/>
                </a:lnTo>
                <a:lnTo>
                  <a:pt x="1828975" y="847336"/>
                </a:lnTo>
                <a:lnTo>
                  <a:pt x="1828279" y="845472"/>
                </a:lnTo>
                <a:close/>
              </a:path>
              <a:path w="1985645" h="1102360">
                <a:moveTo>
                  <a:pt x="1921002" y="803766"/>
                </a:moveTo>
                <a:lnTo>
                  <a:pt x="1811759" y="803766"/>
                </a:lnTo>
                <a:lnTo>
                  <a:pt x="1812527" y="805604"/>
                </a:lnTo>
                <a:lnTo>
                  <a:pt x="1828599" y="846384"/>
                </a:lnTo>
                <a:lnTo>
                  <a:pt x="1828279" y="845472"/>
                </a:lnTo>
                <a:lnTo>
                  <a:pt x="1935938" y="845472"/>
                </a:lnTo>
                <a:lnTo>
                  <a:pt x="1923831" y="810928"/>
                </a:lnTo>
                <a:lnTo>
                  <a:pt x="1921002" y="803766"/>
                </a:lnTo>
                <a:close/>
              </a:path>
              <a:path w="1985645" h="1102360">
                <a:moveTo>
                  <a:pt x="1812123" y="804688"/>
                </a:moveTo>
                <a:lnTo>
                  <a:pt x="1812485" y="805604"/>
                </a:lnTo>
                <a:lnTo>
                  <a:pt x="1812123" y="804688"/>
                </a:lnTo>
                <a:close/>
              </a:path>
              <a:path w="1985645" h="1102360">
                <a:moveTo>
                  <a:pt x="1811759" y="803766"/>
                </a:moveTo>
                <a:lnTo>
                  <a:pt x="1812123" y="804688"/>
                </a:lnTo>
                <a:lnTo>
                  <a:pt x="1812527" y="805604"/>
                </a:lnTo>
                <a:lnTo>
                  <a:pt x="1811759" y="803766"/>
                </a:lnTo>
                <a:close/>
              </a:path>
              <a:path w="1985645" h="1102360">
                <a:moveTo>
                  <a:pt x="1847589" y="710236"/>
                </a:moveTo>
                <a:lnTo>
                  <a:pt x="1827887" y="714565"/>
                </a:lnTo>
                <a:lnTo>
                  <a:pt x="1811407" y="726200"/>
                </a:lnTo>
                <a:lnTo>
                  <a:pt x="1801027" y="742678"/>
                </a:lnTo>
                <a:lnTo>
                  <a:pt x="1797585" y="761846"/>
                </a:lnTo>
                <a:lnTo>
                  <a:pt x="1801914" y="781549"/>
                </a:lnTo>
                <a:lnTo>
                  <a:pt x="1812123" y="804688"/>
                </a:lnTo>
                <a:lnTo>
                  <a:pt x="1811759" y="803766"/>
                </a:lnTo>
                <a:lnTo>
                  <a:pt x="1921002" y="803766"/>
                </a:lnTo>
                <a:lnTo>
                  <a:pt x="1905885" y="765505"/>
                </a:lnTo>
                <a:lnTo>
                  <a:pt x="1894869" y="740538"/>
                </a:lnTo>
                <a:lnTo>
                  <a:pt x="1883235" y="724058"/>
                </a:lnTo>
                <a:lnTo>
                  <a:pt x="1866757" y="713679"/>
                </a:lnTo>
                <a:lnTo>
                  <a:pt x="1847589" y="710236"/>
                </a:lnTo>
                <a:close/>
              </a:path>
            </a:pathLst>
          </a:custGeom>
          <a:solidFill>
            <a:srgbClr val="FFC000"/>
          </a:solidFill>
        </p:spPr>
        <p:txBody>
          <a:bodyPr wrap="square" lIns="0" tIns="0" rIns="0" bIns="0" rtlCol="0"/>
          <a:lstStyle/>
          <a:p>
            <a:endParaRPr/>
          </a:p>
        </p:txBody>
      </p:sp>
      <p:sp>
        <p:nvSpPr>
          <p:cNvPr id="5" name="object 5"/>
          <p:cNvSpPr/>
          <p:nvPr/>
        </p:nvSpPr>
        <p:spPr>
          <a:xfrm>
            <a:off x="880438" y="4967792"/>
            <a:ext cx="436880" cy="436880"/>
          </a:xfrm>
          <a:custGeom>
            <a:avLst/>
            <a:gdLst/>
            <a:ahLst/>
            <a:cxnLst/>
            <a:rect l="l" t="t" r="r" b="b"/>
            <a:pathLst>
              <a:path w="436880" h="436879">
                <a:moveTo>
                  <a:pt x="218439" y="0"/>
                </a:moveTo>
                <a:lnTo>
                  <a:pt x="168353" y="5769"/>
                </a:lnTo>
                <a:lnTo>
                  <a:pt x="122375" y="22202"/>
                </a:lnTo>
                <a:lnTo>
                  <a:pt x="81816" y="47988"/>
                </a:lnTo>
                <a:lnTo>
                  <a:pt x="47988" y="81816"/>
                </a:lnTo>
                <a:lnTo>
                  <a:pt x="22202" y="122375"/>
                </a:lnTo>
                <a:lnTo>
                  <a:pt x="5769" y="168353"/>
                </a:lnTo>
                <a:lnTo>
                  <a:pt x="0" y="218439"/>
                </a:lnTo>
                <a:lnTo>
                  <a:pt x="5769" y="268526"/>
                </a:lnTo>
                <a:lnTo>
                  <a:pt x="22202" y="314504"/>
                </a:lnTo>
                <a:lnTo>
                  <a:pt x="47988" y="355063"/>
                </a:lnTo>
                <a:lnTo>
                  <a:pt x="81816" y="388891"/>
                </a:lnTo>
                <a:lnTo>
                  <a:pt x="122375" y="414677"/>
                </a:lnTo>
                <a:lnTo>
                  <a:pt x="168353" y="431110"/>
                </a:lnTo>
                <a:lnTo>
                  <a:pt x="218439" y="436879"/>
                </a:lnTo>
                <a:lnTo>
                  <a:pt x="268526" y="431110"/>
                </a:lnTo>
                <a:lnTo>
                  <a:pt x="314504" y="414677"/>
                </a:lnTo>
                <a:lnTo>
                  <a:pt x="355063" y="388891"/>
                </a:lnTo>
                <a:lnTo>
                  <a:pt x="388891" y="355063"/>
                </a:lnTo>
                <a:lnTo>
                  <a:pt x="414677" y="314504"/>
                </a:lnTo>
                <a:lnTo>
                  <a:pt x="431111" y="268526"/>
                </a:lnTo>
                <a:lnTo>
                  <a:pt x="436880" y="218439"/>
                </a:lnTo>
                <a:lnTo>
                  <a:pt x="431111" y="168353"/>
                </a:lnTo>
                <a:lnTo>
                  <a:pt x="414677" y="122375"/>
                </a:lnTo>
                <a:lnTo>
                  <a:pt x="388891" y="81816"/>
                </a:lnTo>
                <a:lnTo>
                  <a:pt x="355063" y="47988"/>
                </a:lnTo>
                <a:lnTo>
                  <a:pt x="314504" y="22202"/>
                </a:lnTo>
                <a:lnTo>
                  <a:pt x="268526" y="5769"/>
                </a:lnTo>
                <a:lnTo>
                  <a:pt x="218439" y="0"/>
                </a:lnTo>
                <a:close/>
              </a:path>
            </a:pathLst>
          </a:custGeom>
          <a:solidFill>
            <a:srgbClr val="5B9BD5"/>
          </a:solidFill>
        </p:spPr>
        <p:txBody>
          <a:bodyPr wrap="square" lIns="0" tIns="0" rIns="0" bIns="0" rtlCol="0"/>
          <a:lstStyle/>
          <a:p>
            <a:endParaRPr/>
          </a:p>
        </p:txBody>
      </p:sp>
      <p:sp>
        <p:nvSpPr>
          <p:cNvPr id="6" name="object 6"/>
          <p:cNvSpPr txBox="1"/>
          <p:nvPr/>
        </p:nvSpPr>
        <p:spPr>
          <a:xfrm>
            <a:off x="4508975" y="3508755"/>
            <a:ext cx="4291965" cy="1581202"/>
          </a:xfrm>
          <a:prstGeom prst="rect">
            <a:avLst/>
          </a:prstGeom>
        </p:spPr>
        <p:txBody>
          <a:bodyPr vert="horz" wrap="square" lIns="0" tIns="82550" rIns="0" bIns="0" rtlCol="0">
            <a:spAutoFit/>
          </a:bodyPr>
          <a:lstStyle/>
          <a:p>
            <a:pPr marL="12700">
              <a:lnSpc>
                <a:spcPct val="100000"/>
              </a:lnSpc>
              <a:spcBef>
                <a:spcPts val="650"/>
              </a:spcBef>
            </a:pPr>
            <a:r>
              <a:rPr sz="2200" u="sng" spc="-35" dirty="0">
                <a:solidFill>
                  <a:srgbClr val="954F72"/>
                </a:solidFill>
                <a:uFill>
                  <a:solidFill>
                    <a:srgbClr val="954F72"/>
                  </a:solidFill>
                </a:uFill>
                <a:latin typeface="Arial"/>
                <a:cs typeface="Arial"/>
              </a:rPr>
              <a:t>Redheads</a:t>
            </a:r>
            <a:endParaRPr sz="2200" dirty="0">
              <a:latin typeface="Arial"/>
              <a:cs typeface="Arial"/>
            </a:endParaRPr>
          </a:p>
          <a:p>
            <a:pPr marL="12700">
              <a:lnSpc>
                <a:spcPct val="100000"/>
              </a:lnSpc>
              <a:spcBef>
                <a:spcPts val="555"/>
              </a:spcBef>
            </a:pPr>
            <a:r>
              <a:rPr sz="2200" spc="-160" dirty="0">
                <a:latin typeface="Arial"/>
                <a:cs typeface="Arial"/>
              </a:rPr>
              <a:t>Try</a:t>
            </a:r>
            <a:r>
              <a:rPr sz="2200" spc="-90" dirty="0">
                <a:latin typeface="Arial"/>
                <a:cs typeface="Arial"/>
              </a:rPr>
              <a:t> </a:t>
            </a:r>
            <a:r>
              <a:rPr sz="2200" dirty="0">
                <a:latin typeface="Arial"/>
                <a:cs typeface="Arial"/>
              </a:rPr>
              <a:t>the</a:t>
            </a:r>
            <a:r>
              <a:rPr sz="2200" spc="-85" dirty="0">
                <a:latin typeface="Arial"/>
                <a:cs typeface="Arial"/>
              </a:rPr>
              <a:t> </a:t>
            </a:r>
            <a:r>
              <a:rPr sz="2200" spc="-120" dirty="0">
                <a:latin typeface="Arial"/>
                <a:cs typeface="Arial"/>
              </a:rPr>
              <a:t>wayback</a:t>
            </a:r>
            <a:r>
              <a:rPr sz="2200" spc="-80" dirty="0">
                <a:latin typeface="Arial"/>
                <a:cs typeface="Arial"/>
              </a:rPr>
              <a:t> </a:t>
            </a:r>
            <a:r>
              <a:rPr sz="2200" spc="-10" dirty="0">
                <a:latin typeface="Arial"/>
                <a:cs typeface="Arial"/>
              </a:rPr>
              <a:t>machine</a:t>
            </a:r>
            <a:endParaRPr sz="2200" dirty="0">
              <a:latin typeface="Arial"/>
              <a:cs typeface="Arial"/>
            </a:endParaRPr>
          </a:p>
          <a:p>
            <a:pPr marL="12700" marR="5080">
              <a:lnSpc>
                <a:spcPts val="2500"/>
              </a:lnSpc>
              <a:spcBef>
                <a:spcPts val="775"/>
              </a:spcBef>
            </a:pPr>
            <a:r>
              <a:rPr sz="2200" spc="-10" dirty="0">
                <a:latin typeface="Arial"/>
                <a:cs typeface="Arial"/>
              </a:rPr>
              <a:t>https://</a:t>
            </a:r>
            <a:r>
              <a:rPr sz="2200" spc="-10" dirty="0">
                <a:latin typeface="Arial"/>
                <a:cs typeface="Arial"/>
                <a:hlinkClick r:id="rId2"/>
              </a:rPr>
              <a:t>www.digitaljournal.com/artic</a:t>
            </a:r>
            <a:r>
              <a:rPr sz="2200" spc="-10" dirty="0">
                <a:latin typeface="Arial"/>
                <a:cs typeface="Arial"/>
              </a:rPr>
              <a:t> le/220229</a:t>
            </a:r>
            <a:endParaRPr sz="22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sp>
          <p:nvSpPr>
            <p:cNvPr id="3" name="object 3"/>
            <p:cNvSpPr/>
            <p:nvPr/>
          </p:nvSpPr>
          <p:spPr>
            <a:xfrm>
              <a:off x="8880633" y="1142999"/>
              <a:ext cx="1025525" cy="5486400"/>
            </a:xfrm>
            <a:custGeom>
              <a:avLst/>
              <a:gdLst/>
              <a:ahLst/>
              <a:cxnLst/>
              <a:rect l="l" t="t" r="r" b="b"/>
              <a:pathLst>
                <a:path w="1025525" h="5486400">
                  <a:moveTo>
                    <a:pt x="0" y="5486399"/>
                  </a:moveTo>
                  <a:lnTo>
                    <a:pt x="1025366" y="5486399"/>
                  </a:lnTo>
                  <a:lnTo>
                    <a:pt x="1025366" y="0"/>
                  </a:lnTo>
                  <a:lnTo>
                    <a:pt x="0" y="0"/>
                  </a:lnTo>
                  <a:lnTo>
                    <a:pt x="0" y="5486399"/>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2400" y="1142999"/>
              <a:ext cx="8728233" cy="5486399"/>
            </a:xfrm>
            <a:prstGeom prst="rect">
              <a:avLst/>
            </a:prstGeom>
          </p:spPr>
        </p:pic>
        <p:pic>
          <p:nvPicPr>
            <p:cNvPr id="5" name="object 5"/>
            <p:cNvPicPr/>
            <p:nvPr/>
          </p:nvPicPr>
          <p:blipFill>
            <a:blip r:embed="rId3" cstate="print"/>
            <a:stretch>
              <a:fillRect/>
            </a:stretch>
          </p:blipFill>
          <p:spPr>
            <a:xfrm>
              <a:off x="152400" y="1143001"/>
              <a:ext cx="6043310" cy="5486398"/>
            </a:xfrm>
            <a:prstGeom prst="rect">
              <a:avLst/>
            </a:prstGeom>
          </p:spPr>
        </p:pic>
      </p:grpSp>
      <p:sp>
        <p:nvSpPr>
          <p:cNvPr id="6" name="object 6"/>
          <p:cNvSpPr txBox="1"/>
          <p:nvPr/>
        </p:nvSpPr>
        <p:spPr>
          <a:xfrm>
            <a:off x="724916" y="3553967"/>
            <a:ext cx="1925955" cy="558800"/>
          </a:xfrm>
          <a:prstGeom prst="rect">
            <a:avLst/>
          </a:prstGeom>
        </p:spPr>
        <p:txBody>
          <a:bodyPr vert="horz" wrap="square" lIns="0" tIns="12700" rIns="0" bIns="0" rtlCol="0">
            <a:spAutoFit/>
          </a:bodyPr>
          <a:lstStyle/>
          <a:p>
            <a:pPr marL="12700">
              <a:lnSpc>
                <a:spcPct val="100000"/>
              </a:lnSpc>
              <a:spcBef>
                <a:spcPts val="100"/>
              </a:spcBef>
            </a:pPr>
            <a:r>
              <a:rPr sz="3500" spc="-80" dirty="0">
                <a:solidFill>
                  <a:srgbClr val="FFFFFF"/>
                </a:solidFill>
                <a:latin typeface="Arial"/>
                <a:cs typeface="Arial"/>
              </a:rPr>
              <a:t>Authority?</a:t>
            </a:r>
            <a:endParaRPr sz="3500">
              <a:latin typeface="Arial"/>
              <a:cs typeface="Arial"/>
            </a:endParaRPr>
          </a:p>
        </p:txBody>
      </p:sp>
      <p:sp>
        <p:nvSpPr>
          <p:cNvPr id="7" name="object 7"/>
          <p:cNvSpPr/>
          <p:nvPr/>
        </p:nvSpPr>
        <p:spPr>
          <a:xfrm>
            <a:off x="5593079" y="1143000"/>
            <a:ext cx="4312920" cy="5486400"/>
          </a:xfrm>
          <a:custGeom>
            <a:avLst/>
            <a:gdLst/>
            <a:ahLst/>
            <a:cxnLst/>
            <a:rect l="l" t="t" r="r" b="b"/>
            <a:pathLst>
              <a:path w="4312920" h="5486400">
                <a:moveTo>
                  <a:pt x="4312920" y="0"/>
                </a:moveTo>
                <a:lnTo>
                  <a:pt x="0" y="0"/>
                </a:lnTo>
                <a:lnTo>
                  <a:pt x="0" y="5486399"/>
                </a:lnTo>
                <a:lnTo>
                  <a:pt x="4312920" y="5486399"/>
                </a:lnTo>
                <a:lnTo>
                  <a:pt x="4312920"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5150611" y="1779015"/>
            <a:ext cx="3709670" cy="583565"/>
          </a:xfrm>
          <a:prstGeom prst="rect">
            <a:avLst/>
          </a:prstGeom>
        </p:spPr>
        <p:txBody>
          <a:bodyPr vert="horz" wrap="square" lIns="0" tIns="39370" rIns="0" bIns="0" rtlCol="0">
            <a:spAutoFit/>
          </a:bodyPr>
          <a:lstStyle/>
          <a:p>
            <a:pPr marL="12700" marR="5080">
              <a:lnSpc>
                <a:spcPts val="2110"/>
              </a:lnSpc>
              <a:spcBef>
                <a:spcPts val="310"/>
              </a:spcBef>
            </a:pPr>
            <a:r>
              <a:rPr sz="1900" spc="-70" dirty="0">
                <a:solidFill>
                  <a:srgbClr val="000000"/>
                </a:solidFill>
              </a:rPr>
              <a:t>Difference</a:t>
            </a:r>
            <a:r>
              <a:rPr sz="1900" spc="-75" dirty="0">
                <a:solidFill>
                  <a:srgbClr val="000000"/>
                </a:solidFill>
              </a:rPr>
              <a:t> </a:t>
            </a:r>
            <a:r>
              <a:rPr sz="1900" spc="-10" dirty="0">
                <a:solidFill>
                  <a:srgbClr val="000000"/>
                </a:solidFill>
              </a:rPr>
              <a:t>in</a:t>
            </a:r>
            <a:r>
              <a:rPr sz="1900" spc="-80" dirty="0">
                <a:solidFill>
                  <a:srgbClr val="000000"/>
                </a:solidFill>
              </a:rPr>
              <a:t> personal status</a:t>
            </a:r>
            <a:r>
              <a:rPr sz="1900" spc="-85" dirty="0">
                <a:solidFill>
                  <a:srgbClr val="000000"/>
                </a:solidFill>
              </a:rPr>
              <a:t> </a:t>
            </a:r>
            <a:r>
              <a:rPr sz="1900" spc="-105" dirty="0">
                <a:solidFill>
                  <a:srgbClr val="000000"/>
                </a:solidFill>
              </a:rPr>
              <a:t>is</a:t>
            </a:r>
            <a:r>
              <a:rPr sz="1900" spc="-80" dirty="0">
                <a:solidFill>
                  <a:srgbClr val="000000"/>
                </a:solidFill>
              </a:rPr>
              <a:t> </a:t>
            </a:r>
            <a:r>
              <a:rPr sz="1900" dirty="0">
                <a:solidFill>
                  <a:srgbClr val="000000"/>
                </a:solidFill>
              </a:rPr>
              <a:t>not</a:t>
            </a:r>
            <a:r>
              <a:rPr sz="1900" spc="-85" dirty="0">
                <a:solidFill>
                  <a:srgbClr val="000000"/>
                </a:solidFill>
              </a:rPr>
              <a:t> </a:t>
            </a:r>
            <a:r>
              <a:rPr sz="1900" spc="-100" dirty="0">
                <a:solidFill>
                  <a:srgbClr val="000000"/>
                </a:solidFill>
              </a:rPr>
              <a:t>as </a:t>
            </a:r>
            <a:r>
              <a:rPr sz="1900" spc="-50" dirty="0">
                <a:solidFill>
                  <a:srgbClr val="000000"/>
                </a:solidFill>
              </a:rPr>
              <a:t>evident</a:t>
            </a:r>
            <a:r>
              <a:rPr sz="1900" spc="-70" dirty="0">
                <a:solidFill>
                  <a:srgbClr val="000000"/>
                </a:solidFill>
              </a:rPr>
              <a:t> </a:t>
            </a:r>
            <a:r>
              <a:rPr sz="1900" spc="-50" dirty="0">
                <a:solidFill>
                  <a:srgbClr val="000000"/>
                </a:solidFill>
              </a:rPr>
              <a:t>online</a:t>
            </a:r>
            <a:r>
              <a:rPr sz="1900" spc="-60" dirty="0">
                <a:solidFill>
                  <a:srgbClr val="000000"/>
                </a:solidFill>
              </a:rPr>
              <a:t> </a:t>
            </a:r>
            <a:r>
              <a:rPr sz="1900" spc="-160" dirty="0">
                <a:solidFill>
                  <a:srgbClr val="000000"/>
                </a:solidFill>
              </a:rPr>
              <a:t>vs</a:t>
            </a:r>
            <a:r>
              <a:rPr sz="1900" spc="-65" dirty="0">
                <a:solidFill>
                  <a:srgbClr val="000000"/>
                </a:solidFill>
              </a:rPr>
              <a:t> </a:t>
            </a:r>
            <a:r>
              <a:rPr sz="1900" spc="-25" dirty="0">
                <a:solidFill>
                  <a:srgbClr val="000000"/>
                </a:solidFill>
              </a:rPr>
              <a:t>F2F</a:t>
            </a:r>
            <a:endParaRPr sz="1900"/>
          </a:p>
        </p:txBody>
      </p:sp>
      <p:sp>
        <p:nvSpPr>
          <p:cNvPr id="9" name="object 9"/>
          <p:cNvSpPr txBox="1"/>
          <p:nvPr/>
        </p:nvSpPr>
        <p:spPr>
          <a:xfrm>
            <a:off x="5516371" y="2733040"/>
            <a:ext cx="3484245" cy="885190"/>
          </a:xfrm>
          <a:prstGeom prst="rect">
            <a:avLst/>
          </a:prstGeom>
        </p:spPr>
        <p:txBody>
          <a:bodyPr vert="horz" wrap="square" lIns="0" tIns="51435" rIns="0" bIns="0" rtlCol="0">
            <a:spAutoFit/>
          </a:bodyPr>
          <a:lstStyle/>
          <a:p>
            <a:pPr marL="194945" marR="128905" indent="-182880">
              <a:lnSpc>
                <a:spcPts val="1989"/>
              </a:lnSpc>
              <a:spcBef>
                <a:spcPts val="405"/>
              </a:spcBef>
              <a:buChar char="•"/>
              <a:tabLst>
                <a:tab pos="195580" algn="l"/>
              </a:tabLst>
            </a:pPr>
            <a:r>
              <a:rPr sz="1900" spc="-140" dirty="0">
                <a:latin typeface="Arial"/>
                <a:cs typeface="Arial"/>
              </a:rPr>
              <a:t>Those</a:t>
            </a:r>
            <a:r>
              <a:rPr sz="1900" spc="-55" dirty="0">
                <a:latin typeface="Arial"/>
                <a:cs typeface="Arial"/>
              </a:rPr>
              <a:t> </a:t>
            </a:r>
            <a:r>
              <a:rPr sz="1900" dirty="0">
                <a:latin typeface="Arial"/>
                <a:cs typeface="Arial"/>
              </a:rPr>
              <a:t>with</a:t>
            </a:r>
            <a:r>
              <a:rPr sz="1900" spc="-60" dirty="0">
                <a:latin typeface="Arial"/>
                <a:cs typeface="Arial"/>
              </a:rPr>
              <a:t> </a:t>
            </a:r>
            <a:r>
              <a:rPr sz="1900" spc="-20" dirty="0">
                <a:latin typeface="Arial"/>
                <a:cs typeface="Arial"/>
              </a:rPr>
              <a:t>authority</a:t>
            </a:r>
            <a:r>
              <a:rPr sz="1900" spc="-60" dirty="0">
                <a:latin typeface="Arial"/>
                <a:cs typeface="Arial"/>
              </a:rPr>
              <a:t> </a:t>
            </a:r>
            <a:r>
              <a:rPr sz="1900" spc="-130" dirty="0">
                <a:latin typeface="Arial"/>
                <a:cs typeface="Arial"/>
              </a:rPr>
              <a:t>can</a:t>
            </a:r>
            <a:r>
              <a:rPr sz="1900" spc="-60" dirty="0">
                <a:latin typeface="Arial"/>
                <a:cs typeface="Arial"/>
              </a:rPr>
              <a:t> </a:t>
            </a:r>
            <a:r>
              <a:rPr sz="1900" spc="-25" dirty="0">
                <a:latin typeface="Arial"/>
                <a:cs typeface="Arial"/>
              </a:rPr>
              <a:t>see </a:t>
            </a:r>
            <a:r>
              <a:rPr sz="1900" spc="-85" dirty="0">
                <a:latin typeface="Arial"/>
                <a:cs typeface="Arial"/>
              </a:rPr>
              <a:t>themselves</a:t>
            </a:r>
            <a:r>
              <a:rPr sz="1900" spc="-70" dirty="0">
                <a:latin typeface="Arial"/>
                <a:cs typeface="Arial"/>
              </a:rPr>
              <a:t> </a:t>
            </a:r>
            <a:r>
              <a:rPr sz="1900" spc="-185" dirty="0">
                <a:latin typeface="Arial"/>
                <a:cs typeface="Arial"/>
              </a:rPr>
              <a:t>as</a:t>
            </a:r>
            <a:r>
              <a:rPr sz="1900" spc="-65" dirty="0">
                <a:latin typeface="Arial"/>
                <a:cs typeface="Arial"/>
              </a:rPr>
              <a:t> </a:t>
            </a:r>
            <a:r>
              <a:rPr sz="1900" spc="-135" dirty="0">
                <a:latin typeface="Arial"/>
                <a:cs typeface="Arial"/>
              </a:rPr>
              <a:t>less</a:t>
            </a:r>
            <a:r>
              <a:rPr sz="1900" spc="-65" dirty="0">
                <a:latin typeface="Arial"/>
                <a:cs typeface="Arial"/>
              </a:rPr>
              <a:t> </a:t>
            </a:r>
            <a:r>
              <a:rPr sz="1900" spc="-20" dirty="0">
                <a:latin typeface="Arial"/>
                <a:cs typeface="Arial"/>
              </a:rPr>
              <a:t>authoritative</a:t>
            </a:r>
            <a:endParaRPr sz="1900">
              <a:latin typeface="Arial"/>
              <a:cs typeface="Arial"/>
            </a:endParaRPr>
          </a:p>
          <a:p>
            <a:pPr marL="195580" indent="-182880">
              <a:lnSpc>
                <a:spcPct val="100000"/>
              </a:lnSpc>
              <a:spcBef>
                <a:spcPts val="200"/>
              </a:spcBef>
              <a:buChar char="•"/>
              <a:tabLst>
                <a:tab pos="195580" algn="l"/>
              </a:tabLst>
            </a:pPr>
            <a:r>
              <a:rPr sz="1900" spc="-140" dirty="0">
                <a:latin typeface="Arial"/>
                <a:cs typeface="Arial"/>
              </a:rPr>
              <a:t>Those</a:t>
            </a:r>
            <a:r>
              <a:rPr sz="1900" spc="-60" dirty="0">
                <a:latin typeface="Arial"/>
                <a:cs typeface="Arial"/>
              </a:rPr>
              <a:t> </a:t>
            </a:r>
            <a:r>
              <a:rPr sz="1900" dirty="0">
                <a:latin typeface="Arial"/>
                <a:cs typeface="Arial"/>
              </a:rPr>
              <a:t>with</a:t>
            </a:r>
            <a:r>
              <a:rPr sz="1900" spc="-70" dirty="0">
                <a:latin typeface="Arial"/>
                <a:cs typeface="Arial"/>
              </a:rPr>
              <a:t> </a:t>
            </a:r>
            <a:r>
              <a:rPr sz="1900" spc="-125" dirty="0">
                <a:latin typeface="Arial"/>
                <a:cs typeface="Arial"/>
              </a:rPr>
              <a:t>less</a:t>
            </a:r>
            <a:r>
              <a:rPr sz="1900" spc="-70" dirty="0">
                <a:latin typeface="Arial"/>
                <a:cs typeface="Arial"/>
              </a:rPr>
              <a:t> </a:t>
            </a:r>
            <a:r>
              <a:rPr sz="1900" spc="-20" dirty="0">
                <a:latin typeface="Arial"/>
                <a:cs typeface="Arial"/>
              </a:rPr>
              <a:t>authority</a:t>
            </a:r>
            <a:r>
              <a:rPr sz="1900" spc="-65" dirty="0">
                <a:latin typeface="Arial"/>
                <a:cs typeface="Arial"/>
              </a:rPr>
              <a:t> </a:t>
            </a:r>
            <a:r>
              <a:rPr sz="1900" spc="-130" dirty="0">
                <a:latin typeface="Arial"/>
                <a:cs typeface="Arial"/>
              </a:rPr>
              <a:t>can</a:t>
            </a:r>
            <a:r>
              <a:rPr sz="1900" spc="-65" dirty="0">
                <a:latin typeface="Arial"/>
                <a:cs typeface="Arial"/>
              </a:rPr>
              <a:t> </a:t>
            </a:r>
            <a:r>
              <a:rPr sz="1900" spc="-60" dirty="0">
                <a:latin typeface="Arial"/>
                <a:cs typeface="Arial"/>
              </a:rPr>
              <a:t>see</a:t>
            </a:r>
            <a:endParaRPr sz="1900">
              <a:latin typeface="Arial"/>
              <a:cs typeface="Arial"/>
            </a:endParaRPr>
          </a:p>
        </p:txBody>
      </p:sp>
      <p:sp>
        <p:nvSpPr>
          <p:cNvPr id="10" name="object 10"/>
          <p:cNvSpPr txBox="1"/>
          <p:nvPr/>
        </p:nvSpPr>
        <p:spPr>
          <a:xfrm>
            <a:off x="5699252" y="3571240"/>
            <a:ext cx="3052445" cy="580390"/>
          </a:xfrm>
          <a:prstGeom prst="rect">
            <a:avLst/>
          </a:prstGeom>
        </p:spPr>
        <p:txBody>
          <a:bodyPr vert="horz" wrap="square" lIns="0" tIns="41275" rIns="0" bIns="0" rtlCol="0">
            <a:spAutoFit/>
          </a:bodyPr>
          <a:lstStyle/>
          <a:p>
            <a:pPr marL="12700" marR="5080">
              <a:lnSpc>
                <a:spcPts val="2090"/>
              </a:lnSpc>
              <a:spcBef>
                <a:spcPts val="325"/>
              </a:spcBef>
            </a:pPr>
            <a:r>
              <a:rPr sz="1900" spc="-85" dirty="0">
                <a:latin typeface="Arial"/>
                <a:cs typeface="Arial"/>
              </a:rPr>
              <a:t>themselves</a:t>
            </a:r>
            <a:r>
              <a:rPr sz="1900" spc="-75" dirty="0">
                <a:latin typeface="Arial"/>
                <a:cs typeface="Arial"/>
              </a:rPr>
              <a:t> </a:t>
            </a:r>
            <a:r>
              <a:rPr sz="1900" spc="-185" dirty="0">
                <a:latin typeface="Arial"/>
                <a:cs typeface="Arial"/>
              </a:rPr>
              <a:t>as</a:t>
            </a:r>
            <a:r>
              <a:rPr sz="1900" spc="-70" dirty="0">
                <a:latin typeface="Arial"/>
                <a:cs typeface="Arial"/>
              </a:rPr>
              <a:t> </a:t>
            </a:r>
            <a:r>
              <a:rPr sz="1900" spc="-65" dirty="0">
                <a:latin typeface="Arial"/>
                <a:cs typeface="Arial"/>
              </a:rPr>
              <a:t>more </a:t>
            </a:r>
            <a:r>
              <a:rPr sz="1900" spc="-10" dirty="0">
                <a:latin typeface="Arial"/>
                <a:cs typeface="Arial"/>
              </a:rPr>
              <a:t>influential </a:t>
            </a:r>
            <a:r>
              <a:rPr sz="1900" spc="-130" dirty="0">
                <a:latin typeface="Arial"/>
                <a:cs typeface="Arial"/>
              </a:rPr>
              <a:t>(see</a:t>
            </a:r>
            <a:r>
              <a:rPr sz="1900" spc="-55" dirty="0">
                <a:latin typeface="Arial"/>
                <a:cs typeface="Arial"/>
              </a:rPr>
              <a:t> </a:t>
            </a:r>
            <a:r>
              <a:rPr sz="1900" spc="-10" dirty="0">
                <a:latin typeface="Arial"/>
                <a:cs typeface="Arial"/>
              </a:rPr>
              <a:t>Suler)</a:t>
            </a:r>
            <a:endParaRPr sz="1900">
              <a:latin typeface="Arial"/>
              <a:cs typeface="Arial"/>
            </a:endParaRPr>
          </a:p>
        </p:txBody>
      </p:sp>
      <p:sp>
        <p:nvSpPr>
          <p:cNvPr id="11" name="object 11"/>
          <p:cNvSpPr txBox="1"/>
          <p:nvPr/>
        </p:nvSpPr>
        <p:spPr>
          <a:xfrm>
            <a:off x="5516371" y="4153408"/>
            <a:ext cx="3610610" cy="1116965"/>
          </a:xfrm>
          <a:prstGeom prst="rect">
            <a:avLst/>
          </a:prstGeom>
        </p:spPr>
        <p:txBody>
          <a:bodyPr vert="horz" wrap="square" lIns="0" tIns="34925" rIns="0" bIns="0" rtlCol="0">
            <a:spAutoFit/>
          </a:bodyPr>
          <a:lstStyle/>
          <a:p>
            <a:pPr marL="194945" marR="5080" indent="-182880">
              <a:lnSpc>
                <a:spcPct val="92300"/>
              </a:lnSpc>
              <a:spcBef>
                <a:spcPts val="275"/>
              </a:spcBef>
              <a:buChar char="•"/>
              <a:tabLst>
                <a:tab pos="195580" algn="l"/>
              </a:tabLst>
            </a:pPr>
            <a:r>
              <a:rPr sz="1900" spc="-185" dirty="0">
                <a:latin typeface="Arial"/>
                <a:cs typeface="Arial"/>
              </a:rPr>
              <a:t>A</a:t>
            </a:r>
            <a:r>
              <a:rPr sz="1900" spc="-85" dirty="0">
                <a:latin typeface="Arial"/>
                <a:cs typeface="Arial"/>
              </a:rPr>
              <a:t> </a:t>
            </a:r>
            <a:r>
              <a:rPr sz="1900" spc="-95" dirty="0">
                <a:latin typeface="Arial"/>
                <a:cs typeface="Arial"/>
              </a:rPr>
              <a:t>person’s</a:t>
            </a:r>
            <a:r>
              <a:rPr sz="1900" spc="-90" dirty="0">
                <a:latin typeface="Arial"/>
                <a:cs typeface="Arial"/>
              </a:rPr>
              <a:t> </a:t>
            </a:r>
            <a:r>
              <a:rPr sz="1900" spc="-60" dirty="0">
                <a:latin typeface="Arial"/>
                <a:cs typeface="Arial"/>
              </a:rPr>
              <a:t>level</a:t>
            </a:r>
            <a:r>
              <a:rPr sz="1900" spc="-85" dirty="0">
                <a:latin typeface="Arial"/>
                <a:cs typeface="Arial"/>
              </a:rPr>
              <a:t> </a:t>
            </a:r>
            <a:r>
              <a:rPr sz="1900" dirty="0">
                <a:latin typeface="Arial"/>
                <a:cs typeface="Arial"/>
              </a:rPr>
              <a:t>of</a:t>
            </a:r>
            <a:r>
              <a:rPr sz="1900" spc="-85" dirty="0">
                <a:latin typeface="Arial"/>
                <a:cs typeface="Arial"/>
              </a:rPr>
              <a:t> </a:t>
            </a:r>
            <a:r>
              <a:rPr sz="1900" spc="-20" dirty="0">
                <a:latin typeface="Arial"/>
                <a:cs typeface="Arial"/>
              </a:rPr>
              <a:t>authority</a:t>
            </a:r>
            <a:r>
              <a:rPr sz="1900" spc="-80" dirty="0">
                <a:latin typeface="Arial"/>
                <a:cs typeface="Arial"/>
              </a:rPr>
              <a:t> </a:t>
            </a:r>
            <a:r>
              <a:rPr sz="1900" spc="-25" dirty="0">
                <a:latin typeface="Arial"/>
                <a:cs typeface="Arial"/>
              </a:rPr>
              <a:t>or </a:t>
            </a:r>
            <a:r>
              <a:rPr sz="1900" spc="-55" dirty="0">
                <a:latin typeface="Arial"/>
                <a:cs typeface="Arial"/>
              </a:rPr>
              <a:t>power</a:t>
            </a:r>
            <a:r>
              <a:rPr sz="1900" spc="-65" dirty="0">
                <a:latin typeface="Arial"/>
                <a:cs typeface="Arial"/>
              </a:rPr>
              <a:t> </a:t>
            </a:r>
            <a:r>
              <a:rPr sz="1900" spc="-20" dirty="0">
                <a:latin typeface="Arial"/>
                <a:cs typeface="Arial"/>
              </a:rPr>
              <a:t>offline</a:t>
            </a:r>
            <a:r>
              <a:rPr sz="1900" spc="-55" dirty="0">
                <a:latin typeface="Arial"/>
                <a:cs typeface="Arial"/>
              </a:rPr>
              <a:t> </a:t>
            </a:r>
            <a:r>
              <a:rPr sz="1900" spc="-105" dirty="0">
                <a:latin typeface="Arial"/>
                <a:cs typeface="Arial"/>
              </a:rPr>
              <a:t>is</a:t>
            </a:r>
            <a:r>
              <a:rPr sz="1900" spc="-65" dirty="0">
                <a:latin typeface="Arial"/>
                <a:cs typeface="Arial"/>
              </a:rPr>
              <a:t> </a:t>
            </a:r>
            <a:r>
              <a:rPr sz="1900" spc="-10" dirty="0">
                <a:latin typeface="Arial"/>
                <a:cs typeface="Arial"/>
              </a:rPr>
              <a:t>generally </a:t>
            </a:r>
            <a:r>
              <a:rPr sz="1900" spc="-40" dirty="0">
                <a:latin typeface="Arial"/>
                <a:cs typeface="Arial"/>
              </a:rPr>
              <a:t>irrelevant</a:t>
            </a:r>
            <a:r>
              <a:rPr sz="1900" spc="-75" dirty="0">
                <a:latin typeface="Arial"/>
                <a:cs typeface="Arial"/>
              </a:rPr>
              <a:t> </a:t>
            </a:r>
            <a:r>
              <a:rPr sz="1900" spc="-50" dirty="0">
                <a:latin typeface="Arial"/>
                <a:cs typeface="Arial"/>
              </a:rPr>
              <a:t>online</a:t>
            </a:r>
            <a:r>
              <a:rPr sz="1900" spc="-55" dirty="0">
                <a:latin typeface="Arial"/>
                <a:cs typeface="Arial"/>
              </a:rPr>
              <a:t> </a:t>
            </a:r>
            <a:r>
              <a:rPr sz="1900" spc="-90" dirty="0">
                <a:latin typeface="Arial"/>
                <a:cs typeface="Arial"/>
              </a:rPr>
              <a:t>and</a:t>
            </a:r>
            <a:r>
              <a:rPr sz="1900" spc="-65" dirty="0">
                <a:latin typeface="Arial"/>
                <a:cs typeface="Arial"/>
              </a:rPr>
              <a:t> </a:t>
            </a:r>
            <a:r>
              <a:rPr sz="1900" spc="-114" dirty="0">
                <a:latin typeface="Arial"/>
                <a:cs typeface="Arial"/>
              </a:rPr>
              <a:t>users</a:t>
            </a:r>
            <a:r>
              <a:rPr sz="1900" spc="-70" dirty="0">
                <a:latin typeface="Arial"/>
                <a:cs typeface="Arial"/>
              </a:rPr>
              <a:t> </a:t>
            </a:r>
            <a:r>
              <a:rPr sz="1900" spc="-40" dirty="0">
                <a:latin typeface="Arial"/>
                <a:cs typeface="Arial"/>
              </a:rPr>
              <a:t>tend</a:t>
            </a:r>
            <a:r>
              <a:rPr sz="1900" spc="-65" dirty="0">
                <a:latin typeface="Arial"/>
                <a:cs typeface="Arial"/>
              </a:rPr>
              <a:t> </a:t>
            </a:r>
            <a:r>
              <a:rPr sz="1900" spc="-25" dirty="0">
                <a:latin typeface="Arial"/>
                <a:cs typeface="Arial"/>
              </a:rPr>
              <a:t>to </a:t>
            </a:r>
            <a:r>
              <a:rPr sz="1900" spc="-30" dirty="0">
                <a:latin typeface="Arial"/>
                <a:cs typeface="Arial"/>
              </a:rPr>
              <a:t>start</a:t>
            </a:r>
            <a:r>
              <a:rPr sz="1900" spc="-65" dirty="0">
                <a:latin typeface="Arial"/>
                <a:cs typeface="Arial"/>
              </a:rPr>
              <a:t> </a:t>
            </a:r>
            <a:r>
              <a:rPr sz="1900" spc="-55" dirty="0">
                <a:latin typeface="Arial"/>
                <a:cs typeface="Arial"/>
              </a:rPr>
              <a:t>interactions</a:t>
            </a:r>
            <a:r>
              <a:rPr sz="1900" spc="-60" dirty="0">
                <a:latin typeface="Arial"/>
                <a:cs typeface="Arial"/>
              </a:rPr>
              <a:t> </a:t>
            </a:r>
            <a:r>
              <a:rPr sz="1900" spc="-180" dirty="0">
                <a:latin typeface="Arial"/>
                <a:cs typeface="Arial"/>
              </a:rPr>
              <a:t>as</a:t>
            </a:r>
            <a:r>
              <a:rPr sz="1900" spc="-65" dirty="0">
                <a:latin typeface="Arial"/>
                <a:cs typeface="Arial"/>
              </a:rPr>
              <a:t> </a:t>
            </a:r>
            <a:r>
              <a:rPr sz="1900" spc="-20" dirty="0">
                <a:latin typeface="Arial"/>
                <a:cs typeface="Arial"/>
              </a:rPr>
              <a:t>equal</a:t>
            </a:r>
            <a:endParaRPr sz="19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13788"/>
            <a:ext cx="8291576" cy="614527"/>
          </a:xfrm>
          <a:prstGeom prst="rect">
            <a:avLst/>
          </a:prstGeom>
        </p:spPr>
        <p:txBody>
          <a:bodyPr vert="horz" wrap="square" lIns="0" tIns="75184" rIns="0" bIns="0" rtlCol="0">
            <a:spAutoFit/>
          </a:bodyPr>
          <a:lstStyle/>
          <a:p>
            <a:pPr marL="12700">
              <a:lnSpc>
                <a:spcPct val="100000"/>
              </a:lnSpc>
              <a:spcBef>
                <a:spcPts val="100"/>
              </a:spcBef>
            </a:pPr>
            <a:r>
              <a:rPr lang="en-CA" sz="3500" spc="-55" dirty="0">
                <a:solidFill>
                  <a:srgbClr val="000000"/>
                </a:solidFill>
              </a:rPr>
              <a:t>Thought exercise</a:t>
            </a:r>
            <a:endParaRPr sz="3500" dirty="0"/>
          </a:p>
        </p:txBody>
      </p:sp>
      <p:sp>
        <p:nvSpPr>
          <p:cNvPr id="3" name="object 3"/>
          <p:cNvSpPr txBox="1"/>
          <p:nvPr/>
        </p:nvSpPr>
        <p:spPr>
          <a:xfrm>
            <a:off x="3525011" y="2977388"/>
            <a:ext cx="3011170" cy="1562100"/>
          </a:xfrm>
          <a:prstGeom prst="rect">
            <a:avLst/>
          </a:prstGeom>
        </p:spPr>
        <p:txBody>
          <a:bodyPr vert="horz" wrap="square" lIns="0" tIns="109855" rIns="0" bIns="0" rtlCol="0">
            <a:spAutoFit/>
          </a:bodyPr>
          <a:lstStyle/>
          <a:p>
            <a:pPr marL="12065" marR="5080" indent="-1905" algn="ctr">
              <a:lnSpc>
                <a:spcPct val="78700"/>
              </a:lnSpc>
              <a:spcBef>
                <a:spcPts val="865"/>
              </a:spcBef>
            </a:pPr>
            <a:r>
              <a:rPr sz="3000" spc="-120" dirty="0">
                <a:latin typeface="Arial"/>
                <a:cs typeface="Arial"/>
              </a:rPr>
              <a:t>What</a:t>
            </a:r>
            <a:r>
              <a:rPr sz="3000" spc="-155" dirty="0">
                <a:latin typeface="Arial"/>
                <a:cs typeface="Arial"/>
              </a:rPr>
              <a:t> </a:t>
            </a:r>
            <a:r>
              <a:rPr sz="3000" spc="-204" dirty="0">
                <a:latin typeface="Arial"/>
                <a:cs typeface="Arial"/>
              </a:rPr>
              <a:t>have</a:t>
            </a:r>
            <a:r>
              <a:rPr sz="3000" spc="-165" dirty="0">
                <a:latin typeface="Arial"/>
                <a:cs typeface="Arial"/>
              </a:rPr>
              <a:t> </a:t>
            </a:r>
            <a:r>
              <a:rPr sz="3000" spc="-25" dirty="0">
                <a:latin typeface="Arial"/>
                <a:cs typeface="Arial"/>
              </a:rPr>
              <a:t>you </a:t>
            </a:r>
            <a:r>
              <a:rPr sz="3000" spc="-140" dirty="0">
                <a:latin typeface="Arial"/>
                <a:cs typeface="Arial"/>
              </a:rPr>
              <a:t>done</a:t>
            </a:r>
            <a:r>
              <a:rPr sz="3000" spc="-180" dirty="0">
                <a:latin typeface="Arial"/>
                <a:cs typeface="Arial"/>
              </a:rPr>
              <a:t> </a:t>
            </a:r>
            <a:r>
              <a:rPr sz="3000" dirty="0">
                <a:latin typeface="Arial"/>
                <a:cs typeface="Arial"/>
              </a:rPr>
              <a:t>to</a:t>
            </a:r>
            <a:r>
              <a:rPr sz="3000" spc="-180" dirty="0">
                <a:latin typeface="Arial"/>
                <a:cs typeface="Arial"/>
              </a:rPr>
              <a:t> </a:t>
            </a:r>
            <a:r>
              <a:rPr sz="3000" spc="-150" dirty="0">
                <a:latin typeface="Arial"/>
                <a:cs typeface="Arial"/>
              </a:rPr>
              <a:t>lay</a:t>
            </a:r>
            <a:r>
              <a:rPr sz="3000" spc="-175" dirty="0">
                <a:latin typeface="Arial"/>
                <a:cs typeface="Arial"/>
              </a:rPr>
              <a:t> </a:t>
            </a:r>
            <a:r>
              <a:rPr sz="3000" spc="-25" dirty="0">
                <a:latin typeface="Arial"/>
                <a:cs typeface="Arial"/>
              </a:rPr>
              <a:t>the </a:t>
            </a:r>
            <a:r>
              <a:rPr sz="3000" spc="-90" dirty="0">
                <a:latin typeface="Arial"/>
                <a:cs typeface="Arial"/>
              </a:rPr>
              <a:t>foundation</a:t>
            </a:r>
            <a:r>
              <a:rPr sz="3000" spc="-135" dirty="0">
                <a:latin typeface="Arial"/>
                <a:cs typeface="Arial"/>
              </a:rPr>
              <a:t> </a:t>
            </a:r>
            <a:r>
              <a:rPr sz="3000" spc="-40" dirty="0">
                <a:latin typeface="Arial"/>
                <a:cs typeface="Arial"/>
              </a:rPr>
              <a:t>for</a:t>
            </a:r>
            <a:r>
              <a:rPr sz="3000" spc="-130" dirty="0">
                <a:latin typeface="Arial"/>
                <a:cs typeface="Arial"/>
              </a:rPr>
              <a:t> </a:t>
            </a:r>
            <a:r>
              <a:rPr sz="3000" spc="-70" dirty="0">
                <a:latin typeface="Arial"/>
                <a:cs typeface="Arial"/>
              </a:rPr>
              <a:t>your </a:t>
            </a:r>
            <a:r>
              <a:rPr sz="3000" spc="-10" dirty="0">
                <a:latin typeface="Arial"/>
                <a:cs typeface="Arial"/>
              </a:rPr>
              <a:t>authority?</a:t>
            </a:r>
            <a:endParaRPr sz="3000">
              <a:latin typeface="Arial"/>
              <a:cs typeface="Arial"/>
            </a:endParaRPr>
          </a:p>
        </p:txBody>
      </p:sp>
      <p:sp>
        <p:nvSpPr>
          <p:cNvPr id="4" name="object 4"/>
          <p:cNvSpPr/>
          <p:nvPr/>
        </p:nvSpPr>
        <p:spPr>
          <a:xfrm>
            <a:off x="2688335" y="1640433"/>
            <a:ext cx="4681855" cy="4491990"/>
          </a:xfrm>
          <a:custGeom>
            <a:avLst/>
            <a:gdLst/>
            <a:ahLst/>
            <a:cxnLst/>
            <a:rect l="l" t="t" r="r" b="b"/>
            <a:pathLst>
              <a:path w="4681855" h="4491990">
                <a:moveTo>
                  <a:pt x="0" y="1315523"/>
                </a:moveTo>
                <a:lnTo>
                  <a:pt x="1315522" y="0"/>
                </a:lnTo>
                <a:lnTo>
                  <a:pt x="3366205" y="0"/>
                </a:lnTo>
                <a:lnTo>
                  <a:pt x="4681727" y="1315523"/>
                </a:lnTo>
                <a:lnTo>
                  <a:pt x="4681727" y="3176009"/>
                </a:lnTo>
                <a:lnTo>
                  <a:pt x="3366205" y="4491532"/>
                </a:lnTo>
                <a:lnTo>
                  <a:pt x="1315522" y="4491532"/>
                </a:lnTo>
                <a:lnTo>
                  <a:pt x="0" y="3176009"/>
                </a:lnTo>
                <a:lnTo>
                  <a:pt x="0" y="1315523"/>
                </a:lnTo>
                <a:close/>
              </a:path>
            </a:pathLst>
          </a:custGeom>
          <a:ln w="10159">
            <a:solidFill>
              <a:srgbClr val="C0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940" y="1143000"/>
            <a:ext cx="2598420" cy="2686050"/>
          </a:xfrm>
          <a:custGeom>
            <a:avLst/>
            <a:gdLst/>
            <a:ahLst/>
            <a:cxnLst/>
            <a:rect l="l" t="t" r="r" b="b"/>
            <a:pathLst>
              <a:path w="2598420" h="2686050">
                <a:moveTo>
                  <a:pt x="2598420" y="0"/>
                </a:moveTo>
                <a:lnTo>
                  <a:pt x="0" y="0"/>
                </a:lnTo>
                <a:lnTo>
                  <a:pt x="0" y="2540496"/>
                </a:lnTo>
                <a:lnTo>
                  <a:pt x="55676" y="2560215"/>
                </a:lnTo>
                <a:lnTo>
                  <a:pt x="109763" y="2578331"/>
                </a:lnTo>
                <a:lnTo>
                  <a:pt x="162307" y="2594881"/>
                </a:lnTo>
                <a:lnTo>
                  <a:pt x="213357" y="2609906"/>
                </a:lnTo>
                <a:lnTo>
                  <a:pt x="262959" y="2623444"/>
                </a:lnTo>
                <a:lnTo>
                  <a:pt x="311161" y="2635535"/>
                </a:lnTo>
                <a:lnTo>
                  <a:pt x="358010" y="2646216"/>
                </a:lnTo>
                <a:lnTo>
                  <a:pt x="403554" y="2655528"/>
                </a:lnTo>
                <a:lnTo>
                  <a:pt x="447841" y="2663509"/>
                </a:lnTo>
                <a:lnTo>
                  <a:pt x="490917" y="2670198"/>
                </a:lnTo>
                <a:lnTo>
                  <a:pt x="532831" y="2675634"/>
                </a:lnTo>
                <a:lnTo>
                  <a:pt x="573629" y="2679857"/>
                </a:lnTo>
                <a:lnTo>
                  <a:pt x="613360" y="2682905"/>
                </a:lnTo>
                <a:lnTo>
                  <a:pt x="652070" y="2684816"/>
                </a:lnTo>
                <a:lnTo>
                  <a:pt x="689808" y="2685631"/>
                </a:lnTo>
                <a:lnTo>
                  <a:pt x="726620" y="2685388"/>
                </a:lnTo>
                <a:lnTo>
                  <a:pt x="797657" y="2681885"/>
                </a:lnTo>
                <a:lnTo>
                  <a:pt x="865562" y="2674617"/>
                </a:lnTo>
                <a:lnTo>
                  <a:pt x="930715" y="2663898"/>
                </a:lnTo>
                <a:lnTo>
                  <a:pt x="993494" y="2650040"/>
                </a:lnTo>
                <a:lnTo>
                  <a:pt x="1054281" y="2633353"/>
                </a:lnTo>
                <a:lnTo>
                  <a:pt x="1113453" y="2614150"/>
                </a:lnTo>
                <a:lnTo>
                  <a:pt x="1171392" y="2592743"/>
                </a:lnTo>
                <a:lnTo>
                  <a:pt x="1228477" y="2569444"/>
                </a:lnTo>
                <a:lnTo>
                  <a:pt x="1285087" y="2544565"/>
                </a:lnTo>
                <a:lnTo>
                  <a:pt x="1369942" y="2504965"/>
                </a:lnTo>
                <a:lnTo>
                  <a:pt x="1514374" y="2435483"/>
                </a:lnTo>
                <a:lnTo>
                  <a:pt x="1574306" y="2407381"/>
                </a:lnTo>
                <a:lnTo>
                  <a:pt x="1636042" y="2379571"/>
                </a:lnTo>
                <a:lnTo>
                  <a:pt x="1699960" y="2352363"/>
                </a:lnTo>
                <a:lnTo>
                  <a:pt x="1766442" y="2326070"/>
                </a:lnTo>
                <a:lnTo>
                  <a:pt x="1835865" y="2301005"/>
                </a:lnTo>
                <a:lnTo>
                  <a:pt x="1908611" y="2277478"/>
                </a:lnTo>
                <a:lnTo>
                  <a:pt x="1946349" y="2266389"/>
                </a:lnTo>
                <a:lnTo>
                  <a:pt x="1985059" y="2255802"/>
                </a:lnTo>
                <a:lnTo>
                  <a:pt x="2024790" y="2245756"/>
                </a:lnTo>
                <a:lnTo>
                  <a:pt x="2065588" y="2236289"/>
                </a:lnTo>
                <a:lnTo>
                  <a:pt x="2107502" y="2227441"/>
                </a:lnTo>
                <a:lnTo>
                  <a:pt x="2150578" y="2219250"/>
                </a:lnTo>
                <a:lnTo>
                  <a:pt x="2194865" y="2211756"/>
                </a:lnTo>
                <a:lnTo>
                  <a:pt x="2240409" y="2204998"/>
                </a:lnTo>
                <a:lnTo>
                  <a:pt x="2287258" y="2199014"/>
                </a:lnTo>
                <a:lnTo>
                  <a:pt x="2335460" y="2193844"/>
                </a:lnTo>
                <a:lnTo>
                  <a:pt x="2385062" y="2189527"/>
                </a:lnTo>
                <a:lnTo>
                  <a:pt x="2436112" y="2186101"/>
                </a:lnTo>
                <a:lnTo>
                  <a:pt x="2488656" y="2183605"/>
                </a:lnTo>
                <a:lnTo>
                  <a:pt x="2542743" y="2182080"/>
                </a:lnTo>
                <a:lnTo>
                  <a:pt x="2598420" y="2181562"/>
                </a:lnTo>
                <a:lnTo>
                  <a:pt x="2598420" y="0"/>
                </a:lnTo>
                <a:close/>
              </a:path>
            </a:pathLst>
          </a:custGeom>
          <a:solidFill>
            <a:srgbClr val="4472C4"/>
          </a:solidFill>
        </p:spPr>
        <p:txBody>
          <a:bodyPr wrap="square" lIns="0" tIns="0" rIns="0" bIns="0" rtlCol="0"/>
          <a:lstStyle/>
          <a:p>
            <a:endParaRPr/>
          </a:p>
        </p:txBody>
      </p:sp>
      <p:sp>
        <p:nvSpPr>
          <p:cNvPr id="3" name="object 3"/>
          <p:cNvSpPr txBox="1">
            <a:spLocks noGrp="1"/>
          </p:cNvSpPr>
          <p:nvPr>
            <p:ph type="title"/>
          </p:nvPr>
        </p:nvSpPr>
        <p:spPr>
          <a:xfrm>
            <a:off x="883411" y="1623059"/>
            <a:ext cx="1755775" cy="1135380"/>
          </a:xfrm>
          <a:prstGeom prst="rect">
            <a:avLst/>
          </a:prstGeom>
        </p:spPr>
        <p:txBody>
          <a:bodyPr vert="horz" wrap="square" lIns="0" tIns="57150" rIns="0" bIns="0" rtlCol="0">
            <a:spAutoFit/>
          </a:bodyPr>
          <a:lstStyle/>
          <a:p>
            <a:pPr marL="12700" marR="5080">
              <a:lnSpc>
                <a:spcPts val="2810"/>
              </a:lnSpc>
              <a:spcBef>
                <a:spcPts val="450"/>
              </a:spcBef>
            </a:pPr>
            <a:r>
              <a:rPr sz="2600" spc="-265" dirty="0"/>
              <a:t>Some</a:t>
            </a:r>
            <a:r>
              <a:rPr sz="2600" spc="-150" dirty="0"/>
              <a:t> </a:t>
            </a:r>
            <a:r>
              <a:rPr sz="2600" spc="-85" dirty="0"/>
              <a:t>tips</a:t>
            </a:r>
            <a:r>
              <a:rPr sz="2600" spc="-150" dirty="0"/>
              <a:t> </a:t>
            </a:r>
            <a:r>
              <a:rPr sz="2600" spc="-25" dirty="0"/>
              <a:t>for </a:t>
            </a:r>
            <a:r>
              <a:rPr sz="2600" spc="-10" dirty="0"/>
              <a:t>content </a:t>
            </a:r>
            <a:r>
              <a:rPr sz="2600" spc="-20" dirty="0"/>
              <a:t>creators</a:t>
            </a:r>
            <a:endParaRPr sz="2600"/>
          </a:p>
        </p:txBody>
      </p:sp>
      <p:pic>
        <p:nvPicPr>
          <p:cNvPr id="4" name="object 4"/>
          <p:cNvPicPr/>
          <p:nvPr/>
        </p:nvPicPr>
        <p:blipFill>
          <a:blip r:embed="rId2" cstate="print"/>
          <a:stretch>
            <a:fillRect/>
          </a:stretch>
        </p:blipFill>
        <p:spPr>
          <a:xfrm>
            <a:off x="3968236" y="1273673"/>
            <a:ext cx="5206753" cy="52250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65940" y="3533140"/>
            <a:ext cx="781050" cy="360680"/>
          </a:xfrm>
          <a:prstGeom prst="rect">
            <a:avLst/>
          </a:prstGeom>
        </p:spPr>
        <p:txBody>
          <a:bodyPr vert="horz" wrap="square" lIns="0" tIns="12700" rIns="0" bIns="0" rtlCol="0">
            <a:spAutoFit/>
          </a:bodyPr>
          <a:lstStyle/>
          <a:p>
            <a:pPr marL="12700">
              <a:lnSpc>
                <a:spcPct val="100000"/>
              </a:lnSpc>
              <a:spcBef>
                <a:spcPts val="100"/>
              </a:spcBef>
            </a:pPr>
            <a:r>
              <a:rPr sz="2200" spc="-325" dirty="0">
                <a:solidFill>
                  <a:srgbClr val="000000"/>
                </a:solidFill>
              </a:rPr>
              <a:t>BREAK</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sp>
          <p:nvSpPr>
            <p:cNvPr id="3" name="object 3"/>
            <p:cNvSpPr/>
            <p:nvPr/>
          </p:nvSpPr>
          <p:spPr>
            <a:xfrm>
              <a:off x="8880633" y="1142999"/>
              <a:ext cx="1025525" cy="5486400"/>
            </a:xfrm>
            <a:custGeom>
              <a:avLst/>
              <a:gdLst/>
              <a:ahLst/>
              <a:cxnLst/>
              <a:rect l="l" t="t" r="r" b="b"/>
              <a:pathLst>
                <a:path w="1025525" h="5486400">
                  <a:moveTo>
                    <a:pt x="0" y="5486399"/>
                  </a:moveTo>
                  <a:lnTo>
                    <a:pt x="1025366" y="5486399"/>
                  </a:lnTo>
                  <a:lnTo>
                    <a:pt x="1025366" y="0"/>
                  </a:lnTo>
                  <a:lnTo>
                    <a:pt x="0" y="0"/>
                  </a:lnTo>
                  <a:lnTo>
                    <a:pt x="0" y="5486399"/>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2400" y="1142999"/>
              <a:ext cx="8728233" cy="5486399"/>
            </a:xfrm>
            <a:prstGeom prst="rect">
              <a:avLst/>
            </a:prstGeom>
          </p:spPr>
        </p:pic>
        <p:pic>
          <p:nvPicPr>
            <p:cNvPr id="5" name="object 5"/>
            <p:cNvPicPr/>
            <p:nvPr/>
          </p:nvPicPr>
          <p:blipFill>
            <a:blip r:embed="rId3" cstate="print"/>
            <a:stretch>
              <a:fillRect/>
            </a:stretch>
          </p:blipFill>
          <p:spPr>
            <a:xfrm>
              <a:off x="152400" y="1143001"/>
              <a:ext cx="6043310" cy="5486398"/>
            </a:xfrm>
            <a:prstGeom prst="rect">
              <a:avLst/>
            </a:prstGeom>
          </p:spPr>
        </p:pic>
        <p:sp>
          <p:nvSpPr>
            <p:cNvPr id="6" name="object 6"/>
            <p:cNvSpPr/>
            <p:nvPr/>
          </p:nvSpPr>
          <p:spPr>
            <a:xfrm>
              <a:off x="5593079" y="1142999"/>
              <a:ext cx="4312920" cy="5486400"/>
            </a:xfrm>
            <a:custGeom>
              <a:avLst/>
              <a:gdLst/>
              <a:ahLst/>
              <a:cxnLst/>
              <a:rect l="l" t="t" r="r" b="b"/>
              <a:pathLst>
                <a:path w="4312920" h="5486400">
                  <a:moveTo>
                    <a:pt x="4312920" y="0"/>
                  </a:moveTo>
                  <a:lnTo>
                    <a:pt x="0" y="0"/>
                  </a:lnTo>
                  <a:lnTo>
                    <a:pt x="0" y="5486399"/>
                  </a:lnTo>
                  <a:lnTo>
                    <a:pt x="4312920" y="5486399"/>
                  </a:lnTo>
                  <a:lnTo>
                    <a:pt x="4312920"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150611" y="2464815"/>
            <a:ext cx="3969385" cy="2805430"/>
          </a:xfrm>
          <a:prstGeom prst="rect">
            <a:avLst/>
          </a:prstGeom>
        </p:spPr>
        <p:txBody>
          <a:bodyPr vert="horz" wrap="square" lIns="0" tIns="36830" rIns="0" bIns="0" rtlCol="0">
            <a:spAutoFit/>
          </a:bodyPr>
          <a:lstStyle/>
          <a:p>
            <a:pPr marL="12700" marR="5080">
              <a:lnSpc>
                <a:spcPct val="91600"/>
              </a:lnSpc>
              <a:spcBef>
                <a:spcPts val="290"/>
              </a:spcBef>
            </a:pPr>
            <a:r>
              <a:rPr sz="1900" spc="-95" dirty="0">
                <a:latin typeface="Arial"/>
                <a:cs typeface="Arial"/>
              </a:rPr>
              <a:t>“Deepfakes</a:t>
            </a:r>
            <a:r>
              <a:rPr sz="1900" spc="-80" dirty="0">
                <a:latin typeface="Arial"/>
                <a:cs typeface="Arial"/>
              </a:rPr>
              <a:t> </a:t>
            </a:r>
            <a:r>
              <a:rPr sz="1900" dirty="0">
                <a:latin typeface="Arial"/>
                <a:cs typeface="Arial"/>
              </a:rPr>
              <a:t>will</a:t>
            </a:r>
            <a:r>
              <a:rPr sz="1900" spc="-85" dirty="0">
                <a:latin typeface="Arial"/>
                <a:cs typeface="Arial"/>
              </a:rPr>
              <a:t> </a:t>
            </a:r>
            <a:r>
              <a:rPr sz="1900" spc="-50" dirty="0">
                <a:latin typeface="Arial"/>
                <a:cs typeface="Arial"/>
              </a:rPr>
              <a:t>impact</a:t>
            </a:r>
            <a:r>
              <a:rPr sz="1900" spc="-75" dirty="0">
                <a:latin typeface="Arial"/>
                <a:cs typeface="Arial"/>
              </a:rPr>
              <a:t> </a:t>
            </a:r>
            <a:r>
              <a:rPr sz="1900" spc="-50" dirty="0">
                <a:latin typeface="Arial"/>
                <a:cs typeface="Arial"/>
              </a:rPr>
              <a:t>public</a:t>
            </a:r>
            <a:r>
              <a:rPr sz="1900" spc="-80" dirty="0">
                <a:latin typeface="Arial"/>
                <a:cs typeface="Arial"/>
              </a:rPr>
              <a:t> </a:t>
            </a:r>
            <a:r>
              <a:rPr sz="1900" spc="-10" dirty="0">
                <a:latin typeface="Arial"/>
                <a:cs typeface="Arial"/>
              </a:rPr>
              <a:t>trust, </a:t>
            </a:r>
            <a:r>
              <a:rPr sz="1900" spc="-55" dirty="0">
                <a:latin typeface="Arial"/>
                <a:cs typeface="Arial"/>
              </a:rPr>
              <a:t>provide</a:t>
            </a:r>
            <a:r>
              <a:rPr sz="1900" spc="-60" dirty="0">
                <a:latin typeface="Arial"/>
                <a:cs typeface="Arial"/>
              </a:rPr>
              <a:t> </a:t>
            </a:r>
            <a:r>
              <a:rPr sz="1900" spc="-90" dirty="0">
                <a:latin typeface="Arial"/>
                <a:cs typeface="Arial"/>
              </a:rPr>
              <a:t>cover</a:t>
            </a:r>
            <a:r>
              <a:rPr sz="1900" spc="-65" dirty="0">
                <a:latin typeface="Arial"/>
                <a:cs typeface="Arial"/>
              </a:rPr>
              <a:t> </a:t>
            </a:r>
            <a:r>
              <a:rPr sz="1900" dirty="0">
                <a:latin typeface="Arial"/>
                <a:cs typeface="Arial"/>
              </a:rPr>
              <a:t>&amp;</a:t>
            </a:r>
            <a:r>
              <a:rPr sz="1900" spc="-60" dirty="0">
                <a:latin typeface="Arial"/>
                <a:cs typeface="Arial"/>
              </a:rPr>
              <a:t> </a:t>
            </a:r>
            <a:r>
              <a:rPr sz="1900" spc="-70" dirty="0">
                <a:latin typeface="Arial"/>
                <a:cs typeface="Arial"/>
              </a:rPr>
              <a:t>plausible</a:t>
            </a:r>
            <a:r>
              <a:rPr sz="1900" spc="-60" dirty="0">
                <a:latin typeface="Arial"/>
                <a:cs typeface="Arial"/>
              </a:rPr>
              <a:t> </a:t>
            </a:r>
            <a:r>
              <a:rPr sz="1900" spc="-35" dirty="0">
                <a:latin typeface="Arial"/>
                <a:cs typeface="Arial"/>
              </a:rPr>
              <a:t>deniability</a:t>
            </a:r>
            <a:r>
              <a:rPr sz="1900" spc="-65" dirty="0">
                <a:latin typeface="Arial"/>
                <a:cs typeface="Arial"/>
              </a:rPr>
              <a:t> </a:t>
            </a:r>
            <a:r>
              <a:rPr sz="1900" spc="-25" dirty="0">
                <a:latin typeface="Arial"/>
                <a:cs typeface="Arial"/>
              </a:rPr>
              <a:t>for </a:t>
            </a:r>
            <a:r>
              <a:rPr sz="1900" spc="-75" dirty="0">
                <a:latin typeface="Arial"/>
                <a:cs typeface="Arial"/>
              </a:rPr>
              <a:t>criminals/abusers</a:t>
            </a:r>
            <a:r>
              <a:rPr sz="1900" spc="-60" dirty="0">
                <a:latin typeface="Arial"/>
                <a:cs typeface="Arial"/>
              </a:rPr>
              <a:t> </a:t>
            </a:r>
            <a:r>
              <a:rPr sz="1900" spc="-85" dirty="0">
                <a:latin typeface="Arial"/>
                <a:cs typeface="Arial"/>
              </a:rPr>
              <a:t>caught</a:t>
            </a:r>
            <a:r>
              <a:rPr sz="1900" spc="-55" dirty="0">
                <a:latin typeface="Arial"/>
                <a:cs typeface="Arial"/>
              </a:rPr>
              <a:t> </a:t>
            </a:r>
            <a:r>
              <a:rPr sz="1900" spc="-65" dirty="0">
                <a:latin typeface="Arial"/>
                <a:cs typeface="Arial"/>
              </a:rPr>
              <a:t>on</a:t>
            </a:r>
            <a:r>
              <a:rPr sz="1900" spc="-50" dirty="0">
                <a:latin typeface="Arial"/>
                <a:cs typeface="Arial"/>
              </a:rPr>
              <a:t> </a:t>
            </a:r>
            <a:r>
              <a:rPr sz="1900" spc="-60" dirty="0">
                <a:latin typeface="Arial"/>
                <a:cs typeface="Arial"/>
              </a:rPr>
              <a:t>video</a:t>
            </a:r>
            <a:r>
              <a:rPr sz="1900" spc="-55" dirty="0">
                <a:latin typeface="Arial"/>
                <a:cs typeface="Arial"/>
              </a:rPr>
              <a:t> </a:t>
            </a:r>
            <a:r>
              <a:rPr sz="1900" spc="-25" dirty="0">
                <a:latin typeface="Arial"/>
                <a:cs typeface="Arial"/>
              </a:rPr>
              <a:t>or </a:t>
            </a:r>
            <a:r>
              <a:rPr sz="1900" spc="-65" dirty="0">
                <a:latin typeface="Arial"/>
                <a:cs typeface="Arial"/>
              </a:rPr>
              <a:t>audio,</a:t>
            </a:r>
            <a:r>
              <a:rPr sz="1900" spc="-80" dirty="0">
                <a:latin typeface="Arial"/>
                <a:cs typeface="Arial"/>
              </a:rPr>
              <a:t> </a:t>
            </a:r>
            <a:r>
              <a:rPr sz="1900" spc="-95" dirty="0">
                <a:latin typeface="Arial"/>
                <a:cs typeface="Arial"/>
              </a:rPr>
              <a:t>and</a:t>
            </a:r>
            <a:r>
              <a:rPr sz="1900" spc="-70" dirty="0">
                <a:latin typeface="Arial"/>
                <a:cs typeface="Arial"/>
              </a:rPr>
              <a:t> </a:t>
            </a:r>
            <a:r>
              <a:rPr sz="1900" dirty="0">
                <a:latin typeface="Arial"/>
                <a:cs typeface="Arial"/>
              </a:rPr>
              <a:t>will</a:t>
            </a:r>
            <a:r>
              <a:rPr sz="1900" spc="-75" dirty="0">
                <a:latin typeface="Arial"/>
                <a:cs typeface="Arial"/>
              </a:rPr>
              <a:t> </a:t>
            </a:r>
            <a:r>
              <a:rPr sz="1900" spc="-90" dirty="0">
                <a:latin typeface="Arial"/>
                <a:cs typeface="Arial"/>
              </a:rPr>
              <a:t>be</a:t>
            </a:r>
            <a:r>
              <a:rPr sz="1900" spc="-65" dirty="0">
                <a:latin typeface="Arial"/>
                <a:cs typeface="Arial"/>
              </a:rPr>
              <a:t> </a:t>
            </a:r>
            <a:r>
              <a:rPr sz="1900" spc="-85" dirty="0">
                <a:latin typeface="Arial"/>
                <a:cs typeface="Arial"/>
              </a:rPr>
              <a:t>(and</a:t>
            </a:r>
            <a:r>
              <a:rPr sz="1900" spc="-70" dirty="0">
                <a:latin typeface="Arial"/>
                <a:cs typeface="Arial"/>
              </a:rPr>
              <a:t> </a:t>
            </a:r>
            <a:r>
              <a:rPr sz="1900" spc="-80" dirty="0">
                <a:latin typeface="Arial"/>
                <a:cs typeface="Arial"/>
              </a:rPr>
              <a:t>are)</a:t>
            </a:r>
            <a:r>
              <a:rPr sz="1900" spc="-75" dirty="0">
                <a:latin typeface="Arial"/>
                <a:cs typeface="Arial"/>
              </a:rPr>
              <a:t> </a:t>
            </a:r>
            <a:r>
              <a:rPr sz="1900" spc="-114" dirty="0">
                <a:latin typeface="Arial"/>
                <a:cs typeface="Arial"/>
              </a:rPr>
              <a:t>used</a:t>
            </a:r>
            <a:r>
              <a:rPr sz="1900" spc="-70" dirty="0">
                <a:latin typeface="Arial"/>
                <a:cs typeface="Arial"/>
              </a:rPr>
              <a:t> </a:t>
            </a:r>
            <a:r>
              <a:rPr sz="1900" spc="-25" dirty="0">
                <a:latin typeface="Arial"/>
                <a:cs typeface="Arial"/>
              </a:rPr>
              <a:t>to </a:t>
            </a:r>
            <a:r>
              <a:rPr sz="1900" spc="-60" dirty="0">
                <a:latin typeface="Arial"/>
                <a:cs typeface="Arial"/>
              </a:rPr>
              <a:t>manipulate, </a:t>
            </a:r>
            <a:r>
              <a:rPr sz="1900" spc="-45" dirty="0">
                <a:latin typeface="Arial"/>
                <a:cs typeface="Arial"/>
              </a:rPr>
              <a:t>humiliate,</a:t>
            </a:r>
            <a:r>
              <a:rPr sz="1900" spc="-60" dirty="0">
                <a:latin typeface="Arial"/>
                <a:cs typeface="Arial"/>
              </a:rPr>
              <a:t> </a:t>
            </a:r>
            <a:r>
              <a:rPr sz="1900" dirty="0">
                <a:latin typeface="Arial"/>
                <a:cs typeface="Arial"/>
              </a:rPr>
              <a:t>&amp;</a:t>
            </a:r>
            <a:r>
              <a:rPr sz="1900" spc="-50" dirty="0">
                <a:latin typeface="Arial"/>
                <a:cs typeface="Arial"/>
              </a:rPr>
              <a:t> </a:t>
            </a:r>
            <a:r>
              <a:rPr sz="1900" dirty="0">
                <a:latin typeface="Arial"/>
                <a:cs typeface="Arial"/>
              </a:rPr>
              <a:t>hurt</a:t>
            </a:r>
            <a:r>
              <a:rPr sz="1900" spc="-65" dirty="0">
                <a:latin typeface="Arial"/>
                <a:cs typeface="Arial"/>
              </a:rPr>
              <a:t> people. </a:t>
            </a:r>
            <a:r>
              <a:rPr sz="1900" spc="-25" dirty="0">
                <a:latin typeface="Arial"/>
                <a:cs typeface="Arial"/>
              </a:rPr>
              <a:t>If </a:t>
            </a:r>
            <a:r>
              <a:rPr sz="1900" spc="-55" dirty="0">
                <a:latin typeface="Arial"/>
                <a:cs typeface="Arial"/>
              </a:rPr>
              <a:t>you’re</a:t>
            </a:r>
            <a:r>
              <a:rPr sz="1900" spc="-65" dirty="0">
                <a:latin typeface="Arial"/>
                <a:cs typeface="Arial"/>
              </a:rPr>
              <a:t> </a:t>
            </a:r>
            <a:r>
              <a:rPr sz="1900" spc="-45" dirty="0">
                <a:latin typeface="Arial"/>
                <a:cs typeface="Arial"/>
              </a:rPr>
              <a:t>building</a:t>
            </a:r>
            <a:r>
              <a:rPr sz="1900" spc="-75" dirty="0">
                <a:latin typeface="Arial"/>
                <a:cs typeface="Arial"/>
              </a:rPr>
              <a:t> </a:t>
            </a:r>
            <a:r>
              <a:rPr sz="1900" spc="-10" dirty="0">
                <a:latin typeface="Arial"/>
                <a:cs typeface="Arial"/>
              </a:rPr>
              <a:t>manipulated/synthetic </a:t>
            </a:r>
            <a:r>
              <a:rPr sz="1900" spc="-80" dirty="0">
                <a:latin typeface="Arial"/>
                <a:cs typeface="Arial"/>
              </a:rPr>
              <a:t>media</a:t>
            </a:r>
            <a:r>
              <a:rPr sz="1900" spc="-65" dirty="0">
                <a:latin typeface="Arial"/>
                <a:cs typeface="Arial"/>
              </a:rPr>
              <a:t> </a:t>
            </a:r>
            <a:r>
              <a:rPr sz="1900" spc="-40" dirty="0">
                <a:latin typeface="Arial"/>
                <a:cs typeface="Arial"/>
              </a:rPr>
              <a:t>detection</a:t>
            </a:r>
            <a:r>
              <a:rPr sz="1900" spc="-60" dirty="0">
                <a:latin typeface="Arial"/>
                <a:cs typeface="Arial"/>
              </a:rPr>
              <a:t> </a:t>
            </a:r>
            <a:r>
              <a:rPr sz="1900" spc="-80" dirty="0">
                <a:latin typeface="Arial"/>
                <a:cs typeface="Arial"/>
              </a:rPr>
              <a:t>technology,</a:t>
            </a:r>
            <a:r>
              <a:rPr sz="1900" spc="-70" dirty="0">
                <a:latin typeface="Arial"/>
                <a:cs typeface="Arial"/>
              </a:rPr>
              <a:t> get </a:t>
            </a:r>
            <a:r>
              <a:rPr sz="1900" spc="30" dirty="0">
                <a:latin typeface="Arial"/>
                <a:cs typeface="Arial"/>
              </a:rPr>
              <a:t>it </a:t>
            </a:r>
            <a:r>
              <a:rPr sz="1900" spc="-10" dirty="0">
                <a:latin typeface="Arial"/>
                <a:cs typeface="Arial"/>
              </a:rPr>
              <a:t>moving.”</a:t>
            </a:r>
            <a:endParaRPr sz="1900">
              <a:latin typeface="Arial"/>
              <a:cs typeface="Arial"/>
            </a:endParaRPr>
          </a:p>
          <a:p>
            <a:pPr marL="12700" marR="134620">
              <a:lnSpc>
                <a:spcPts val="2110"/>
              </a:lnSpc>
              <a:spcBef>
                <a:spcPts val="810"/>
              </a:spcBef>
            </a:pPr>
            <a:r>
              <a:rPr sz="1900" i="1" spc="-140" dirty="0">
                <a:latin typeface="Arial"/>
                <a:cs typeface="Arial"/>
              </a:rPr>
              <a:t>Rachel</a:t>
            </a:r>
            <a:r>
              <a:rPr sz="1900" i="1" spc="-70" dirty="0">
                <a:latin typeface="Arial"/>
                <a:cs typeface="Arial"/>
              </a:rPr>
              <a:t> </a:t>
            </a:r>
            <a:r>
              <a:rPr sz="1900" i="1" spc="-140" dirty="0">
                <a:latin typeface="Arial"/>
                <a:cs typeface="Arial"/>
              </a:rPr>
              <a:t>Tobac,</a:t>
            </a:r>
            <a:r>
              <a:rPr sz="1900" i="1" spc="-70" dirty="0">
                <a:latin typeface="Arial"/>
                <a:cs typeface="Arial"/>
              </a:rPr>
              <a:t> </a:t>
            </a:r>
            <a:r>
              <a:rPr sz="1900" i="1" spc="-335" dirty="0">
                <a:latin typeface="Arial"/>
                <a:cs typeface="Arial"/>
              </a:rPr>
              <a:t>CEO</a:t>
            </a:r>
            <a:r>
              <a:rPr sz="1900" i="1" spc="-60" dirty="0">
                <a:latin typeface="Arial"/>
                <a:cs typeface="Arial"/>
              </a:rPr>
              <a:t> </a:t>
            </a:r>
            <a:r>
              <a:rPr sz="1900" i="1" spc="-95" dirty="0">
                <a:latin typeface="Arial"/>
                <a:cs typeface="Arial"/>
              </a:rPr>
              <a:t>SocialProof</a:t>
            </a:r>
            <a:r>
              <a:rPr sz="1900" i="1" spc="-65" dirty="0">
                <a:latin typeface="Arial"/>
                <a:cs typeface="Arial"/>
              </a:rPr>
              <a:t> </a:t>
            </a:r>
            <a:r>
              <a:rPr sz="1900" i="1" spc="-75" dirty="0">
                <a:latin typeface="Arial"/>
                <a:cs typeface="Arial"/>
              </a:rPr>
              <a:t>Security </a:t>
            </a:r>
            <a:r>
              <a:rPr sz="1900" i="1" spc="-10" dirty="0">
                <a:latin typeface="Arial"/>
                <a:cs typeface="Arial"/>
              </a:rPr>
              <a:t>(twitter)</a:t>
            </a:r>
            <a:endParaRPr sz="19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sp>
          <p:nvSpPr>
            <p:cNvPr id="3" name="object 3"/>
            <p:cNvSpPr/>
            <p:nvPr/>
          </p:nvSpPr>
          <p:spPr>
            <a:xfrm>
              <a:off x="8880633" y="1142999"/>
              <a:ext cx="1025525" cy="5486400"/>
            </a:xfrm>
            <a:custGeom>
              <a:avLst/>
              <a:gdLst/>
              <a:ahLst/>
              <a:cxnLst/>
              <a:rect l="l" t="t" r="r" b="b"/>
              <a:pathLst>
                <a:path w="1025525" h="5486400">
                  <a:moveTo>
                    <a:pt x="0" y="5486399"/>
                  </a:moveTo>
                  <a:lnTo>
                    <a:pt x="1025366" y="5486399"/>
                  </a:lnTo>
                  <a:lnTo>
                    <a:pt x="1025366" y="0"/>
                  </a:lnTo>
                  <a:lnTo>
                    <a:pt x="0" y="0"/>
                  </a:lnTo>
                  <a:lnTo>
                    <a:pt x="0" y="5486399"/>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52400" y="1142999"/>
              <a:ext cx="8728233" cy="5486399"/>
            </a:xfrm>
            <a:prstGeom prst="rect">
              <a:avLst/>
            </a:prstGeom>
          </p:spPr>
        </p:pic>
        <p:pic>
          <p:nvPicPr>
            <p:cNvPr id="5" name="object 5"/>
            <p:cNvPicPr/>
            <p:nvPr/>
          </p:nvPicPr>
          <p:blipFill>
            <a:blip r:embed="rId3" cstate="print"/>
            <a:stretch>
              <a:fillRect/>
            </a:stretch>
          </p:blipFill>
          <p:spPr>
            <a:xfrm>
              <a:off x="152400" y="1143001"/>
              <a:ext cx="6043310" cy="5486398"/>
            </a:xfrm>
            <a:prstGeom prst="rect">
              <a:avLst/>
            </a:prstGeom>
          </p:spPr>
        </p:pic>
      </p:grpSp>
      <p:sp>
        <p:nvSpPr>
          <p:cNvPr id="6" name="object 6"/>
          <p:cNvSpPr txBox="1"/>
          <p:nvPr/>
        </p:nvSpPr>
        <p:spPr>
          <a:xfrm>
            <a:off x="724916" y="3553967"/>
            <a:ext cx="2580005" cy="558800"/>
          </a:xfrm>
          <a:prstGeom prst="rect">
            <a:avLst/>
          </a:prstGeom>
        </p:spPr>
        <p:txBody>
          <a:bodyPr vert="horz" wrap="square" lIns="0" tIns="12700" rIns="0" bIns="0" rtlCol="0">
            <a:spAutoFit/>
          </a:bodyPr>
          <a:lstStyle/>
          <a:p>
            <a:pPr marL="12700">
              <a:lnSpc>
                <a:spcPct val="100000"/>
              </a:lnSpc>
              <a:spcBef>
                <a:spcPts val="100"/>
              </a:spcBef>
            </a:pPr>
            <a:r>
              <a:rPr sz="3500" spc="-125" dirty="0">
                <a:solidFill>
                  <a:srgbClr val="FFFFFF"/>
                </a:solidFill>
                <a:latin typeface="Arial"/>
                <a:cs typeface="Arial"/>
              </a:rPr>
              <a:t>Altered</a:t>
            </a:r>
            <a:r>
              <a:rPr sz="3500" spc="-114" dirty="0">
                <a:solidFill>
                  <a:srgbClr val="FFFFFF"/>
                </a:solidFill>
                <a:latin typeface="Arial"/>
                <a:cs typeface="Arial"/>
              </a:rPr>
              <a:t> </a:t>
            </a:r>
            <a:r>
              <a:rPr sz="3500" spc="-95" dirty="0">
                <a:solidFill>
                  <a:srgbClr val="FFFFFF"/>
                </a:solidFill>
                <a:latin typeface="Arial"/>
                <a:cs typeface="Arial"/>
              </a:rPr>
              <a:t>Media</a:t>
            </a:r>
            <a:endParaRPr sz="3500">
              <a:latin typeface="Arial"/>
              <a:cs typeface="Arial"/>
            </a:endParaRPr>
          </a:p>
        </p:txBody>
      </p:sp>
      <p:sp>
        <p:nvSpPr>
          <p:cNvPr id="7" name="object 7"/>
          <p:cNvSpPr/>
          <p:nvPr/>
        </p:nvSpPr>
        <p:spPr>
          <a:xfrm>
            <a:off x="5593079" y="1143000"/>
            <a:ext cx="4312920" cy="5486400"/>
          </a:xfrm>
          <a:custGeom>
            <a:avLst/>
            <a:gdLst/>
            <a:ahLst/>
            <a:cxnLst/>
            <a:rect l="l" t="t" r="r" b="b"/>
            <a:pathLst>
              <a:path w="4312920" h="5486400">
                <a:moveTo>
                  <a:pt x="4312920" y="0"/>
                </a:moveTo>
                <a:lnTo>
                  <a:pt x="0" y="0"/>
                </a:lnTo>
                <a:lnTo>
                  <a:pt x="0" y="5486399"/>
                </a:lnTo>
                <a:lnTo>
                  <a:pt x="4312920" y="5486399"/>
                </a:lnTo>
                <a:lnTo>
                  <a:pt x="4312920"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5150611" y="2806191"/>
            <a:ext cx="3184525" cy="314960"/>
          </a:xfrm>
          <a:prstGeom prst="rect">
            <a:avLst/>
          </a:prstGeom>
        </p:spPr>
        <p:txBody>
          <a:bodyPr vert="horz" wrap="square" lIns="0" tIns="12700" rIns="0" bIns="0" rtlCol="0">
            <a:spAutoFit/>
          </a:bodyPr>
          <a:lstStyle/>
          <a:p>
            <a:pPr marL="12700">
              <a:lnSpc>
                <a:spcPct val="100000"/>
              </a:lnSpc>
              <a:spcBef>
                <a:spcPts val="100"/>
              </a:spcBef>
            </a:pPr>
            <a:r>
              <a:rPr sz="1900" spc="-40" dirty="0">
                <a:solidFill>
                  <a:srgbClr val="000000"/>
                </a:solidFill>
              </a:rPr>
              <a:t>“[J]ust</a:t>
            </a:r>
            <a:r>
              <a:rPr sz="1900" spc="-70" dirty="0">
                <a:solidFill>
                  <a:srgbClr val="000000"/>
                </a:solidFill>
              </a:rPr>
              <a:t> </a:t>
            </a:r>
            <a:r>
              <a:rPr sz="1900" spc="-125" dirty="0">
                <a:solidFill>
                  <a:srgbClr val="000000"/>
                </a:solidFill>
              </a:rPr>
              <a:t>because</a:t>
            </a:r>
            <a:r>
              <a:rPr sz="1900" spc="-60" dirty="0">
                <a:solidFill>
                  <a:srgbClr val="000000"/>
                </a:solidFill>
              </a:rPr>
              <a:t> </a:t>
            </a:r>
            <a:r>
              <a:rPr sz="1900" spc="-85" dirty="0">
                <a:solidFill>
                  <a:srgbClr val="000000"/>
                </a:solidFill>
              </a:rPr>
              <a:t>you</a:t>
            </a:r>
            <a:r>
              <a:rPr sz="1900" spc="-60" dirty="0">
                <a:solidFill>
                  <a:srgbClr val="000000"/>
                </a:solidFill>
              </a:rPr>
              <a:t> </a:t>
            </a:r>
            <a:r>
              <a:rPr sz="1900" spc="-55" dirty="0">
                <a:solidFill>
                  <a:srgbClr val="000000"/>
                </a:solidFill>
              </a:rPr>
              <a:t>feel</a:t>
            </a:r>
            <a:r>
              <a:rPr sz="1900" spc="-70" dirty="0">
                <a:solidFill>
                  <a:srgbClr val="000000"/>
                </a:solidFill>
              </a:rPr>
              <a:t> </a:t>
            </a:r>
            <a:r>
              <a:rPr sz="1900" spc="-85" dirty="0">
                <a:solidFill>
                  <a:srgbClr val="000000"/>
                </a:solidFill>
              </a:rPr>
              <a:t>you</a:t>
            </a:r>
            <a:r>
              <a:rPr sz="1900" spc="-65" dirty="0">
                <a:solidFill>
                  <a:srgbClr val="000000"/>
                </a:solidFill>
              </a:rPr>
              <a:t> </a:t>
            </a:r>
            <a:r>
              <a:rPr sz="1900" spc="-45" dirty="0">
                <a:solidFill>
                  <a:srgbClr val="000000"/>
                </a:solidFill>
              </a:rPr>
              <a:t>can</a:t>
            </a:r>
            <a:endParaRPr sz="1900"/>
          </a:p>
        </p:txBody>
      </p:sp>
      <p:sp>
        <p:nvSpPr>
          <p:cNvPr id="9" name="object 9"/>
          <p:cNvSpPr txBox="1"/>
          <p:nvPr/>
        </p:nvSpPr>
        <p:spPr>
          <a:xfrm>
            <a:off x="5150611" y="3071367"/>
            <a:ext cx="3863340" cy="571500"/>
          </a:xfrm>
          <a:prstGeom prst="rect">
            <a:avLst/>
          </a:prstGeom>
        </p:spPr>
        <p:txBody>
          <a:bodyPr vert="horz" wrap="square" lIns="0" tIns="48894" rIns="0" bIns="0" rtlCol="0">
            <a:spAutoFit/>
          </a:bodyPr>
          <a:lstStyle/>
          <a:p>
            <a:pPr marL="12700" marR="5080">
              <a:lnSpc>
                <a:spcPts val="2020"/>
              </a:lnSpc>
              <a:spcBef>
                <a:spcPts val="384"/>
              </a:spcBef>
            </a:pPr>
            <a:r>
              <a:rPr sz="1900" spc="-75" dirty="0">
                <a:latin typeface="Arial"/>
                <a:cs typeface="Arial"/>
              </a:rPr>
              <a:t>personally </a:t>
            </a:r>
            <a:r>
              <a:rPr sz="1900" dirty="0">
                <a:latin typeface="Arial"/>
                <a:cs typeface="Arial"/>
              </a:rPr>
              <a:t>tell</a:t>
            </a:r>
            <a:r>
              <a:rPr sz="1900" spc="-75" dirty="0">
                <a:latin typeface="Arial"/>
                <a:cs typeface="Arial"/>
              </a:rPr>
              <a:t> </a:t>
            </a:r>
            <a:r>
              <a:rPr sz="1900" spc="-20" dirty="0">
                <a:latin typeface="Arial"/>
                <a:cs typeface="Arial"/>
              </a:rPr>
              <a:t>the</a:t>
            </a:r>
            <a:r>
              <a:rPr sz="1900" spc="-70" dirty="0">
                <a:latin typeface="Arial"/>
                <a:cs typeface="Arial"/>
              </a:rPr>
              <a:t> </a:t>
            </a:r>
            <a:r>
              <a:rPr sz="1900" spc="-55" dirty="0">
                <a:latin typeface="Arial"/>
                <a:cs typeface="Arial"/>
              </a:rPr>
              <a:t>difference</a:t>
            </a:r>
            <a:r>
              <a:rPr sz="1900" spc="-65" dirty="0">
                <a:latin typeface="Arial"/>
                <a:cs typeface="Arial"/>
              </a:rPr>
              <a:t> </a:t>
            </a:r>
            <a:r>
              <a:rPr sz="1900" spc="-10" dirty="0">
                <a:latin typeface="Arial"/>
                <a:cs typeface="Arial"/>
              </a:rPr>
              <a:t>between </a:t>
            </a:r>
            <a:r>
              <a:rPr sz="1900" spc="-60" dirty="0">
                <a:latin typeface="Arial"/>
                <a:cs typeface="Arial"/>
              </a:rPr>
              <a:t>synthetic</a:t>
            </a:r>
            <a:r>
              <a:rPr sz="1900" spc="-70" dirty="0">
                <a:latin typeface="Arial"/>
                <a:cs typeface="Arial"/>
              </a:rPr>
              <a:t> </a:t>
            </a:r>
            <a:r>
              <a:rPr sz="1900" dirty="0">
                <a:latin typeface="Arial"/>
                <a:cs typeface="Arial"/>
              </a:rPr>
              <a:t>&amp;</a:t>
            </a:r>
            <a:r>
              <a:rPr sz="1900" spc="-55" dirty="0">
                <a:latin typeface="Arial"/>
                <a:cs typeface="Arial"/>
              </a:rPr>
              <a:t> </a:t>
            </a:r>
            <a:r>
              <a:rPr sz="1900" spc="-45" dirty="0">
                <a:latin typeface="Arial"/>
                <a:cs typeface="Arial"/>
              </a:rPr>
              <a:t>authentic</a:t>
            </a:r>
            <a:r>
              <a:rPr sz="1900" spc="-70" dirty="0">
                <a:latin typeface="Arial"/>
                <a:cs typeface="Arial"/>
              </a:rPr>
              <a:t> media,</a:t>
            </a:r>
            <a:r>
              <a:rPr sz="1900" spc="-65" dirty="0">
                <a:latin typeface="Arial"/>
                <a:cs typeface="Arial"/>
              </a:rPr>
              <a:t> </a:t>
            </a:r>
            <a:r>
              <a:rPr sz="1900" spc="55" dirty="0">
                <a:latin typeface="Arial"/>
                <a:cs typeface="Arial"/>
              </a:rPr>
              <a:t>it</a:t>
            </a:r>
            <a:r>
              <a:rPr sz="1900" spc="-70" dirty="0">
                <a:latin typeface="Arial"/>
                <a:cs typeface="Arial"/>
              </a:rPr>
              <a:t> </a:t>
            </a:r>
            <a:r>
              <a:rPr sz="1900" spc="-25" dirty="0">
                <a:latin typeface="Arial"/>
                <a:cs typeface="Arial"/>
              </a:rPr>
              <a:t>doesn’t</a:t>
            </a:r>
            <a:endParaRPr sz="1900">
              <a:latin typeface="Arial"/>
              <a:cs typeface="Arial"/>
            </a:endParaRPr>
          </a:p>
        </p:txBody>
      </p:sp>
      <p:sp>
        <p:nvSpPr>
          <p:cNvPr id="10" name="object 10"/>
          <p:cNvSpPr txBox="1"/>
          <p:nvPr/>
        </p:nvSpPr>
        <p:spPr>
          <a:xfrm>
            <a:off x="5150611" y="3592576"/>
            <a:ext cx="3931285" cy="314960"/>
          </a:xfrm>
          <a:prstGeom prst="rect">
            <a:avLst/>
          </a:prstGeom>
        </p:spPr>
        <p:txBody>
          <a:bodyPr vert="horz" wrap="square" lIns="0" tIns="12700" rIns="0" bIns="0" rtlCol="0">
            <a:spAutoFit/>
          </a:bodyPr>
          <a:lstStyle/>
          <a:p>
            <a:pPr marL="12700">
              <a:lnSpc>
                <a:spcPct val="100000"/>
              </a:lnSpc>
              <a:spcBef>
                <a:spcPts val="100"/>
              </a:spcBef>
            </a:pPr>
            <a:r>
              <a:rPr sz="1900" spc="-100" dirty="0">
                <a:latin typeface="Arial"/>
                <a:cs typeface="Arial"/>
              </a:rPr>
              <a:t>mean</a:t>
            </a:r>
            <a:r>
              <a:rPr sz="1900" spc="-60" dirty="0">
                <a:latin typeface="Arial"/>
                <a:cs typeface="Arial"/>
              </a:rPr>
              <a:t> </a:t>
            </a:r>
            <a:r>
              <a:rPr sz="1900" spc="-55" dirty="0">
                <a:latin typeface="Arial"/>
                <a:cs typeface="Arial"/>
              </a:rPr>
              <a:t>we’re </a:t>
            </a:r>
            <a:r>
              <a:rPr sz="1900" spc="-95" dirty="0">
                <a:latin typeface="Arial"/>
                <a:cs typeface="Arial"/>
              </a:rPr>
              <a:t>good</a:t>
            </a:r>
            <a:r>
              <a:rPr sz="1900" spc="-55" dirty="0">
                <a:latin typeface="Arial"/>
                <a:cs typeface="Arial"/>
              </a:rPr>
              <a:t> </a:t>
            </a:r>
            <a:r>
              <a:rPr sz="1900" dirty="0">
                <a:latin typeface="Arial"/>
                <a:cs typeface="Arial"/>
              </a:rPr>
              <a:t>to</a:t>
            </a:r>
            <a:r>
              <a:rPr sz="1900" spc="-65" dirty="0">
                <a:latin typeface="Arial"/>
                <a:cs typeface="Arial"/>
              </a:rPr>
              <a:t> </a:t>
            </a:r>
            <a:r>
              <a:rPr sz="1900" spc="-105" dirty="0">
                <a:latin typeface="Arial"/>
                <a:cs typeface="Arial"/>
              </a:rPr>
              <a:t>go.</a:t>
            </a:r>
            <a:r>
              <a:rPr sz="1900" spc="-65" dirty="0">
                <a:latin typeface="Arial"/>
                <a:cs typeface="Arial"/>
              </a:rPr>
              <a:t> </a:t>
            </a:r>
            <a:r>
              <a:rPr sz="1900" dirty="0">
                <a:latin typeface="Arial"/>
                <a:cs typeface="Arial"/>
              </a:rPr>
              <a:t>It</a:t>
            </a:r>
            <a:r>
              <a:rPr sz="1900" spc="-70" dirty="0">
                <a:latin typeface="Arial"/>
                <a:cs typeface="Arial"/>
              </a:rPr>
              <a:t> </a:t>
            </a:r>
            <a:r>
              <a:rPr sz="1900" spc="-60" dirty="0">
                <a:latin typeface="Arial"/>
                <a:cs typeface="Arial"/>
              </a:rPr>
              <a:t>matters</a:t>
            </a:r>
            <a:r>
              <a:rPr sz="1900" spc="-65" dirty="0">
                <a:latin typeface="Arial"/>
                <a:cs typeface="Arial"/>
              </a:rPr>
              <a:t> </a:t>
            </a:r>
            <a:r>
              <a:rPr sz="1900" spc="-20" dirty="0">
                <a:latin typeface="Arial"/>
                <a:cs typeface="Arial"/>
              </a:rPr>
              <a:t>what</a:t>
            </a:r>
            <a:endParaRPr sz="1900">
              <a:latin typeface="Arial"/>
              <a:cs typeface="Arial"/>
            </a:endParaRPr>
          </a:p>
        </p:txBody>
      </p:sp>
      <p:sp>
        <p:nvSpPr>
          <p:cNvPr id="11" name="object 11"/>
          <p:cNvSpPr txBox="1"/>
          <p:nvPr/>
        </p:nvSpPr>
        <p:spPr>
          <a:xfrm>
            <a:off x="5150611" y="3860800"/>
            <a:ext cx="3510279"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Arial"/>
                <a:cs typeface="Arial"/>
              </a:rPr>
              <a:t>the</a:t>
            </a:r>
            <a:r>
              <a:rPr sz="1900" spc="-85" dirty="0">
                <a:latin typeface="Arial"/>
                <a:cs typeface="Arial"/>
              </a:rPr>
              <a:t> general</a:t>
            </a:r>
            <a:r>
              <a:rPr sz="1900" spc="-90" dirty="0">
                <a:latin typeface="Arial"/>
                <a:cs typeface="Arial"/>
              </a:rPr>
              <a:t> </a:t>
            </a:r>
            <a:r>
              <a:rPr sz="1900" spc="-50" dirty="0">
                <a:latin typeface="Arial"/>
                <a:cs typeface="Arial"/>
              </a:rPr>
              <a:t>public</a:t>
            </a:r>
            <a:r>
              <a:rPr sz="1900" spc="-90" dirty="0">
                <a:latin typeface="Arial"/>
                <a:cs typeface="Arial"/>
              </a:rPr>
              <a:t> </a:t>
            </a:r>
            <a:r>
              <a:rPr sz="1900" spc="-80" dirty="0">
                <a:latin typeface="Arial"/>
                <a:cs typeface="Arial"/>
              </a:rPr>
              <a:t>believes.</a:t>
            </a:r>
            <a:r>
              <a:rPr sz="1900" spc="-95" dirty="0">
                <a:latin typeface="Arial"/>
                <a:cs typeface="Arial"/>
              </a:rPr>
              <a:t> </a:t>
            </a:r>
            <a:r>
              <a:rPr sz="1900" spc="-20" dirty="0">
                <a:latin typeface="Arial"/>
                <a:cs typeface="Arial"/>
              </a:rPr>
              <a:t>Altered</a:t>
            </a:r>
            <a:endParaRPr sz="1900">
              <a:latin typeface="Arial"/>
              <a:cs typeface="Arial"/>
            </a:endParaRPr>
          </a:p>
        </p:txBody>
      </p:sp>
      <p:sp>
        <p:nvSpPr>
          <p:cNvPr id="12" name="object 12"/>
          <p:cNvSpPr txBox="1"/>
          <p:nvPr/>
        </p:nvSpPr>
        <p:spPr>
          <a:xfrm>
            <a:off x="5150611" y="4125976"/>
            <a:ext cx="4032250" cy="1165860"/>
          </a:xfrm>
          <a:prstGeom prst="rect">
            <a:avLst/>
          </a:prstGeom>
        </p:spPr>
        <p:txBody>
          <a:bodyPr vert="horz" wrap="square" lIns="0" tIns="39370" rIns="0" bIns="0" rtlCol="0">
            <a:spAutoFit/>
          </a:bodyPr>
          <a:lstStyle/>
          <a:p>
            <a:pPr marL="12700" marR="5080">
              <a:lnSpc>
                <a:spcPts val="2110"/>
              </a:lnSpc>
              <a:spcBef>
                <a:spcPts val="310"/>
              </a:spcBef>
            </a:pPr>
            <a:r>
              <a:rPr sz="1900" spc="-80" dirty="0">
                <a:latin typeface="Arial"/>
                <a:cs typeface="Arial"/>
              </a:rPr>
              <a:t>media</a:t>
            </a:r>
            <a:r>
              <a:rPr sz="1900" spc="-70" dirty="0">
                <a:latin typeface="Arial"/>
                <a:cs typeface="Arial"/>
              </a:rPr>
              <a:t> </a:t>
            </a:r>
            <a:r>
              <a:rPr sz="1900" spc="-145" dirty="0">
                <a:latin typeface="Arial"/>
                <a:cs typeface="Arial"/>
              </a:rPr>
              <a:t>has</a:t>
            </a:r>
            <a:r>
              <a:rPr sz="1900" spc="-75" dirty="0">
                <a:latin typeface="Arial"/>
                <a:cs typeface="Arial"/>
              </a:rPr>
              <a:t> </a:t>
            </a:r>
            <a:r>
              <a:rPr sz="1900" spc="-65" dirty="0">
                <a:latin typeface="Arial"/>
                <a:cs typeface="Arial"/>
              </a:rPr>
              <a:t>real</a:t>
            </a:r>
            <a:r>
              <a:rPr sz="1900" spc="-75" dirty="0">
                <a:latin typeface="Arial"/>
                <a:cs typeface="Arial"/>
              </a:rPr>
              <a:t> </a:t>
            </a:r>
            <a:r>
              <a:rPr sz="1900" spc="-20" dirty="0">
                <a:latin typeface="Arial"/>
                <a:cs typeface="Arial"/>
              </a:rPr>
              <a:t>world</a:t>
            </a:r>
            <a:r>
              <a:rPr sz="1900" spc="-70" dirty="0">
                <a:latin typeface="Arial"/>
                <a:cs typeface="Arial"/>
              </a:rPr>
              <a:t> </a:t>
            </a:r>
            <a:r>
              <a:rPr sz="1900" spc="-95" dirty="0">
                <a:latin typeface="Arial"/>
                <a:cs typeface="Arial"/>
              </a:rPr>
              <a:t>safety,</a:t>
            </a:r>
            <a:r>
              <a:rPr sz="1900" spc="-75" dirty="0">
                <a:latin typeface="Arial"/>
                <a:cs typeface="Arial"/>
              </a:rPr>
              <a:t> </a:t>
            </a:r>
            <a:r>
              <a:rPr sz="1900" spc="-30" dirty="0">
                <a:latin typeface="Arial"/>
                <a:cs typeface="Arial"/>
              </a:rPr>
              <a:t>political</a:t>
            </a:r>
            <a:r>
              <a:rPr sz="1900" spc="-75" dirty="0">
                <a:latin typeface="Arial"/>
                <a:cs typeface="Arial"/>
              </a:rPr>
              <a:t> </a:t>
            </a:r>
            <a:r>
              <a:rPr sz="1900" spc="-20" dirty="0">
                <a:latin typeface="Arial"/>
                <a:cs typeface="Arial"/>
              </a:rPr>
              <a:t>etc. </a:t>
            </a:r>
            <a:r>
              <a:rPr sz="1900" spc="-50" dirty="0">
                <a:latin typeface="Arial"/>
                <a:cs typeface="Arial"/>
              </a:rPr>
              <a:t>impact</a:t>
            </a:r>
            <a:r>
              <a:rPr sz="1900" spc="-95" dirty="0">
                <a:latin typeface="Arial"/>
                <a:cs typeface="Arial"/>
              </a:rPr>
              <a:t> </a:t>
            </a:r>
            <a:r>
              <a:rPr sz="1900" dirty="0">
                <a:latin typeface="Arial"/>
                <a:cs typeface="Arial"/>
              </a:rPr>
              <a:t>for</a:t>
            </a:r>
            <a:r>
              <a:rPr sz="1900" spc="-90" dirty="0">
                <a:latin typeface="Arial"/>
                <a:cs typeface="Arial"/>
              </a:rPr>
              <a:t> </a:t>
            </a:r>
            <a:r>
              <a:rPr sz="1900" spc="-10" dirty="0">
                <a:latin typeface="Arial"/>
                <a:cs typeface="Arial"/>
              </a:rPr>
              <a:t>everyone.”</a:t>
            </a:r>
            <a:endParaRPr sz="1900">
              <a:latin typeface="Arial"/>
              <a:cs typeface="Arial"/>
            </a:endParaRPr>
          </a:p>
          <a:p>
            <a:pPr marL="2572385" marR="151765">
              <a:lnSpc>
                <a:spcPct val="86900"/>
              </a:lnSpc>
              <a:spcBef>
                <a:spcPts val="475"/>
              </a:spcBef>
            </a:pPr>
            <a:r>
              <a:rPr sz="1300" i="1" spc="-110" dirty="0">
                <a:latin typeface="Arial"/>
                <a:cs typeface="Arial"/>
              </a:rPr>
              <a:t>Rachel</a:t>
            </a:r>
            <a:r>
              <a:rPr sz="1300" i="1" spc="-55" dirty="0">
                <a:latin typeface="Arial"/>
                <a:cs typeface="Arial"/>
              </a:rPr>
              <a:t> </a:t>
            </a:r>
            <a:r>
              <a:rPr sz="1300" i="1" spc="-114" dirty="0">
                <a:latin typeface="Arial"/>
                <a:cs typeface="Arial"/>
              </a:rPr>
              <a:t>Tobac,</a:t>
            </a:r>
            <a:r>
              <a:rPr sz="1300" i="1" spc="-45" dirty="0">
                <a:latin typeface="Arial"/>
                <a:cs typeface="Arial"/>
              </a:rPr>
              <a:t> </a:t>
            </a:r>
            <a:r>
              <a:rPr sz="1300" i="1" spc="-25" dirty="0">
                <a:latin typeface="Arial"/>
                <a:cs typeface="Arial"/>
              </a:rPr>
              <a:t>CEO </a:t>
            </a:r>
            <a:r>
              <a:rPr sz="1300" i="1" spc="-90" dirty="0">
                <a:latin typeface="Arial"/>
                <a:cs typeface="Arial"/>
              </a:rPr>
              <a:t>SocialProof</a:t>
            </a:r>
            <a:r>
              <a:rPr sz="1300" i="1" spc="15" dirty="0">
                <a:latin typeface="Arial"/>
                <a:cs typeface="Arial"/>
              </a:rPr>
              <a:t> </a:t>
            </a:r>
            <a:r>
              <a:rPr sz="1300" i="1" spc="-75" dirty="0">
                <a:latin typeface="Arial"/>
                <a:cs typeface="Arial"/>
              </a:rPr>
              <a:t>Security </a:t>
            </a:r>
            <a:r>
              <a:rPr sz="1300" i="1" spc="-10" dirty="0">
                <a:latin typeface="Arial"/>
                <a:cs typeface="Arial"/>
              </a:rPr>
              <a:t>(twitter)</a:t>
            </a:r>
            <a:endParaRPr sz="13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9753600" cy="5486400"/>
            <a:chOff x="152400" y="1143000"/>
            <a:chExt cx="9753600" cy="5486400"/>
          </a:xfrm>
        </p:grpSpPr>
        <p:sp>
          <p:nvSpPr>
            <p:cNvPr id="3" name="object 3"/>
            <p:cNvSpPr/>
            <p:nvPr/>
          </p:nvSpPr>
          <p:spPr>
            <a:xfrm>
              <a:off x="152400" y="1143000"/>
              <a:ext cx="9753600" cy="5486400"/>
            </a:xfrm>
            <a:custGeom>
              <a:avLst/>
              <a:gdLst/>
              <a:ahLst/>
              <a:cxnLst/>
              <a:rect l="l" t="t" r="r" b="b"/>
              <a:pathLst>
                <a:path w="9753600" h="5486400">
                  <a:moveTo>
                    <a:pt x="9753600" y="0"/>
                  </a:moveTo>
                  <a:lnTo>
                    <a:pt x="0" y="0"/>
                  </a:lnTo>
                  <a:lnTo>
                    <a:pt x="0" y="5486399"/>
                  </a:lnTo>
                  <a:lnTo>
                    <a:pt x="9753600" y="5486399"/>
                  </a:lnTo>
                  <a:lnTo>
                    <a:pt x="9753600" y="0"/>
                  </a:lnTo>
                  <a:close/>
                </a:path>
              </a:pathLst>
            </a:custGeom>
            <a:solidFill>
              <a:srgbClr val="C8CACA"/>
            </a:solidFill>
          </p:spPr>
          <p:txBody>
            <a:bodyPr wrap="square" lIns="0" tIns="0" rIns="0" bIns="0" rtlCol="0"/>
            <a:lstStyle/>
            <a:p>
              <a:endParaRPr/>
            </a:p>
          </p:txBody>
        </p:sp>
        <p:pic>
          <p:nvPicPr>
            <p:cNvPr id="4" name="object 4"/>
            <p:cNvPicPr/>
            <p:nvPr/>
          </p:nvPicPr>
          <p:blipFill>
            <a:blip r:embed="rId2" cstate="print"/>
            <a:stretch>
              <a:fillRect/>
            </a:stretch>
          </p:blipFill>
          <p:spPr>
            <a:xfrm>
              <a:off x="618744" y="1618487"/>
              <a:ext cx="8839200" cy="4565904"/>
            </a:xfrm>
            <a:prstGeom prst="rect">
              <a:avLst/>
            </a:prstGeom>
          </p:spPr>
        </p:pic>
        <p:sp>
          <p:nvSpPr>
            <p:cNvPr id="5" name="object 5"/>
            <p:cNvSpPr/>
            <p:nvPr/>
          </p:nvSpPr>
          <p:spPr>
            <a:xfrm>
              <a:off x="669795" y="1655063"/>
              <a:ext cx="8736330" cy="4462780"/>
            </a:xfrm>
            <a:custGeom>
              <a:avLst/>
              <a:gdLst/>
              <a:ahLst/>
              <a:cxnLst/>
              <a:rect l="l" t="t" r="r" b="b"/>
              <a:pathLst>
                <a:path w="8736330" h="4462780">
                  <a:moveTo>
                    <a:pt x="8736332" y="0"/>
                  </a:moveTo>
                  <a:lnTo>
                    <a:pt x="0" y="0"/>
                  </a:lnTo>
                  <a:lnTo>
                    <a:pt x="0" y="4462254"/>
                  </a:lnTo>
                  <a:lnTo>
                    <a:pt x="8736332" y="4462254"/>
                  </a:lnTo>
                  <a:lnTo>
                    <a:pt x="8736332" y="0"/>
                  </a:lnTo>
                  <a:close/>
                </a:path>
              </a:pathLst>
            </a:custGeom>
            <a:solidFill>
              <a:srgbClr val="FFFFFF"/>
            </a:solidFill>
          </p:spPr>
          <p:txBody>
            <a:bodyPr wrap="square" lIns="0" tIns="0" rIns="0" bIns="0" rtlCol="0"/>
            <a:lstStyle/>
            <a:p>
              <a:endParaRPr/>
            </a:p>
          </p:txBody>
        </p:sp>
        <p:sp>
          <p:nvSpPr>
            <p:cNvPr id="6" name="object 6"/>
            <p:cNvSpPr/>
            <p:nvPr/>
          </p:nvSpPr>
          <p:spPr>
            <a:xfrm>
              <a:off x="926819" y="1911087"/>
              <a:ext cx="8222615" cy="3950335"/>
            </a:xfrm>
            <a:custGeom>
              <a:avLst/>
              <a:gdLst/>
              <a:ahLst/>
              <a:cxnLst/>
              <a:rect l="l" t="t" r="r" b="b"/>
              <a:pathLst>
                <a:path w="8222615" h="3950335">
                  <a:moveTo>
                    <a:pt x="8222284" y="0"/>
                  </a:moveTo>
                  <a:lnTo>
                    <a:pt x="0" y="0"/>
                  </a:lnTo>
                  <a:lnTo>
                    <a:pt x="0" y="3950207"/>
                  </a:lnTo>
                  <a:lnTo>
                    <a:pt x="8222284" y="3950207"/>
                  </a:lnTo>
                  <a:lnTo>
                    <a:pt x="8222284" y="0"/>
                  </a:lnTo>
                  <a:close/>
                </a:path>
              </a:pathLst>
            </a:custGeom>
            <a:solidFill>
              <a:srgbClr val="E7E6E6"/>
            </a:solidFill>
          </p:spPr>
          <p:txBody>
            <a:bodyPr wrap="square" lIns="0" tIns="0" rIns="0" bIns="0" rtlCol="0"/>
            <a:lstStyle/>
            <a:p>
              <a:endParaRPr/>
            </a:p>
          </p:txBody>
        </p:sp>
      </p:grpSp>
      <p:sp>
        <p:nvSpPr>
          <p:cNvPr id="7" name="object 7"/>
          <p:cNvSpPr txBox="1">
            <a:spLocks noGrp="1"/>
          </p:cNvSpPr>
          <p:nvPr>
            <p:ph type="title"/>
          </p:nvPr>
        </p:nvSpPr>
        <p:spPr>
          <a:xfrm>
            <a:off x="669795" y="1655064"/>
            <a:ext cx="8736330" cy="4462780"/>
          </a:xfrm>
          <a:prstGeom prst="rect">
            <a:avLst/>
          </a:prstGeom>
          <a:ln w="7619">
            <a:solidFill>
              <a:srgbClr val="C8CACA"/>
            </a:solidFill>
          </a:ln>
        </p:spPr>
        <p:txBody>
          <a:bodyPr vert="horz" wrap="square" lIns="0" tIns="0" rIns="0" bIns="0" rtlCol="0">
            <a:spAutoFit/>
          </a:bodyPr>
          <a:lstStyle/>
          <a:p>
            <a:pPr>
              <a:lnSpc>
                <a:spcPct val="100000"/>
              </a:lnSpc>
            </a:pPr>
            <a:endParaRPr sz="6800">
              <a:latin typeface="Times New Roman"/>
              <a:cs typeface="Times New Roman"/>
            </a:endParaRPr>
          </a:p>
          <a:p>
            <a:pPr marR="10160" algn="ctr">
              <a:lnSpc>
                <a:spcPct val="100000"/>
              </a:lnSpc>
              <a:spcBef>
                <a:spcPts val="5325"/>
              </a:spcBef>
            </a:pPr>
            <a:r>
              <a:rPr sz="5600" spc="-405" dirty="0">
                <a:solidFill>
                  <a:srgbClr val="000000"/>
                </a:solidFill>
              </a:rPr>
              <a:t>Social</a:t>
            </a:r>
            <a:r>
              <a:rPr sz="5600" spc="-254" dirty="0">
                <a:solidFill>
                  <a:srgbClr val="000000"/>
                </a:solidFill>
              </a:rPr>
              <a:t> </a:t>
            </a:r>
            <a:r>
              <a:rPr sz="5600" spc="-220" dirty="0">
                <a:solidFill>
                  <a:srgbClr val="000000"/>
                </a:solidFill>
              </a:rPr>
              <a:t>Media</a:t>
            </a:r>
            <a:r>
              <a:rPr sz="5600" spc="-254" dirty="0">
                <a:solidFill>
                  <a:srgbClr val="000000"/>
                </a:solidFill>
              </a:rPr>
              <a:t> </a:t>
            </a:r>
            <a:r>
              <a:rPr sz="5600" spc="-295" dirty="0">
                <a:solidFill>
                  <a:srgbClr val="000000"/>
                </a:solidFill>
              </a:rPr>
              <a:t>Statistics</a:t>
            </a:r>
            <a:endParaRPr sz="5600"/>
          </a:p>
        </p:txBody>
      </p:sp>
      <p:sp>
        <p:nvSpPr>
          <p:cNvPr id="8" name="object 8"/>
          <p:cNvSpPr/>
          <p:nvPr/>
        </p:nvSpPr>
        <p:spPr>
          <a:xfrm>
            <a:off x="2834639" y="4726420"/>
            <a:ext cx="4389120" cy="0"/>
          </a:xfrm>
          <a:custGeom>
            <a:avLst/>
            <a:gdLst/>
            <a:ahLst/>
            <a:cxnLst/>
            <a:rect l="l" t="t" r="r" b="b"/>
            <a:pathLst>
              <a:path w="4389120">
                <a:moveTo>
                  <a:pt x="0" y="0"/>
                </a:moveTo>
                <a:lnTo>
                  <a:pt x="4389119" y="0"/>
                </a:lnTo>
              </a:path>
            </a:pathLst>
          </a:custGeom>
          <a:ln w="15239">
            <a:solidFill>
              <a:srgbClr val="7F7F7F"/>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5085080" cy="5486400"/>
            <a:chOff x="152400" y="1143000"/>
            <a:chExt cx="5085080" cy="5486400"/>
          </a:xfrm>
        </p:grpSpPr>
        <p:sp>
          <p:nvSpPr>
            <p:cNvPr id="3" name="object 3"/>
            <p:cNvSpPr/>
            <p:nvPr/>
          </p:nvSpPr>
          <p:spPr>
            <a:xfrm>
              <a:off x="152400" y="1143000"/>
              <a:ext cx="5085080" cy="5486400"/>
            </a:xfrm>
            <a:custGeom>
              <a:avLst/>
              <a:gdLst/>
              <a:ahLst/>
              <a:cxnLst/>
              <a:rect l="l" t="t" r="r" b="b"/>
              <a:pathLst>
                <a:path w="5085080" h="5486400">
                  <a:moveTo>
                    <a:pt x="5085078" y="0"/>
                  </a:moveTo>
                  <a:lnTo>
                    <a:pt x="0" y="0"/>
                  </a:lnTo>
                  <a:lnTo>
                    <a:pt x="0" y="5486399"/>
                  </a:lnTo>
                  <a:lnTo>
                    <a:pt x="2943007" y="5486399"/>
                  </a:lnTo>
                  <a:lnTo>
                    <a:pt x="5085078" y="0"/>
                  </a:lnTo>
                  <a:close/>
                </a:path>
              </a:pathLst>
            </a:custGeom>
            <a:solidFill>
              <a:srgbClr val="262626">
                <a:alpha val="70199"/>
              </a:srgbClr>
            </a:solidFill>
          </p:spPr>
          <p:txBody>
            <a:bodyPr wrap="square" lIns="0" tIns="0" rIns="0" bIns="0" rtlCol="0"/>
            <a:lstStyle/>
            <a:p>
              <a:endParaRPr/>
            </a:p>
          </p:txBody>
        </p:sp>
        <p:sp>
          <p:nvSpPr>
            <p:cNvPr id="4" name="object 4"/>
            <p:cNvSpPr/>
            <p:nvPr/>
          </p:nvSpPr>
          <p:spPr>
            <a:xfrm>
              <a:off x="152400" y="1143000"/>
              <a:ext cx="4784090" cy="5486400"/>
            </a:xfrm>
            <a:custGeom>
              <a:avLst/>
              <a:gdLst/>
              <a:ahLst/>
              <a:cxnLst/>
              <a:rect l="l" t="t" r="r" b="b"/>
              <a:pathLst>
                <a:path w="4784090" h="5486400">
                  <a:moveTo>
                    <a:pt x="4783672" y="0"/>
                  </a:moveTo>
                  <a:lnTo>
                    <a:pt x="0" y="0"/>
                  </a:lnTo>
                  <a:lnTo>
                    <a:pt x="0" y="5486399"/>
                  </a:lnTo>
                  <a:lnTo>
                    <a:pt x="2641601" y="5486399"/>
                  </a:lnTo>
                  <a:lnTo>
                    <a:pt x="4783672" y="0"/>
                  </a:lnTo>
                  <a:close/>
                </a:path>
              </a:pathLst>
            </a:custGeom>
            <a:solidFill>
              <a:srgbClr val="262626"/>
            </a:solidFill>
          </p:spPr>
          <p:txBody>
            <a:bodyPr wrap="square" lIns="0" tIns="0" rIns="0" bIns="0" rtlCol="0"/>
            <a:lstStyle/>
            <a:p>
              <a:endParaRPr/>
            </a:p>
          </p:txBody>
        </p:sp>
      </p:grpSp>
      <p:sp>
        <p:nvSpPr>
          <p:cNvPr id="5" name="object 5"/>
          <p:cNvSpPr txBox="1"/>
          <p:nvPr/>
        </p:nvSpPr>
        <p:spPr>
          <a:xfrm>
            <a:off x="885850" y="2996184"/>
            <a:ext cx="2301240" cy="1040765"/>
          </a:xfrm>
          <a:prstGeom prst="rect">
            <a:avLst/>
          </a:prstGeom>
        </p:spPr>
        <p:txBody>
          <a:bodyPr vert="horz" wrap="square" lIns="0" tIns="71755" rIns="0" bIns="0" rtlCol="0">
            <a:spAutoFit/>
          </a:bodyPr>
          <a:lstStyle/>
          <a:p>
            <a:pPr marL="12700" marR="5080">
              <a:lnSpc>
                <a:spcPts val="3790"/>
              </a:lnSpc>
              <a:spcBef>
                <a:spcPts val="565"/>
              </a:spcBef>
            </a:pPr>
            <a:r>
              <a:rPr sz="3500" spc="-250" dirty="0">
                <a:solidFill>
                  <a:srgbClr val="FFFFFF"/>
                </a:solidFill>
                <a:latin typeface="Arial"/>
                <a:cs typeface="Arial"/>
              </a:rPr>
              <a:t>Social</a:t>
            </a:r>
            <a:r>
              <a:rPr sz="3500" spc="-125" dirty="0">
                <a:solidFill>
                  <a:srgbClr val="FFFFFF"/>
                </a:solidFill>
                <a:latin typeface="Arial"/>
                <a:cs typeface="Arial"/>
              </a:rPr>
              <a:t> </a:t>
            </a:r>
            <a:r>
              <a:rPr sz="3500" spc="-114" dirty="0">
                <a:solidFill>
                  <a:srgbClr val="FFFFFF"/>
                </a:solidFill>
                <a:latin typeface="Arial"/>
                <a:cs typeface="Arial"/>
              </a:rPr>
              <a:t>Media </a:t>
            </a:r>
            <a:r>
              <a:rPr sz="3500" spc="-50" dirty="0">
                <a:solidFill>
                  <a:srgbClr val="FFFFFF"/>
                </a:solidFill>
                <a:latin typeface="Arial"/>
                <a:cs typeface="Arial"/>
              </a:rPr>
              <a:t>Stats</a:t>
            </a:r>
            <a:endParaRPr sz="3500">
              <a:latin typeface="Arial"/>
              <a:cs typeface="Arial"/>
            </a:endParaRPr>
          </a:p>
        </p:txBody>
      </p:sp>
      <p:sp>
        <p:nvSpPr>
          <p:cNvPr id="6" name="object 6"/>
          <p:cNvSpPr/>
          <p:nvPr/>
        </p:nvSpPr>
        <p:spPr>
          <a:xfrm>
            <a:off x="7774431" y="4050690"/>
            <a:ext cx="482600" cy="12700"/>
          </a:xfrm>
          <a:custGeom>
            <a:avLst/>
            <a:gdLst/>
            <a:ahLst/>
            <a:cxnLst/>
            <a:rect l="l" t="t" r="r" b="b"/>
            <a:pathLst>
              <a:path w="482600" h="12700">
                <a:moveTo>
                  <a:pt x="482600" y="0"/>
                </a:moveTo>
                <a:lnTo>
                  <a:pt x="0" y="0"/>
                </a:lnTo>
                <a:lnTo>
                  <a:pt x="0" y="12700"/>
                </a:lnTo>
                <a:lnTo>
                  <a:pt x="482600" y="12700"/>
                </a:lnTo>
                <a:lnTo>
                  <a:pt x="482600" y="0"/>
                </a:lnTo>
                <a:close/>
              </a:path>
            </a:pathLst>
          </a:custGeom>
          <a:solidFill>
            <a:srgbClr val="0563C1"/>
          </a:solidFill>
        </p:spPr>
        <p:txBody>
          <a:bodyPr wrap="square" lIns="0" tIns="0" rIns="0" bIns="0" rtlCol="0"/>
          <a:lstStyle/>
          <a:p>
            <a:endParaRPr/>
          </a:p>
        </p:txBody>
      </p:sp>
      <p:sp>
        <p:nvSpPr>
          <p:cNvPr id="7" name="object 7"/>
          <p:cNvSpPr txBox="1"/>
          <p:nvPr/>
        </p:nvSpPr>
        <p:spPr>
          <a:xfrm>
            <a:off x="5060755" y="1841525"/>
            <a:ext cx="4111795" cy="2923877"/>
          </a:xfrm>
          <a:prstGeom prst="rect">
            <a:avLst/>
          </a:prstGeom>
        </p:spPr>
        <p:txBody>
          <a:bodyPr vert="horz" wrap="square" lIns="0" tIns="45720" rIns="0" bIns="0" rtlCol="0">
            <a:spAutoFit/>
          </a:bodyPr>
          <a:lstStyle/>
          <a:p>
            <a:pPr marL="194945" marR="125095" indent="-182880">
              <a:lnSpc>
                <a:spcPts val="1800"/>
              </a:lnSpc>
              <a:spcBef>
                <a:spcPts val="360"/>
              </a:spcBef>
              <a:buChar char="•"/>
              <a:tabLst>
                <a:tab pos="195580" algn="l"/>
              </a:tabLst>
            </a:pPr>
            <a:r>
              <a:rPr sz="1600" spc="-65" dirty="0">
                <a:latin typeface="Arial"/>
                <a:cs typeface="Arial"/>
              </a:rPr>
              <a:t>World</a:t>
            </a:r>
            <a:r>
              <a:rPr sz="1600" spc="-80" dirty="0">
                <a:latin typeface="Arial"/>
                <a:cs typeface="Arial"/>
              </a:rPr>
              <a:t> </a:t>
            </a:r>
            <a:r>
              <a:rPr sz="1600" spc="-55" dirty="0">
                <a:latin typeface="Arial"/>
                <a:cs typeface="Arial"/>
              </a:rPr>
              <a:t>population</a:t>
            </a:r>
            <a:r>
              <a:rPr sz="1600" spc="-75" dirty="0">
                <a:solidFill>
                  <a:schemeClr val="tx1"/>
                </a:solidFill>
                <a:latin typeface="Arial"/>
                <a:cs typeface="Arial"/>
              </a:rPr>
              <a:t> </a:t>
            </a:r>
            <a:r>
              <a:rPr sz="1600" spc="-100" dirty="0">
                <a:solidFill>
                  <a:schemeClr val="tx1"/>
                </a:solidFill>
                <a:latin typeface="Arial"/>
                <a:cs typeface="Arial"/>
              </a:rPr>
              <a:t>is</a:t>
            </a:r>
            <a:r>
              <a:rPr sz="1600" spc="-65" dirty="0">
                <a:solidFill>
                  <a:schemeClr val="tx1"/>
                </a:solidFill>
                <a:latin typeface="Arial"/>
                <a:cs typeface="Arial"/>
              </a:rPr>
              <a:t> </a:t>
            </a:r>
            <a:r>
              <a:rPr lang="en-CA" sz="1600" u="sng" spc="-75" dirty="0">
                <a:solidFill>
                  <a:schemeClr val="tx1"/>
                </a:solidFill>
                <a:uFill>
                  <a:solidFill>
                    <a:srgbClr val="0563C1"/>
                  </a:solidFill>
                </a:uFill>
                <a:latin typeface="Arial"/>
                <a:cs typeface="Arial"/>
              </a:rPr>
              <a:t>8</a:t>
            </a:r>
            <a:r>
              <a:rPr sz="1600" u="sng" spc="-75" dirty="0">
                <a:solidFill>
                  <a:schemeClr val="tx1"/>
                </a:solidFill>
                <a:uFill>
                  <a:solidFill>
                    <a:srgbClr val="0563C1"/>
                  </a:solidFill>
                </a:uFill>
                <a:latin typeface="Arial"/>
                <a:cs typeface="Arial"/>
              </a:rPr>
              <a:t> </a:t>
            </a:r>
            <a:r>
              <a:rPr sz="1600" u="sng" spc="-95" dirty="0">
                <a:solidFill>
                  <a:schemeClr val="tx1"/>
                </a:solidFill>
                <a:uFill>
                  <a:solidFill>
                    <a:srgbClr val="0563C1"/>
                  </a:solidFill>
                </a:uFill>
                <a:latin typeface="Arial"/>
                <a:cs typeface="Arial"/>
              </a:rPr>
              <a:t>b</a:t>
            </a:r>
            <a:r>
              <a:rPr sz="1600" spc="-65" dirty="0">
                <a:solidFill>
                  <a:schemeClr val="tx1"/>
                </a:solidFill>
                <a:latin typeface="Arial"/>
                <a:cs typeface="Arial"/>
              </a:rPr>
              <a:t> </a:t>
            </a:r>
            <a:r>
              <a:rPr lang="en-CA" sz="1200" spc="-65" dirty="0">
                <a:solidFill>
                  <a:schemeClr val="tx1"/>
                </a:solidFill>
                <a:latin typeface="Arial"/>
                <a:cs typeface="Arial"/>
              </a:rPr>
              <a:t>(</a:t>
            </a:r>
            <a:r>
              <a:rPr sz="1200" spc="-114" dirty="0">
                <a:solidFill>
                  <a:schemeClr val="tx1"/>
                </a:solidFill>
                <a:latin typeface="Arial"/>
                <a:cs typeface="Arial"/>
              </a:rPr>
              <a:t>November </a:t>
            </a:r>
            <a:r>
              <a:rPr sz="1200" spc="-20" dirty="0">
                <a:solidFill>
                  <a:schemeClr val="tx1"/>
                </a:solidFill>
                <a:latin typeface="Arial"/>
                <a:cs typeface="Arial"/>
              </a:rPr>
              <a:t>2021</a:t>
            </a:r>
            <a:r>
              <a:rPr lang="en-CA" sz="1200" spc="-20" dirty="0">
                <a:solidFill>
                  <a:schemeClr val="tx1"/>
                </a:solidFill>
                <a:latin typeface="Arial"/>
                <a:cs typeface="Arial"/>
              </a:rPr>
              <a:t>)</a:t>
            </a:r>
            <a:endParaRPr sz="1200" dirty="0">
              <a:solidFill>
                <a:schemeClr val="tx1"/>
              </a:solidFill>
              <a:latin typeface="Arial"/>
              <a:cs typeface="Arial"/>
            </a:endParaRPr>
          </a:p>
          <a:p>
            <a:pPr marL="195580" indent="-182880">
              <a:lnSpc>
                <a:spcPts val="1920"/>
              </a:lnSpc>
              <a:spcBef>
                <a:spcPts val="625"/>
              </a:spcBef>
              <a:buChar char="•"/>
              <a:tabLst>
                <a:tab pos="195580" algn="l"/>
              </a:tabLst>
            </a:pPr>
            <a:r>
              <a:rPr sz="1600" spc="-145" dirty="0">
                <a:solidFill>
                  <a:schemeClr val="tx1"/>
                </a:solidFill>
                <a:latin typeface="Arial"/>
                <a:cs typeface="Arial"/>
              </a:rPr>
              <a:t>The</a:t>
            </a:r>
            <a:r>
              <a:rPr sz="1600" spc="-80" dirty="0">
                <a:solidFill>
                  <a:schemeClr val="tx1"/>
                </a:solidFill>
                <a:latin typeface="Arial"/>
                <a:cs typeface="Arial"/>
              </a:rPr>
              <a:t> </a:t>
            </a:r>
            <a:r>
              <a:rPr sz="1600" spc="-35" dirty="0">
                <a:solidFill>
                  <a:schemeClr val="tx1"/>
                </a:solidFill>
                <a:latin typeface="Arial"/>
                <a:cs typeface="Arial"/>
              </a:rPr>
              <a:t>internet</a:t>
            </a:r>
            <a:r>
              <a:rPr sz="1600" spc="-80" dirty="0">
                <a:solidFill>
                  <a:schemeClr val="tx1"/>
                </a:solidFill>
                <a:latin typeface="Arial"/>
                <a:cs typeface="Arial"/>
              </a:rPr>
              <a:t> </a:t>
            </a:r>
            <a:r>
              <a:rPr sz="1600" spc="-145" dirty="0">
                <a:solidFill>
                  <a:schemeClr val="tx1"/>
                </a:solidFill>
                <a:latin typeface="Arial"/>
                <a:cs typeface="Arial"/>
              </a:rPr>
              <a:t>has</a:t>
            </a:r>
            <a:r>
              <a:rPr sz="1600" spc="-75" dirty="0">
                <a:solidFill>
                  <a:schemeClr val="tx1"/>
                </a:solidFill>
                <a:latin typeface="Arial"/>
                <a:cs typeface="Arial"/>
              </a:rPr>
              <a:t> </a:t>
            </a:r>
            <a:r>
              <a:rPr lang="en-CA" sz="1600" u="sng" spc="-85" dirty="0">
                <a:solidFill>
                  <a:schemeClr val="tx1"/>
                </a:solidFill>
                <a:uFill>
                  <a:solidFill>
                    <a:srgbClr val="0563C1"/>
                  </a:solidFill>
                </a:uFill>
                <a:latin typeface="Arial"/>
                <a:cs typeface="Arial"/>
              </a:rPr>
              <a:t>5.3</a:t>
            </a:r>
            <a:r>
              <a:rPr sz="1600" u="sng" spc="-80" dirty="0">
                <a:solidFill>
                  <a:schemeClr val="tx1"/>
                </a:solidFill>
                <a:uFill>
                  <a:solidFill>
                    <a:srgbClr val="0563C1"/>
                  </a:solidFill>
                </a:uFill>
                <a:latin typeface="Arial"/>
                <a:cs typeface="Arial"/>
              </a:rPr>
              <a:t> </a:t>
            </a:r>
            <a:r>
              <a:rPr sz="1600" u="sng" spc="-135" dirty="0">
                <a:solidFill>
                  <a:schemeClr val="tx1"/>
                </a:solidFill>
                <a:uFill>
                  <a:solidFill>
                    <a:srgbClr val="0563C1"/>
                  </a:solidFill>
                </a:uFill>
                <a:latin typeface="Arial"/>
                <a:cs typeface="Arial"/>
              </a:rPr>
              <a:t>b</a:t>
            </a:r>
            <a:r>
              <a:rPr sz="1600" u="sng" spc="-85" dirty="0">
                <a:solidFill>
                  <a:schemeClr val="tx1"/>
                </a:solidFill>
                <a:uFill>
                  <a:solidFill>
                    <a:srgbClr val="0563C1"/>
                  </a:solidFill>
                </a:uFill>
                <a:latin typeface="Arial"/>
                <a:cs typeface="Arial"/>
              </a:rPr>
              <a:t> </a:t>
            </a:r>
            <a:r>
              <a:rPr sz="1600" spc="-160" dirty="0">
                <a:solidFill>
                  <a:schemeClr val="tx1"/>
                </a:solidFill>
                <a:latin typeface="Arial"/>
                <a:cs typeface="Arial"/>
              </a:rPr>
              <a:t>users</a:t>
            </a:r>
            <a:r>
              <a:rPr lang="en-CA" sz="1600" spc="-160" dirty="0">
                <a:solidFill>
                  <a:schemeClr val="tx1"/>
                </a:solidFill>
                <a:latin typeface="Arial"/>
                <a:cs typeface="Arial"/>
              </a:rPr>
              <a:t> </a:t>
            </a:r>
            <a:r>
              <a:rPr lang="en-CA" sz="1200" spc="-75" dirty="0">
                <a:solidFill>
                  <a:schemeClr val="tx1"/>
                </a:solidFill>
                <a:latin typeface="Arial"/>
                <a:cs typeface="Arial"/>
              </a:rPr>
              <a:t>(</a:t>
            </a:r>
            <a:r>
              <a:rPr lang="en-CA" sz="1200" spc="-150" dirty="0">
                <a:solidFill>
                  <a:schemeClr val="tx1"/>
                </a:solidFill>
                <a:latin typeface="Arial"/>
                <a:cs typeface="Arial"/>
              </a:rPr>
              <a:t>July </a:t>
            </a:r>
            <a:r>
              <a:rPr sz="1200" spc="-75" dirty="0">
                <a:solidFill>
                  <a:schemeClr val="tx1"/>
                </a:solidFill>
                <a:latin typeface="Arial"/>
                <a:cs typeface="Arial"/>
              </a:rPr>
              <a:t> </a:t>
            </a:r>
            <a:r>
              <a:rPr sz="1200" spc="-25" dirty="0">
                <a:solidFill>
                  <a:schemeClr val="tx1"/>
                </a:solidFill>
                <a:latin typeface="Arial"/>
                <a:cs typeface="Arial"/>
              </a:rPr>
              <a:t>202</a:t>
            </a:r>
            <a:r>
              <a:rPr lang="en-CA" sz="1200" spc="-25" dirty="0">
                <a:solidFill>
                  <a:schemeClr val="tx1"/>
                </a:solidFill>
                <a:latin typeface="Arial"/>
                <a:cs typeface="Arial"/>
              </a:rPr>
              <a:t>2)</a:t>
            </a:r>
            <a:endParaRPr sz="1200" dirty="0">
              <a:solidFill>
                <a:schemeClr val="tx1"/>
              </a:solidFill>
              <a:latin typeface="Arial"/>
              <a:cs typeface="Arial"/>
            </a:endParaRPr>
          </a:p>
          <a:p>
            <a:pPr marL="194945" marR="387985" indent="-182880">
              <a:lnSpc>
                <a:spcPts val="1900"/>
              </a:lnSpc>
              <a:spcBef>
                <a:spcPts val="760"/>
              </a:spcBef>
              <a:buChar char="•"/>
              <a:tabLst>
                <a:tab pos="195580" algn="l"/>
              </a:tabLst>
            </a:pPr>
            <a:r>
              <a:rPr sz="1600" spc="-110" dirty="0">
                <a:solidFill>
                  <a:schemeClr val="tx1"/>
                </a:solidFill>
                <a:latin typeface="Arial"/>
                <a:cs typeface="Arial"/>
              </a:rPr>
              <a:t>There</a:t>
            </a:r>
            <a:r>
              <a:rPr sz="1600" spc="-80" dirty="0">
                <a:solidFill>
                  <a:schemeClr val="tx1"/>
                </a:solidFill>
                <a:latin typeface="Arial"/>
                <a:cs typeface="Arial"/>
              </a:rPr>
              <a:t> </a:t>
            </a:r>
            <a:r>
              <a:rPr sz="1600" spc="-85" dirty="0">
                <a:solidFill>
                  <a:schemeClr val="tx1"/>
                </a:solidFill>
                <a:latin typeface="Arial"/>
                <a:cs typeface="Arial"/>
              </a:rPr>
              <a:t>are</a:t>
            </a:r>
            <a:r>
              <a:rPr sz="1600" spc="-80" dirty="0">
                <a:solidFill>
                  <a:schemeClr val="tx1"/>
                </a:solidFill>
                <a:latin typeface="Arial"/>
                <a:cs typeface="Arial"/>
              </a:rPr>
              <a:t> </a:t>
            </a:r>
            <a:r>
              <a:rPr lang="en-CA" sz="1600" u="sng" spc="-75" dirty="0">
                <a:solidFill>
                  <a:schemeClr val="tx1"/>
                </a:solidFill>
                <a:uFill>
                  <a:solidFill>
                    <a:srgbClr val="0563C1"/>
                  </a:solidFill>
                </a:uFill>
                <a:latin typeface="Arial"/>
                <a:cs typeface="Arial"/>
              </a:rPr>
              <a:t>3.96 </a:t>
            </a:r>
            <a:r>
              <a:rPr sz="1600" u="sng" spc="-105" dirty="0">
                <a:solidFill>
                  <a:schemeClr val="tx1"/>
                </a:solidFill>
                <a:uFill>
                  <a:solidFill>
                    <a:srgbClr val="0563C1"/>
                  </a:solidFill>
                </a:uFill>
                <a:latin typeface="Arial"/>
                <a:cs typeface="Arial"/>
              </a:rPr>
              <a:t>b</a:t>
            </a:r>
            <a:r>
              <a:rPr sz="1600" u="sng" spc="-80" dirty="0">
                <a:solidFill>
                  <a:schemeClr val="tx1"/>
                </a:solidFill>
                <a:uFill>
                  <a:solidFill>
                    <a:srgbClr val="0563C1"/>
                  </a:solidFill>
                </a:uFill>
                <a:latin typeface="Arial"/>
                <a:cs typeface="Arial"/>
              </a:rPr>
              <a:t> </a:t>
            </a:r>
            <a:r>
              <a:rPr sz="1600" spc="-75" dirty="0">
                <a:solidFill>
                  <a:schemeClr val="tx1"/>
                </a:solidFill>
                <a:latin typeface="Arial"/>
                <a:cs typeface="Arial"/>
              </a:rPr>
              <a:t>active</a:t>
            </a:r>
            <a:r>
              <a:rPr sz="1600" spc="-80" dirty="0">
                <a:solidFill>
                  <a:schemeClr val="tx1"/>
                </a:solidFill>
                <a:latin typeface="Arial"/>
                <a:cs typeface="Arial"/>
              </a:rPr>
              <a:t> </a:t>
            </a:r>
            <a:r>
              <a:rPr sz="1600" spc="-90" dirty="0">
                <a:solidFill>
                  <a:schemeClr val="tx1"/>
                </a:solidFill>
                <a:latin typeface="Arial"/>
                <a:cs typeface="Arial"/>
              </a:rPr>
              <a:t>social</a:t>
            </a:r>
            <a:r>
              <a:rPr sz="1600" spc="-75" dirty="0">
                <a:solidFill>
                  <a:schemeClr val="tx1"/>
                </a:solidFill>
                <a:latin typeface="Arial"/>
                <a:cs typeface="Arial"/>
              </a:rPr>
              <a:t> </a:t>
            </a:r>
            <a:r>
              <a:rPr sz="1600" spc="-55" dirty="0">
                <a:solidFill>
                  <a:schemeClr val="tx1"/>
                </a:solidFill>
                <a:latin typeface="Arial"/>
                <a:cs typeface="Arial"/>
              </a:rPr>
              <a:t>media </a:t>
            </a:r>
            <a:r>
              <a:rPr sz="1600" spc="-120" dirty="0">
                <a:solidFill>
                  <a:schemeClr val="tx1"/>
                </a:solidFill>
                <a:latin typeface="Arial"/>
                <a:cs typeface="Arial"/>
              </a:rPr>
              <a:t>users</a:t>
            </a:r>
            <a:r>
              <a:rPr sz="1600" spc="-90" dirty="0">
                <a:solidFill>
                  <a:schemeClr val="tx1"/>
                </a:solidFill>
                <a:latin typeface="Arial"/>
                <a:cs typeface="Arial"/>
              </a:rPr>
              <a:t> </a:t>
            </a:r>
            <a:r>
              <a:rPr lang="en-CA" sz="1200" spc="-50" dirty="0">
                <a:solidFill>
                  <a:schemeClr val="tx1"/>
                </a:solidFill>
                <a:latin typeface="Arial"/>
                <a:cs typeface="Arial"/>
              </a:rPr>
              <a:t>(June</a:t>
            </a:r>
            <a:r>
              <a:rPr lang="en-CA" sz="1200" spc="-85" dirty="0">
                <a:solidFill>
                  <a:schemeClr val="tx1"/>
                </a:solidFill>
                <a:latin typeface="Arial"/>
                <a:cs typeface="Arial"/>
              </a:rPr>
              <a:t> </a:t>
            </a:r>
            <a:r>
              <a:rPr lang="en-CA" sz="1200" spc="-10" dirty="0">
                <a:solidFill>
                  <a:schemeClr val="tx1"/>
                </a:solidFill>
                <a:latin typeface="Arial"/>
                <a:cs typeface="Arial"/>
              </a:rPr>
              <a:t>2022)</a:t>
            </a:r>
          </a:p>
          <a:p>
            <a:pPr marL="194945" marR="387985" indent="-182880">
              <a:lnSpc>
                <a:spcPts val="1900"/>
              </a:lnSpc>
              <a:spcBef>
                <a:spcPts val="760"/>
              </a:spcBef>
              <a:buChar char="•"/>
              <a:tabLst>
                <a:tab pos="195580" algn="l"/>
              </a:tabLst>
            </a:pPr>
            <a:r>
              <a:rPr lang="en-CA" sz="1600" spc="-10" dirty="0">
                <a:latin typeface="Arial"/>
                <a:cs typeface="Arial"/>
              </a:rPr>
              <a:t>Global social media penetration: 58.4% </a:t>
            </a:r>
            <a:r>
              <a:rPr lang="en-CA" sz="1200" spc="-10" dirty="0">
                <a:latin typeface="Arial"/>
                <a:cs typeface="Arial"/>
              </a:rPr>
              <a:t>(June 2022)</a:t>
            </a:r>
          </a:p>
          <a:p>
            <a:pPr marL="194945" marR="387985" indent="-182880">
              <a:lnSpc>
                <a:spcPts val="1900"/>
              </a:lnSpc>
              <a:spcBef>
                <a:spcPts val="760"/>
              </a:spcBef>
              <a:buChar char="•"/>
              <a:tabLst>
                <a:tab pos="195580" algn="l"/>
              </a:tabLst>
            </a:pPr>
            <a:r>
              <a:rPr lang="en-CA" sz="1600" spc="-10" dirty="0">
                <a:latin typeface="Arial"/>
                <a:cs typeface="Arial"/>
              </a:rPr>
              <a:t>FB has more than 2.9 b monthly users </a:t>
            </a:r>
            <a:r>
              <a:rPr lang="en-CA" sz="1200" spc="-10" dirty="0">
                <a:latin typeface="Arial"/>
                <a:cs typeface="Arial"/>
              </a:rPr>
              <a:t>(Feb 2023)</a:t>
            </a:r>
            <a:endParaRPr sz="1200" dirty="0">
              <a:latin typeface="Arial"/>
              <a:cs typeface="Arial"/>
            </a:endParaRPr>
          </a:p>
          <a:p>
            <a:pPr marL="195580" indent="-182880">
              <a:lnSpc>
                <a:spcPct val="100000"/>
              </a:lnSpc>
              <a:spcBef>
                <a:spcPts val="505"/>
              </a:spcBef>
              <a:buChar char="•"/>
              <a:tabLst>
                <a:tab pos="195580" algn="l"/>
              </a:tabLst>
            </a:pPr>
            <a:r>
              <a:rPr sz="1600" spc="-195" dirty="0">
                <a:latin typeface="Arial"/>
                <a:cs typeface="Arial"/>
              </a:rPr>
              <a:t>FB’s</a:t>
            </a:r>
            <a:r>
              <a:rPr sz="1600" spc="-85" dirty="0">
                <a:latin typeface="Arial"/>
                <a:cs typeface="Arial"/>
              </a:rPr>
              <a:t> </a:t>
            </a:r>
            <a:r>
              <a:rPr sz="1600" spc="-55" dirty="0">
                <a:latin typeface="Arial"/>
                <a:cs typeface="Arial"/>
              </a:rPr>
              <a:t>family</a:t>
            </a:r>
            <a:r>
              <a:rPr sz="1600" spc="-90" dirty="0">
                <a:latin typeface="Arial"/>
                <a:cs typeface="Arial"/>
              </a:rPr>
              <a:t> </a:t>
            </a:r>
            <a:r>
              <a:rPr sz="1600" spc="-120" dirty="0">
                <a:latin typeface="Arial"/>
                <a:cs typeface="Arial"/>
              </a:rPr>
              <a:t>(WA,</a:t>
            </a:r>
            <a:r>
              <a:rPr sz="1600" spc="-80" dirty="0">
                <a:latin typeface="Arial"/>
                <a:cs typeface="Arial"/>
              </a:rPr>
              <a:t> </a:t>
            </a:r>
            <a:r>
              <a:rPr sz="1600" spc="-114" dirty="0">
                <a:latin typeface="Arial"/>
                <a:cs typeface="Arial"/>
              </a:rPr>
              <a:t>Mess,</a:t>
            </a:r>
            <a:r>
              <a:rPr sz="1600" spc="-85" dirty="0">
                <a:latin typeface="Arial"/>
                <a:cs typeface="Arial"/>
              </a:rPr>
              <a:t> Insta)</a:t>
            </a:r>
            <a:r>
              <a:rPr sz="1600" spc="-80" dirty="0">
                <a:latin typeface="Arial"/>
                <a:cs typeface="Arial"/>
              </a:rPr>
              <a:t> </a:t>
            </a:r>
            <a:r>
              <a:rPr lang="en-CA" sz="1600" spc="-80" dirty="0">
                <a:solidFill>
                  <a:schemeClr val="tx1"/>
                </a:solidFill>
                <a:latin typeface="Arial"/>
                <a:cs typeface="Arial"/>
              </a:rPr>
              <a:t>5.8 b</a:t>
            </a:r>
            <a:r>
              <a:rPr sz="1600" spc="-95" dirty="0">
                <a:solidFill>
                  <a:srgbClr val="0563C1"/>
                </a:solidFill>
                <a:latin typeface="Arial"/>
                <a:cs typeface="Arial"/>
              </a:rPr>
              <a:t> </a:t>
            </a:r>
            <a:r>
              <a:rPr sz="1600" spc="-10" dirty="0">
                <a:latin typeface="Arial"/>
                <a:cs typeface="Arial"/>
              </a:rPr>
              <a:t>active</a:t>
            </a:r>
            <a:r>
              <a:rPr lang="en-CA" sz="1600" spc="-10" dirty="0">
                <a:latin typeface="Arial"/>
                <a:cs typeface="Arial"/>
              </a:rPr>
              <a:t> users </a:t>
            </a:r>
            <a:r>
              <a:rPr lang="en-CA" sz="1200" spc="-10" dirty="0">
                <a:latin typeface="Arial"/>
                <a:cs typeface="Arial"/>
              </a:rPr>
              <a:t>(Feb 2023)</a:t>
            </a:r>
          </a:p>
        </p:txBody>
      </p:sp>
      <p:sp>
        <p:nvSpPr>
          <p:cNvPr id="9" name="object 9"/>
          <p:cNvSpPr txBox="1"/>
          <p:nvPr/>
        </p:nvSpPr>
        <p:spPr>
          <a:xfrm>
            <a:off x="7582103" y="5268976"/>
            <a:ext cx="1593215" cy="212879"/>
          </a:xfrm>
          <a:prstGeom prst="rect">
            <a:avLst/>
          </a:prstGeom>
        </p:spPr>
        <p:txBody>
          <a:bodyPr vert="horz" wrap="square" lIns="0" tIns="12700" rIns="0" bIns="0" rtlCol="0">
            <a:spAutoFit/>
          </a:bodyPr>
          <a:lstStyle/>
          <a:p>
            <a:pPr marL="12700">
              <a:lnSpc>
                <a:spcPct val="100000"/>
              </a:lnSpc>
              <a:spcBef>
                <a:spcPts val="100"/>
              </a:spcBef>
            </a:pPr>
            <a:r>
              <a:rPr sz="1300" b="1" spc="-135" dirty="0">
                <a:latin typeface="Arial"/>
                <a:cs typeface="Arial"/>
              </a:rPr>
              <a:t>Source:</a:t>
            </a:r>
            <a:r>
              <a:rPr sz="1300" b="1" spc="-55" dirty="0">
                <a:latin typeface="Arial"/>
                <a:cs typeface="Arial"/>
              </a:rPr>
              <a:t> </a:t>
            </a:r>
            <a:r>
              <a:rPr sz="1300" spc="120" dirty="0">
                <a:latin typeface="Arial"/>
                <a:cs typeface="Arial"/>
              </a:rPr>
              <a:t>©</a:t>
            </a:r>
            <a:r>
              <a:rPr sz="1300" spc="-60" dirty="0">
                <a:latin typeface="Arial"/>
                <a:cs typeface="Arial"/>
              </a:rPr>
              <a:t> </a:t>
            </a:r>
            <a:r>
              <a:rPr sz="1300" spc="-70" dirty="0">
                <a:latin typeface="Arial"/>
                <a:cs typeface="Arial"/>
              </a:rPr>
              <a:t>Statista</a:t>
            </a:r>
            <a:r>
              <a:rPr sz="1300" spc="-55" dirty="0">
                <a:latin typeface="Arial"/>
                <a:cs typeface="Arial"/>
              </a:rPr>
              <a:t> </a:t>
            </a:r>
            <a:r>
              <a:rPr sz="1300" spc="-50" dirty="0">
                <a:latin typeface="Arial"/>
                <a:cs typeface="Arial"/>
              </a:rPr>
              <a:t>202</a:t>
            </a:r>
            <a:r>
              <a:rPr lang="en-CA" sz="1300" spc="-50" dirty="0">
                <a:latin typeface="Arial"/>
                <a:cs typeface="Arial"/>
              </a:rPr>
              <a:t>3</a:t>
            </a:r>
            <a:endParaRPr sz="13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3411" y="2337816"/>
            <a:ext cx="2463165" cy="1548384"/>
          </a:xfrm>
          <a:prstGeom prst="rect">
            <a:avLst/>
          </a:prstGeom>
        </p:spPr>
        <p:txBody>
          <a:bodyPr vert="horz" wrap="square" lIns="0" tIns="62865" rIns="0" bIns="0" rtlCol="0">
            <a:spAutoFit/>
          </a:bodyPr>
          <a:lstStyle/>
          <a:p>
            <a:pPr marL="12700" marR="5080">
              <a:lnSpc>
                <a:spcPct val="90600"/>
              </a:lnSpc>
              <a:spcBef>
                <a:spcPts val="495"/>
              </a:spcBef>
            </a:pPr>
            <a:r>
              <a:rPr sz="3500" spc="-185" dirty="0">
                <a:latin typeface="Arial"/>
                <a:cs typeface="Arial"/>
              </a:rPr>
              <a:t>Publishing </a:t>
            </a:r>
            <a:r>
              <a:rPr sz="3500" spc="-70" dirty="0">
                <a:latin typeface="Arial"/>
                <a:cs typeface="Arial"/>
              </a:rPr>
              <a:t>Grading </a:t>
            </a:r>
            <a:r>
              <a:rPr sz="3500" spc="-330" dirty="0">
                <a:latin typeface="Arial"/>
                <a:cs typeface="Arial"/>
              </a:rPr>
              <a:t>Scale</a:t>
            </a:r>
            <a:endParaRPr sz="3500" dirty="0">
              <a:latin typeface="Arial"/>
              <a:cs typeface="Arial"/>
            </a:endParaRPr>
          </a:p>
        </p:txBody>
      </p:sp>
      <p:grpSp>
        <p:nvGrpSpPr>
          <p:cNvPr id="3" name="object 3"/>
          <p:cNvGrpSpPr/>
          <p:nvPr/>
        </p:nvGrpSpPr>
        <p:grpSpPr>
          <a:xfrm>
            <a:off x="4624801" y="1698924"/>
            <a:ext cx="1460500" cy="137795"/>
            <a:chOff x="4624801" y="1698924"/>
            <a:chExt cx="1460500" cy="137795"/>
          </a:xfrm>
        </p:grpSpPr>
        <p:pic>
          <p:nvPicPr>
            <p:cNvPr id="4" name="object 4"/>
            <p:cNvPicPr/>
            <p:nvPr/>
          </p:nvPicPr>
          <p:blipFill>
            <a:blip r:embed="rId2" cstate="print"/>
            <a:stretch>
              <a:fillRect/>
            </a:stretch>
          </p:blipFill>
          <p:spPr>
            <a:xfrm>
              <a:off x="4624801" y="1715886"/>
              <a:ext cx="75123" cy="94917"/>
            </a:xfrm>
            <a:prstGeom prst="rect">
              <a:avLst/>
            </a:prstGeom>
          </p:spPr>
        </p:pic>
        <p:pic>
          <p:nvPicPr>
            <p:cNvPr id="5" name="object 5"/>
            <p:cNvPicPr/>
            <p:nvPr/>
          </p:nvPicPr>
          <p:blipFill>
            <a:blip r:embed="rId3" cstate="print"/>
            <a:stretch>
              <a:fillRect/>
            </a:stretch>
          </p:blipFill>
          <p:spPr>
            <a:xfrm>
              <a:off x="4727566" y="1715886"/>
              <a:ext cx="82711" cy="96406"/>
            </a:xfrm>
            <a:prstGeom prst="rect">
              <a:avLst/>
            </a:prstGeom>
          </p:spPr>
        </p:pic>
        <p:pic>
          <p:nvPicPr>
            <p:cNvPr id="6" name="object 6"/>
            <p:cNvPicPr/>
            <p:nvPr/>
          </p:nvPicPr>
          <p:blipFill>
            <a:blip r:embed="rId4" cstate="print"/>
            <a:stretch>
              <a:fillRect/>
            </a:stretch>
          </p:blipFill>
          <p:spPr>
            <a:xfrm>
              <a:off x="4845250" y="1715884"/>
              <a:ext cx="80675" cy="94917"/>
            </a:xfrm>
            <a:prstGeom prst="rect">
              <a:avLst/>
            </a:prstGeom>
          </p:spPr>
        </p:pic>
        <p:pic>
          <p:nvPicPr>
            <p:cNvPr id="7" name="object 7"/>
            <p:cNvPicPr/>
            <p:nvPr/>
          </p:nvPicPr>
          <p:blipFill>
            <a:blip r:embed="rId5" cstate="print"/>
            <a:stretch>
              <a:fillRect/>
            </a:stretch>
          </p:blipFill>
          <p:spPr>
            <a:xfrm>
              <a:off x="4956821" y="1715884"/>
              <a:ext cx="68201" cy="94917"/>
            </a:xfrm>
            <a:prstGeom prst="rect">
              <a:avLst/>
            </a:prstGeom>
          </p:spPr>
        </p:pic>
        <p:sp>
          <p:nvSpPr>
            <p:cNvPr id="8" name="object 8"/>
            <p:cNvSpPr/>
            <p:nvPr/>
          </p:nvSpPr>
          <p:spPr>
            <a:xfrm>
              <a:off x="5055378" y="1715889"/>
              <a:ext cx="20955" cy="95250"/>
            </a:xfrm>
            <a:custGeom>
              <a:avLst/>
              <a:gdLst/>
              <a:ahLst/>
              <a:cxnLst/>
              <a:rect l="l" t="t" r="r" b="b"/>
              <a:pathLst>
                <a:path w="20954" h="95250">
                  <a:moveTo>
                    <a:pt x="20886" y="0"/>
                  </a:moveTo>
                  <a:lnTo>
                    <a:pt x="0" y="0"/>
                  </a:lnTo>
                  <a:lnTo>
                    <a:pt x="0" y="94917"/>
                  </a:lnTo>
                  <a:lnTo>
                    <a:pt x="20886" y="94917"/>
                  </a:lnTo>
                  <a:lnTo>
                    <a:pt x="20886" y="0"/>
                  </a:lnTo>
                  <a:close/>
                </a:path>
              </a:pathLst>
            </a:custGeom>
            <a:solidFill>
              <a:srgbClr val="241A04"/>
            </a:solidFill>
          </p:spPr>
          <p:txBody>
            <a:bodyPr wrap="square" lIns="0" tIns="0" rIns="0" bIns="0" rtlCol="0"/>
            <a:lstStyle/>
            <a:p>
              <a:endParaRPr/>
            </a:p>
          </p:txBody>
        </p:sp>
        <p:pic>
          <p:nvPicPr>
            <p:cNvPr id="9" name="object 9"/>
            <p:cNvPicPr/>
            <p:nvPr/>
          </p:nvPicPr>
          <p:blipFill>
            <a:blip r:embed="rId6" cstate="print"/>
            <a:stretch>
              <a:fillRect/>
            </a:stretch>
          </p:blipFill>
          <p:spPr>
            <a:xfrm>
              <a:off x="5107170" y="1714536"/>
              <a:ext cx="75114" cy="97618"/>
            </a:xfrm>
            <a:prstGeom prst="rect">
              <a:avLst/>
            </a:prstGeom>
          </p:spPr>
        </p:pic>
        <p:pic>
          <p:nvPicPr>
            <p:cNvPr id="10" name="object 10"/>
            <p:cNvPicPr/>
            <p:nvPr/>
          </p:nvPicPr>
          <p:blipFill>
            <a:blip r:embed="rId7" cstate="print"/>
            <a:stretch>
              <a:fillRect/>
            </a:stretch>
          </p:blipFill>
          <p:spPr>
            <a:xfrm>
              <a:off x="5214137" y="1715884"/>
              <a:ext cx="80269" cy="94917"/>
            </a:xfrm>
            <a:prstGeom prst="rect">
              <a:avLst/>
            </a:prstGeom>
          </p:spPr>
        </p:pic>
        <p:sp>
          <p:nvSpPr>
            <p:cNvPr id="11" name="object 11"/>
            <p:cNvSpPr/>
            <p:nvPr/>
          </p:nvSpPr>
          <p:spPr>
            <a:xfrm>
              <a:off x="5331811" y="1715889"/>
              <a:ext cx="20955" cy="95250"/>
            </a:xfrm>
            <a:custGeom>
              <a:avLst/>
              <a:gdLst/>
              <a:ahLst/>
              <a:cxnLst/>
              <a:rect l="l" t="t" r="r" b="b"/>
              <a:pathLst>
                <a:path w="20954" h="95250">
                  <a:moveTo>
                    <a:pt x="20886" y="0"/>
                  </a:moveTo>
                  <a:lnTo>
                    <a:pt x="0" y="0"/>
                  </a:lnTo>
                  <a:lnTo>
                    <a:pt x="0" y="94917"/>
                  </a:lnTo>
                  <a:lnTo>
                    <a:pt x="20886" y="94917"/>
                  </a:lnTo>
                  <a:lnTo>
                    <a:pt x="20886" y="0"/>
                  </a:lnTo>
                  <a:close/>
                </a:path>
              </a:pathLst>
            </a:custGeom>
            <a:solidFill>
              <a:srgbClr val="241A04"/>
            </a:solidFill>
          </p:spPr>
          <p:txBody>
            <a:bodyPr wrap="square" lIns="0" tIns="0" rIns="0" bIns="0" rtlCol="0"/>
            <a:lstStyle/>
            <a:p>
              <a:endParaRPr/>
            </a:p>
          </p:txBody>
        </p:sp>
        <p:pic>
          <p:nvPicPr>
            <p:cNvPr id="12" name="object 12"/>
            <p:cNvPicPr/>
            <p:nvPr/>
          </p:nvPicPr>
          <p:blipFill>
            <a:blip r:embed="rId8" cstate="print"/>
            <a:stretch>
              <a:fillRect/>
            </a:stretch>
          </p:blipFill>
          <p:spPr>
            <a:xfrm>
              <a:off x="5390113" y="1715884"/>
              <a:ext cx="84339" cy="94917"/>
            </a:xfrm>
            <a:prstGeom prst="rect">
              <a:avLst/>
            </a:prstGeom>
          </p:spPr>
        </p:pic>
        <p:pic>
          <p:nvPicPr>
            <p:cNvPr id="13" name="object 13"/>
            <p:cNvPicPr/>
            <p:nvPr/>
          </p:nvPicPr>
          <p:blipFill>
            <a:blip r:embed="rId9" cstate="print"/>
            <a:stretch>
              <a:fillRect/>
            </a:stretch>
          </p:blipFill>
          <p:spPr>
            <a:xfrm>
              <a:off x="5506707" y="1714261"/>
              <a:ext cx="90437" cy="98165"/>
            </a:xfrm>
            <a:prstGeom prst="rect">
              <a:avLst/>
            </a:prstGeom>
          </p:spPr>
        </p:pic>
        <p:pic>
          <p:nvPicPr>
            <p:cNvPr id="14" name="object 14"/>
            <p:cNvPicPr/>
            <p:nvPr/>
          </p:nvPicPr>
          <p:blipFill>
            <a:blip r:embed="rId10" cstate="print"/>
            <a:stretch>
              <a:fillRect/>
            </a:stretch>
          </p:blipFill>
          <p:spPr>
            <a:xfrm>
              <a:off x="5627827" y="1698924"/>
              <a:ext cx="137327" cy="137327"/>
            </a:xfrm>
            <a:prstGeom prst="rect">
              <a:avLst/>
            </a:prstGeom>
          </p:spPr>
        </p:pic>
        <p:pic>
          <p:nvPicPr>
            <p:cNvPr id="15" name="object 15"/>
            <p:cNvPicPr/>
            <p:nvPr/>
          </p:nvPicPr>
          <p:blipFill>
            <a:blip r:embed="rId11" cstate="print"/>
            <a:stretch>
              <a:fillRect/>
            </a:stretch>
          </p:blipFill>
          <p:spPr>
            <a:xfrm>
              <a:off x="5794250" y="1714536"/>
              <a:ext cx="75123" cy="97618"/>
            </a:xfrm>
            <a:prstGeom prst="rect">
              <a:avLst/>
            </a:prstGeom>
          </p:spPr>
        </p:pic>
        <p:pic>
          <p:nvPicPr>
            <p:cNvPr id="16" name="object 16"/>
            <p:cNvPicPr/>
            <p:nvPr/>
          </p:nvPicPr>
          <p:blipFill>
            <a:blip r:embed="rId12" cstate="print"/>
            <a:stretch>
              <a:fillRect/>
            </a:stretch>
          </p:blipFill>
          <p:spPr>
            <a:xfrm>
              <a:off x="5901213" y="1715889"/>
              <a:ext cx="72273" cy="94907"/>
            </a:xfrm>
            <a:prstGeom prst="rect">
              <a:avLst/>
            </a:prstGeom>
          </p:spPr>
        </p:pic>
        <p:pic>
          <p:nvPicPr>
            <p:cNvPr id="17" name="object 17"/>
            <p:cNvPicPr/>
            <p:nvPr/>
          </p:nvPicPr>
          <p:blipFill>
            <a:blip r:embed="rId13" cstate="print"/>
            <a:stretch>
              <a:fillRect/>
            </a:stretch>
          </p:blipFill>
          <p:spPr>
            <a:xfrm>
              <a:off x="6002357" y="1715886"/>
              <a:ext cx="82711" cy="96406"/>
            </a:xfrm>
            <a:prstGeom prst="rect">
              <a:avLst/>
            </a:prstGeom>
          </p:spPr>
        </p:pic>
      </p:grpSp>
      <p:graphicFrame>
        <p:nvGraphicFramePr>
          <p:cNvPr id="18" name="object 18"/>
          <p:cNvGraphicFramePr>
            <a:graphicFrameLocks noGrp="1"/>
          </p:cNvGraphicFramePr>
          <p:nvPr/>
        </p:nvGraphicFramePr>
        <p:xfrm>
          <a:off x="4628274" y="3607821"/>
          <a:ext cx="2463165" cy="2708275"/>
        </p:xfrm>
        <a:graphic>
          <a:graphicData uri="http://schemas.openxmlformats.org/drawingml/2006/table">
            <a:tbl>
              <a:tblPr firstRow="1" bandRow="1">
                <a:tableStyleId>{2D5ABB26-0587-4C30-8999-92F81FD0307C}</a:tableStyleId>
              </a:tblPr>
              <a:tblGrid>
                <a:gridCol w="294640">
                  <a:extLst>
                    <a:ext uri="{9D8B030D-6E8A-4147-A177-3AD203B41FA5}">
                      <a16:colId xmlns:a16="http://schemas.microsoft.com/office/drawing/2014/main" val="20000"/>
                    </a:ext>
                  </a:extLst>
                </a:gridCol>
                <a:gridCol w="481965">
                  <a:extLst>
                    <a:ext uri="{9D8B030D-6E8A-4147-A177-3AD203B41FA5}">
                      <a16:colId xmlns:a16="http://schemas.microsoft.com/office/drawing/2014/main" val="20001"/>
                    </a:ext>
                  </a:extLst>
                </a:gridCol>
                <a:gridCol w="1686560">
                  <a:extLst>
                    <a:ext uri="{9D8B030D-6E8A-4147-A177-3AD203B41FA5}">
                      <a16:colId xmlns:a16="http://schemas.microsoft.com/office/drawing/2014/main" val="20002"/>
                    </a:ext>
                  </a:extLst>
                </a:gridCol>
              </a:tblGrid>
              <a:tr h="215265">
                <a:tc>
                  <a:txBody>
                    <a:bodyPr/>
                    <a:lstStyle/>
                    <a:p>
                      <a:pPr>
                        <a:lnSpc>
                          <a:spcPct val="100000"/>
                        </a:lnSpc>
                        <a:spcBef>
                          <a:spcPts val="5"/>
                        </a:spcBef>
                      </a:pPr>
                      <a:endParaRPr sz="450">
                        <a:latin typeface="Times New Roman"/>
                        <a:cs typeface="Times New Roman"/>
                      </a:endParaRPr>
                    </a:p>
                    <a:p>
                      <a:pPr marL="24130">
                        <a:lnSpc>
                          <a:spcPct val="100000"/>
                        </a:lnSpc>
                      </a:pPr>
                      <a:r>
                        <a:rPr sz="450" spc="40" dirty="0">
                          <a:solidFill>
                            <a:srgbClr val="231F20"/>
                          </a:solidFill>
                          <a:latin typeface="Arial"/>
                          <a:cs typeface="Arial"/>
                        </a:rPr>
                        <a:t>GRADE</a:t>
                      </a:r>
                      <a:endParaRPr sz="450">
                        <a:latin typeface="Arial"/>
                        <a:cs typeface="Arial"/>
                      </a:endParaRPr>
                    </a:p>
                  </a:txBody>
                  <a:tcPr marL="0" marR="0" marT="635" marB="0">
                    <a:lnL w="9525">
                      <a:solidFill>
                        <a:srgbClr val="231F20"/>
                      </a:solidFill>
                      <a:prstDash val="solid"/>
                    </a:lnL>
                    <a:lnR w="9525">
                      <a:solidFill>
                        <a:srgbClr val="231F20"/>
                      </a:solidFill>
                      <a:prstDash val="solid"/>
                    </a:lnR>
                    <a:lnB w="3175">
                      <a:solidFill>
                        <a:srgbClr val="231F20"/>
                      </a:solidFill>
                      <a:prstDash val="solid"/>
                    </a:lnB>
                  </a:tcPr>
                </a:tc>
                <a:tc>
                  <a:txBody>
                    <a:bodyPr/>
                    <a:lstStyle/>
                    <a:p>
                      <a:pPr>
                        <a:lnSpc>
                          <a:spcPct val="100000"/>
                        </a:lnSpc>
                        <a:spcBef>
                          <a:spcPts val="5"/>
                        </a:spcBef>
                      </a:pPr>
                      <a:endParaRPr sz="450">
                        <a:latin typeface="Times New Roman"/>
                        <a:cs typeface="Times New Roman"/>
                      </a:endParaRPr>
                    </a:p>
                    <a:p>
                      <a:pPr marL="25400">
                        <a:lnSpc>
                          <a:spcPct val="100000"/>
                        </a:lnSpc>
                      </a:pPr>
                      <a:r>
                        <a:rPr sz="450" spc="-10" dirty="0">
                          <a:solidFill>
                            <a:srgbClr val="231F20"/>
                          </a:solidFill>
                          <a:latin typeface="Arial"/>
                          <a:cs typeface="Arial"/>
                        </a:rPr>
                        <a:t>PERCENT</a:t>
                      </a:r>
                      <a:endParaRPr sz="450">
                        <a:latin typeface="Arial"/>
                        <a:cs typeface="Arial"/>
                      </a:endParaRPr>
                    </a:p>
                  </a:txBody>
                  <a:tcPr marL="0" marR="0" marT="635" marB="0">
                    <a:lnL w="9525">
                      <a:solidFill>
                        <a:srgbClr val="231F20"/>
                      </a:solidFill>
                      <a:prstDash val="solid"/>
                    </a:lnL>
                    <a:lnR w="9525">
                      <a:solidFill>
                        <a:srgbClr val="231F20"/>
                      </a:solidFill>
                      <a:prstDash val="solid"/>
                    </a:lnR>
                    <a:lnB w="3175">
                      <a:solidFill>
                        <a:srgbClr val="231F20"/>
                      </a:solidFill>
                      <a:prstDash val="solid"/>
                    </a:lnB>
                  </a:tcPr>
                </a:tc>
                <a:tc>
                  <a:txBody>
                    <a:bodyPr/>
                    <a:lstStyle/>
                    <a:p>
                      <a:pPr>
                        <a:lnSpc>
                          <a:spcPct val="100000"/>
                        </a:lnSpc>
                        <a:spcBef>
                          <a:spcPts val="5"/>
                        </a:spcBef>
                      </a:pPr>
                      <a:endParaRPr sz="450">
                        <a:latin typeface="Times New Roman"/>
                        <a:cs typeface="Times New Roman"/>
                      </a:endParaRPr>
                    </a:p>
                    <a:p>
                      <a:pPr marL="24765">
                        <a:lnSpc>
                          <a:spcPct val="100000"/>
                        </a:lnSpc>
                      </a:pPr>
                      <a:r>
                        <a:rPr sz="450" spc="-10" dirty="0">
                          <a:solidFill>
                            <a:srgbClr val="231F20"/>
                          </a:solidFill>
                          <a:latin typeface="Arial"/>
                          <a:cs typeface="Arial"/>
                        </a:rPr>
                        <a:t>DESCRIPTION</a:t>
                      </a:r>
                      <a:endParaRPr sz="450">
                        <a:latin typeface="Arial"/>
                        <a:cs typeface="Arial"/>
                      </a:endParaRPr>
                    </a:p>
                  </a:txBody>
                  <a:tcPr marL="0" marR="0" marT="635" marB="0">
                    <a:lnL w="9525">
                      <a:solidFill>
                        <a:srgbClr val="231F20"/>
                      </a:solidFill>
                      <a:prstDash val="solid"/>
                    </a:lnL>
                    <a:lnB w="3175">
                      <a:solidFill>
                        <a:srgbClr val="231F20"/>
                      </a:solidFill>
                      <a:prstDash val="solid"/>
                    </a:lnB>
                  </a:tcPr>
                </a:tc>
                <a:extLst>
                  <a:ext uri="{0D108BD9-81ED-4DB2-BD59-A6C34878D82A}">
                    <a16:rowId xmlns:a16="http://schemas.microsoft.com/office/drawing/2014/main" val="10000"/>
                  </a:ext>
                </a:extLst>
              </a:tr>
              <a:tr h="139065">
                <a:tc>
                  <a:txBody>
                    <a:bodyPr/>
                    <a:lstStyle/>
                    <a:p>
                      <a:pPr marL="24130">
                        <a:lnSpc>
                          <a:spcPct val="100000"/>
                        </a:lnSpc>
                        <a:spcBef>
                          <a:spcPts val="60"/>
                        </a:spcBef>
                      </a:pPr>
                      <a:r>
                        <a:rPr sz="700" spc="-25" dirty="0">
                          <a:solidFill>
                            <a:srgbClr val="231F20"/>
                          </a:solidFill>
                          <a:latin typeface="Times New Roman"/>
                          <a:cs typeface="Times New Roman"/>
                        </a:rPr>
                        <a:t>a+</a:t>
                      </a:r>
                      <a:endParaRPr sz="700">
                        <a:latin typeface="Times New Roman"/>
                        <a:cs typeface="Times New Roman"/>
                      </a:endParaRPr>
                    </a:p>
                  </a:txBody>
                  <a:tcPr marL="0" marR="0" marT="7620"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5400">
                        <a:lnSpc>
                          <a:spcPct val="100000"/>
                        </a:lnSpc>
                        <a:spcBef>
                          <a:spcPts val="60"/>
                        </a:spcBef>
                      </a:pPr>
                      <a:r>
                        <a:rPr sz="700" spc="-10" dirty="0">
                          <a:solidFill>
                            <a:srgbClr val="231F20"/>
                          </a:solidFill>
                          <a:latin typeface="Times New Roman"/>
                          <a:cs typeface="Times New Roman"/>
                        </a:rPr>
                        <a:t>95–100</a:t>
                      </a:r>
                      <a:endParaRPr sz="700">
                        <a:latin typeface="Times New Roman"/>
                        <a:cs typeface="Times New Roman"/>
                      </a:endParaRPr>
                    </a:p>
                  </a:txBody>
                  <a:tcPr marL="0" marR="0" marT="7620"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9209">
                        <a:lnSpc>
                          <a:spcPct val="100000"/>
                        </a:lnSpc>
                        <a:spcBef>
                          <a:spcPts val="110"/>
                        </a:spcBef>
                      </a:pPr>
                      <a:r>
                        <a:rPr sz="650" spc="-10" dirty="0">
                          <a:solidFill>
                            <a:srgbClr val="231F20"/>
                          </a:solidFill>
                          <a:latin typeface="Times New Roman"/>
                          <a:cs typeface="Times New Roman"/>
                        </a:rPr>
                        <a:t>Excellent</a:t>
                      </a:r>
                      <a:endParaRPr sz="650">
                        <a:latin typeface="Times New Roman"/>
                        <a:cs typeface="Times New Roman"/>
                      </a:endParaRPr>
                    </a:p>
                  </a:txBody>
                  <a:tcPr marL="0" marR="0" marT="13970" marB="0">
                    <a:lnL w="3175">
                      <a:solidFill>
                        <a:srgbClr val="231F20"/>
                      </a:solidFill>
                      <a:prstDash val="solid"/>
                    </a:lnL>
                    <a:lnT w="3175">
                      <a:solidFill>
                        <a:srgbClr val="231F20"/>
                      </a:solidFill>
                      <a:prstDash val="solid"/>
                    </a:lnT>
                  </a:tcPr>
                </a:tc>
                <a:extLst>
                  <a:ext uri="{0D108BD9-81ED-4DB2-BD59-A6C34878D82A}">
                    <a16:rowId xmlns:a16="http://schemas.microsoft.com/office/drawing/2014/main" val="10001"/>
                  </a:ext>
                </a:extLst>
              </a:tr>
              <a:tr h="138430">
                <a:tc>
                  <a:txBody>
                    <a:bodyPr/>
                    <a:lstStyle/>
                    <a:p>
                      <a:pPr marL="24130">
                        <a:lnSpc>
                          <a:spcPct val="100000"/>
                        </a:lnSpc>
                        <a:spcBef>
                          <a:spcPts val="55"/>
                        </a:spcBef>
                      </a:pPr>
                      <a:r>
                        <a:rPr sz="700" dirty="0">
                          <a:solidFill>
                            <a:srgbClr val="231F20"/>
                          </a:solidFill>
                          <a:latin typeface="Times New Roman"/>
                          <a:cs typeface="Times New Roman"/>
                        </a:rPr>
                        <a:t>a</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tcPr>
                </a:tc>
                <a:tc>
                  <a:txBody>
                    <a:bodyPr/>
                    <a:lstStyle/>
                    <a:p>
                      <a:pPr marL="25400">
                        <a:lnSpc>
                          <a:spcPct val="100000"/>
                        </a:lnSpc>
                        <a:spcBef>
                          <a:spcPts val="55"/>
                        </a:spcBef>
                      </a:pPr>
                      <a:r>
                        <a:rPr sz="700" spc="-10" dirty="0">
                          <a:solidFill>
                            <a:srgbClr val="231F20"/>
                          </a:solidFill>
                          <a:latin typeface="Times New Roman"/>
                          <a:cs typeface="Times New Roman"/>
                        </a:rPr>
                        <a:t>90–94</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tcPr>
                </a:tc>
                <a:tc>
                  <a:txBody>
                    <a:bodyPr/>
                    <a:lstStyle/>
                    <a:p>
                      <a:pPr>
                        <a:lnSpc>
                          <a:spcPct val="100000"/>
                        </a:lnSpc>
                      </a:pPr>
                      <a:endParaRPr sz="700">
                        <a:latin typeface="Times New Roman"/>
                        <a:cs typeface="Times New Roman"/>
                      </a:endParaRPr>
                    </a:p>
                  </a:txBody>
                  <a:tcPr marL="0" marR="0" marT="0" marB="0">
                    <a:lnL w="3175">
                      <a:solidFill>
                        <a:srgbClr val="231F20"/>
                      </a:solidFill>
                      <a:prstDash val="solid"/>
                    </a:lnL>
                  </a:tcPr>
                </a:tc>
                <a:extLst>
                  <a:ext uri="{0D108BD9-81ED-4DB2-BD59-A6C34878D82A}">
                    <a16:rowId xmlns:a16="http://schemas.microsoft.com/office/drawing/2014/main" val="10002"/>
                  </a:ext>
                </a:extLst>
              </a:tr>
              <a:tr h="142240">
                <a:tc>
                  <a:txBody>
                    <a:bodyPr/>
                    <a:lstStyle/>
                    <a:p>
                      <a:pPr marL="24130">
                        <a:lnSpc>
                          <a:spcPct val="100000"/>
                        </a:lnSpc>
                        <a:spcBef>
                          <a:spcPts val="55"/>
                        </a:spcBef>
                      </a:pPr>
                      <a:r>
                        <a:rPr sz="700" spc="-25" dirty="0">
                          <a:solidFill>
                            <a:srgbClr val="231F20"/>
                          </a:solidFill>
                          <a:latin typeface="Times New Roman"/>
                          <a:cs typeface="Times New Roman"/>
                        </a:rPr>
                        <a:t>a–</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marL="25400">
                        <a:lnSpc>
                          <a:spcPct val="100000"/>
                        </a:lnSpc>
                        <a:spcBef>
                          <a:spcPts val="55"/>
                        </a:spcBef>
                      </a:pPr>
                      <a:r>
                        <a:rPr sz="700" spc="-10" dirty="0">
                          <a:solidFill>
                            <a:srgbClr val="231F20"/>
                          </a:solidFill>
                          <a:latin typeface="Times New Roman"/>
                          <a:cs typeface="Times New Roman"/>
                        </a:rPr>
                        <a:t>85–89</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231F20"/>
                      </a:solidFill>
                      <a:prstDash val="solid"/>
                    </a:lnL>
                    <a:lnB w="3175">
                      <a:solidFill>
                        <a:srgbClr val="231F20"/>
                      </a:solidFill>
                      <a:prstDash val="solid"/>
                    </a:lnB>
                  </a:tcPr>
                </a:tc>
                <a:extLst>
                  <a:ext uri="{0D108BD9-81ED-4DB2-BD59-A6C34878D82A}">
                    <a16:rowId xmlns:a16="http://schemas.microsoft.com/office/drawing/2014/main" val="10003"/>
                  </a:ext>
                </a:extLst>
              </a:tr>
              <a:tr h="138430">
                <a:tc>
                  <a:txBody>
                    <a:bodyPr/>
                    <a:lstStyle/>
                    <a:p>
                      <a:pPr marL="24130">
                        <a:lnSpc>
                          <a:spcPct val="100000"/>
                        </a:lnSpc>
                        <a:spcBef>
                          <a:spcPts val="25"/>
                        </a:spcBef>
                      </a:pPr>
                      <a:r>
                        <a:rPr sz="700" spc="-25" dirty="0">
                          <a:solidFill>
                            <a:srgbClr val="231F20"/>
                          </a:solidFill>
                          <a:latin typeface="Times New Roman"/>
                          <a:cs typeface="Times New Roman"/>
                        </a:rPr>
                        <a:t>b+</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10" dirty="0">
                          <a:solidFill>
                            <a:srgbClr val="231F20"/>
                          </a:solidFill>
                          <a:latin typeface="Times New Roman"/>
                          <a:cs typeface="Times New Roman"/>
                        </a:rPr>
                        <a:t>80–84</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50" dirty="0">
                          <a:solidFill>
                            <a:srgbClr val="231F20"/>
                          </a:solidFill>
                          <a:latin typeface="Times New Roman"/>
                          <a:cs typeface="Times New Roman"/>
                        </a:rPr>
                        <a:t>Very</a:t>
                      </a:r>
                      <a:r>
                        <a:rPr sz="650" spc="-10" dirty="0">
                          <a:solidFill>
                            <a:srgbClr val="231F20"/>
                          </a:solidFill>
                          <a:latin typeface="Times New Roman"/>
                          <a:cs typeface="Times New Roman"/>
                        </a:rPr>
                        <a:t> </a:t>
                      </a:r>
                      <a:r>
                        <a:rPr sz="650" spc="-20" dirty="0">
                          <a:solidFill>
                            <a:srgbClr val="231F20"/>
                          </a:solidFill>
                          <a:latin typeface="Times New Roman"/>
                          <a:cs typeface="Times New Roman"/>
                        </a:rPr>
                        <a:t>good</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4"/>
                  </a:ext>
                </a:extLst>
              </a:tr>
              <a:tr h="134620">
                <a:tc>
                  <a:txBody>
                    <a:bodyPr/>
                    <a:lstStyle/>
                    <a:p>
                      <a:pPr marL="24130">
                        <a:lnSpc>
                          <a:spcPct val="100000"/>
                        </a:lnSpc>
                        <a:spcBef>
                          <a:spcPts val="25"/>
                        </a:spcBef>
                      </a:pPr>
                      <a:r>
                        <a:rPr sz="700" dirty="0">
                          <a:solidFill>
                            <a:srgbClr val="231F20"/>
                          </a:solidFill>
                          <a:latin typeface="Times New Roman"/>
                          <a:cs typeface="Times New Roman"/>
                        </a:rPr>
                        <a:t>b</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5400">
                        <a:lnSpc>
                          <a:spcPct val="100000"/>
                        </a:lnSpc>
                        <a:spcBef>
                          <a:spcPts val="25"/>
                        </a:spcBef>
                      </a:pPr>
                      <a:r>
                        <a:rPr sz="700" spc="-10" dirty="0">
                          <a:solidFill>
                            <a:srgbClr val="231F20"/>
                          </a:solidFill>
                          <a:latin typeface="Times New Roman"/>
                          <a:cs typeface="Times New Roman"/>
                        </a:rPr>
                        <a:t>75–79</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9209">
                        <a:lnSpc>
                          <a:spcPct val="100000"/>
                        </a:lnSpc>
                        <a:spcBef>
                          <a:spcPts val="80"/>
                        </a:spcBef>
                      </a:pPr>
                      <a:r>
                        <a:rPr sz="650" spc="-20" dirty="0">
                          <a:solidFill>
                            <a:srgbClr val="231F20"/>
                          </a:solidFill>
                          <a:latin typeface="Times New Roman"/>
                          <a:cs typeface="Times New Roman"/>
                        </a:rPr>
                        <a:t>Good</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tcPr>
                </a:tc>
                <a:extLst>
                  <a:ext uri="{0D108BD9-81ED-4DB2-BD59-A6C34878D82A}">
                    <a16:rowId xmlns:a16="http://schemas.microsoft.com/office/drawing/2014/main" val="10005"/>
                  </a:ext>
                </a:extLst>
              </a:tr>
              <a:tr h="142240">
                <a:tc>
                  <a:txBody>
                    <a:bodyPr/>
                    <a:lstStyle/>
                    <a:p>
                      <a:pPr marL="24130">
                        <a:lnSpc>
                          <a:spcPct val="100000"/>
                        </a:lnSpc>
                        <a:spcBef>
                          <a:spcPts val="55"/>
                        </a:spcBef>
                      </a:pPr>
                      <a:r>
                        <a:rPr sz="700" spc="-25" dirty="0">
                          <a:solidFill>
                            <a:srgbClr val="231F20"/>
                          </a:solidFill>
                          <a:latin typeface="Times New Roman"/>
                          <a:cs typeface="Times New Roman"/>
                        </a:rPr>
                        <a:t>b–</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marL="25400">
                        <a:lnSpc>
                          <a:spcPct val="100000"/>
                        </a:lnSpc>
                        <a:spcBef>
                          <a:spcPts val="55"/>
                        </a:spcBef>
                      </a:pPr>
                      <a:r>
                        <a:rPr sz="700" spc="-10" dirty="0">
                          <a:solidFill>
                            <a:srgbClr val="231F20"/>
                          </a:solidFill>
                          <a:latin typeface="Times New Roman"/>
                          <a:cs typeface="Times New Roman"/>
                        </a:rPr>
                        <a:t>70–74</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231F20"/>
                      </a:solidFill>
                      <a:prstDash val="solid"/>
                    </a:lnL>
                    <a:lnB w="3175">
                      <a:solidFill>
                        <a:srgbClr val="231F20"/>
                      </a:solidFill>
                      <a:prstDash val="solid"/>
                    </a:lnB>
                  </a:tcPr>
                </a:tc>
                <a:extLst>
                  <a:ext uri="{0D108BD9-81ED-4DB2-BD59-A6C34878D82A}">
                    <a16:rowId xmlns:a16="http://schemas.microsoft.com/office/drawing/2014/main" val="10006"/>
                  </a:ext>
                </a:extLst>
              </a:tr>
              <a:tr h="134620">
                <a:tc>
                  <a:txBody>
                    <a:bodyPr/>
                    <a:lstStyle/>
                    <a:p>
                      <a:pPr marL="24130">
                        <a:lnSpc>
                          <a:spcPct val="100000"/>
                        </a:lnSpc>
                        <a:spcBef>
                          <a:spcPts val="25"/>
                        </a:spcBef>
                      </a:pPr>
                      <a:r>
                        <a:rPr sz="700" spc="-25" dirty="0">
                          <a:solidFill>
                            <a:srgbClr val="231F20"/>
                          </a:solidFill>
                          <a:latin typeface="Times New Roman"/>
                          <a:cs typeface="Times New Roman"/>
                        </a:rPr>
                        <a:t>c+</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5400">
                        <a:lnSpc>
                          <a:spcPct val="100000"/>
                        </a:lnSpc>
                        <a:spcBef>
                          <a:spcPts val="25"/>
                        </a:spcBef>
                      </a:pPr>
                      <a:r>
                        <a:rPr sz="700" spc="-10" dirty="0">
                          <a:solidFill>
                            <a:srgbClr val="231F20"/>
                          </a:solidFill>
                          <a:latin typeface="Times New Roman"/>
                          <a:cs typeface="Times New Roman"/>
                        </a:rPr>
                        <a:t>65–69</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tcPr>
                </a:tc>
                <a:tc>
                  <a:txBody>
                    <a:bodyPr/>
                    <a:lstStyle/>
                    <a:p>
                      <a:pPr marL="29209">
                        <a:lnSpc>
                          <a:spcPct val="100000"/>
                        </a:lnSpc>
                        <a:spcBef>
                          <a:spcPts val="80"/>
                        </a:spcBef>
                      </a:pPr>
                      <a:r>
                        <a:rPr sz="650" spc="-10" dirty="0">
                          <a:solidFill>
                            <a:srgbClr val="231F20"/>
                          </a:solidFill>
                          <a:latin typeface="Times New Roman"/>
                          <a:cs typeface="Times New Roman"/>
                        </a:rPr>
                        <a:t>Satisfactory</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tcPr>
                </a:tc>
                <a:extLst>
                  <a:ext uri="{0D108BD9-81ED-4DB2-BD59-A6C34878D82A}">
                    <a16:rowId xmlns:a16="http://schemas.microsoft.com/office/drawing/2014/main" val="10007"/>
                  </a:ext>
                </a:extLst>
              </a:tr>
              <a:tr h="142240">
                <a:tc>
                  <a:txBody>
                    <a:bodyPr/>
                    <a:lstStyle/>
                    <a:p>
                      <a:pPr marL="24130">
                        <a:lnSpc>
                          <a:spcPct val="100000"/>
                        </a:lnSpc>
                        <a:spcBef>
                          <a:spcPts val="55"/>
                        </a:spcBef>
                      </a:pPr>
                      <a:r>
                        <a:rPr sz="700" dirty="0">
                          <a:solidFill>
                            <a:srgbClr val="231F20"/>
                          </a:solidFill>
                          <a:latin typeface="Times New Roman"/>
                          <a:cs typeface="Times New Roman"/>
                        </a:rPr>
                        <a:t>c</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marL="25400">
                        <a:lnSpc>
                          <a:spcPct val="100000"/>
                        </a:lnSpc>
                        <a:spcBef>
                          <a:spcPts val="55"/>
                        </a:spcBef>
                      </a:pPr>
                      <a:r>
                        <a:rPr sz="700" spc="-10" dirty="0">
                          <a:solidFill>
                            <a:srgbClr val="231F20"/>
                          </a:solidFill>
                          <a:latin typeface="Times New Roman"/>
                          <a:cs typeface="Times New Roman"/>
                        </a:rPr>
                        <a:t>60–64</a:t>
                      </a:r>
                      <a:endParaRPr sz="700">
                        <a:latin typeface="Times New Roman"/>
                        <a:cs typeface="Times New Roman"/>
                      </a:endParaRPr>
                    </a:p>
                  </a:txBody>
                  <a:tcPr marL="0" marR="0" marT="6985" marB="0">
                    <a:lnL w="3175">
                      <a:solidFill>
                        <a:srgbClr val="231F20"/>
                      </a:solidFill>
                      <a:prstDash val="solid"/>
                    </a:lnL>
                    <a:lnR w="3175">
                      <a:solidFill>
                        <a:srgbClr val="231F20"/>
                      </a:solidFill>
                      <a:prstDash val="solid"/>
                    </a:lnR>
                    <a:lnB w="3175">
                      <a:solidFill>
                        <a:srgbClr val="231F2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231F20"/>
                      </a:solidFill>
                      <a:prstDash val="solid"/>
                    </a:lnL>
                    <a:lnB w="3175">
                      <a:solidFill>
                        <a:srgbClr val="231F20"/>
                      </a:solidFill>
                      <a:prstDash val="solid"/>
                    </a:lnB>
                  </a:tcPr>
                </a:tc>
                <a:extLst>
                  <a:ext uri="{0D108BD9-81ED-4DB2-BD59-A6C34878D82A}">
                    <a16:rowId xmlns:a16="http://schemas.microsoft.com/office/drawing/2014/main" val="10008"/>
                  </a:ext>
                </a:extLst>
              </a:tr>
              <a:tr h="138430">
                <a:tc>
                  <a:txBody>
                    <a:bodyPr/>
                    <a:lstStyle/>
                    <a:p>
                      <a:pPr marL="24130">
                        <a:lnSpc>
                          <a:spcPct val="100000"/>
                        </a:lnSpc>
                        <a:spcBef>
                          <a:spcPts val="25"/>
                        </a:spcBef>
                      </a:pPr>
                      <a:r>
                        <a:rPr sz="700" spc="-25" dirty="0">
                          <a:solidFill>
                            <a:srgbClr val="231F20"/>
                          </a:solidFill>
                          <a:latin typeface="Times New Roman"/>
                          <a:cs typeface="Times New Roman"/>
                        </a:rPr>
                        <a:t>c–</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10" dirty="0">
                          <a:solidFill>
                            <a:srgbClr val="231F20"/>
                          </a:solidFill>
                          <a:latin typeface="Times New Roman"/>
                          <a:cs typeface="Times New Roman"/>
                        </a:rPr>
                        <a:t>55–59</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35" dirty="0">
                          <a:solidFill>
                            <a:srgbClr val="231F20"/>
                          </a:solidFill>
                          <a:latin typeface="Times New Roman"/>
                          <a:cs typeface="Times New Roman"/>
                        </a:rPr>
                        <a:t>Barely</a:t>
                      </a:r>
                      <a:r>
                        <a:rPr sz="650" dirty="0">
                          <a:solidFill>
                            <a:srgbClr val="231F20"/>
                          </a:solidFill>
                          <a:latin typeface="Times New Roman"/>
                          <a:cs typeface="Times New Roman"/>
                        </a:rPr>
                        <a:t> </a:t>
                      </a:r>
                      <a:r>
                        <a:rPr sz="650" spc="-10" dirty="0">
                          <a:solidFill>
                            <a:srgbClr val="231F20"/>
                          </a:solidFill>
                          <a:latin typeface="Times New Roman"/>
                          <a:cs typeface="Times New Roman"/>
                        </a:rPr>
                        <a:t>satisfactory</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09"/>
                  </a:ext>
                </a:extLst>
              </a:tr>
              <a:tr h="138430">
                <a:tc>
                  <a:txBody>
                    <a:bodyPr/>
                    <a:lstStyle/>
                    <a:p>
                      <a:pPr marL="24130">
                        <a:lnSpc>
                          <a:spcPct val="100000"/>
                        </a:lnSpc>
                        <a:spcBef>
                          <a:spcPts val="25"/>
                        </a:spcBef>
                      </a:pPr>
                      <a:r>
                        <a:rPr sz="700" dirty="0">
                          <a:solidFill>
                            <a:srgbClr val="231F20"/>
                          </a:solidFill>
                          <a:latin typeface="Times New Roman"/>
                          <a:cs typeface="Times New Roman"/>
                        </a:rPr>
                        <a:t>d</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10" dirty="0">
                          <a:solidFill>
                            <a:srgbClr val="231F20"/>
                          </a:solidFill>
                          <a:latin typeface="Times New Roman"/>
                          <a:cs typeface="Times New Roman"/>
                        </a:rPr>
                        <a:t>50–54</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25" dirty="0">
                          <a:solidFill>
                            <a:srgbClr val="231F20"/>
                          </a:solidFill>
                          <a:latin typeface="Times New Roman"/>
                          <a:cs typeface="Times New Roman"/>
                        </a:rPr>
                        <a:t>Marginal</a:t>
                      </a:r>
                      <a:r>
                        <a:rPr sz="650" spc="35" dirty="0">
                          <a:solidFill>
                            <a:srgbClr val="231F20"/>
                          </a:solidFill>
                          <a:latin typeface="Times New Roman"/>
                          <a:cs typeface="Times New Roman"/>
                        </a:rPr>
                        <a:t> </a:t>
                      </a:r>
                      <a:r>
                        <a:rPr sz="650" dirty="0">
                          <a:solidFill>
                            <a:srgbClr val="231F20"/>
                          </a:solidFill>
                          <a:latin typeface="Times New Roman"/>
                          <a:cs typeface="Times New Roman"/>
                        </a:rPr>
                        <a:t>performance/</a:t>
                      </a:r>
                      <a:r>
                        <a:rPr sz="650" spc="-70" dirty="0">
                          <a:solidFill>
                            <a:srgbClr val="231F20"/>
                          </a:solidFill>
                          <a:latin typeface="Times New Roman"/>
                          <a:cs typeface="Times New Roman"/>
                        </a:rPr>
                        <a:t> </a:t>
                      </a:r>
                      <a:r>
                        <a:rPr sz="650" spc="-35" dirty="0">
                          <a:solidFill>
                            <a:srgbClr val="231F20"/>
                          </a:solidFill>
                          <a:latin typeface="Times New Roman"/>
                          <a:cs typeface="Times New Roman"/>
                        </a:rPr>
                        <a:t>Barely</a:t>
                      </a:r>
                      <a:r>
                        <a:rPr sz="650" spc="35" dirty="0">
                          <a:solidFill>
                            <a:srgbClr val="231F20"/>
                          </a:solidFill>
                          <a:latin typeface="Times New Roman"/>
                          <a:cs typeface="Times New Roman"/>
                        </a:rPr>
                        <a:t> </a:t>
                      </a:r>
                      <a:r>
                        <a:rPr sz="650" spc="-10" dirty="0">
                          <a:solidFill>
                            <a:srgbClr val="231F20"/>
                          </a:solidFill>
                          <a:latin typeface="Times New Roman"/>
                          <a:cs typeface="Times New Roman"/>
                        </a:rPr>
                        <a:t>passing</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0"/>
                  </a:ext>
                </a:extLst>
              </a:tr>
              <a:tr h="138430">
                <a:tc>
                  <a:txBody>
                    <a:bodyPr/>
                    <a:lstStyle/>
                    <a:p>
                      <a:pPr marL="24130">
                        <a:lnSpc>
                          <a:spcPct val="100000"/>
                        </a:lnSpc>
                        <a:spcBef>
                          <a:spcPts val="25"/>
                        </a:spcBef>
                      </a:pPr>
                      <a:r>
                        <a:rPr sz="700" dirty="0">
                          <a:solidFill>
                            <a:srgbClr val="231F20"/>
                          </a:solidFill>
                          <a:latin typeface="Times New Roman"/>
                          <a:cs typeface="Times New Roman"/>
                        </a:rPr>
                        <a:t>f</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25" dirty="0">
                          <a:solidFill>
                            <a:srgbClr val="231F20"/>
                          </a:solidFill>
                          <a:latin typeface="Times New Roman"/>
                          <a:cs typeface="Times New Roman"/>
                        </a:rPr>
                        <a:t>&lt;50</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40" dirty="0">
                          <a:solidFill>
                            <a:srgbClr val="231F20"/>
                          </a:solidFill>
                          <a:latin typeface="Times New Roman"/>
                          <a:cs typeface="Times New Roman"/>
                        </a:rPr>
                        <a:t>Fail</a:t>
                      </a:r>
                      <a:r>
                        <a:rPr sz="650" spc="-75" dirty="0">
                          <a:solidFill>
                            <a:srgbClr val="231F20"/>
                          </a:solidFill>
                          <a:latin typeface="Times New Roman"/>
                          <a:cs typeface="Times New Roman"/>
                        </a:rPr>
                        <a:t> </a:t>
                      </a:r>
                      <a:r>
                        <a:rPr sz="650" dirty="0">
                          <a:solidFill>
                            <a:srgbClr val="231F20"/>
                          </a:solidFill>
                          <a:latin typeface="Times New Roman"/>
                          <a:cs typeface="Times New Roman"/>
                        </a:rPr>
                        <a:t>/</a:t>
                      </a:r>
                      <a:r>
                        <a:rPr sz="650" spc="-70" dirty="0">
                          <a:solidFill>
                            <a:srgbClr val="231F20"/>
                          </a:solidFill>
                          <a:latin typeface="Times New Roman"/>
                          <a:cs typeface="Times New Roman"/>
                        </a:rPr>
                        <a:t> </a:t>
                      </a:r>
                      <a:r>
                        <a:rPr sz="650" spc="-10" dirty="0">
                          <a:solidFill>
                            <a:srgbClr val="231F20"/>
                          </a:solidFill>
                          <a:latin typeface="Times New Roman"/>
                          <a:cs typeface="Times New Roman"/>
                        </a:rPr>
                        <a:t>Unsatisfactory</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1"/>
                  </a:ext>
                </a:extLst>
              </a:tr>
              <a:tr h="138430">
                <a:tc>
                  <a:txBody>
                    <a:bodyPr/>
                    <a:lstStyle/>
                    <a:p>
                      <a:pPr marL="24130">
                        <a:lnSpc>
                          <a:spcPct val="100000"/>
                        </a:lnSpc>
                        <a:spcBef>
                          <a:spcPts val="25"/>
                        </a:spcBef>
                      </a:pPr>
                      <a:r>
                        <a:rPr sz="700" dirty="0">
                          <a:solidFill>
                            <a:srgbClr val="231F20"/>
                          </a:solidFill>
                          <a:latin typeface="Times New Roman"/>
                          <a:cs typeface="Times New Roman"/>
                        </a:rPr>
                        <a:t>n</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25" dirty="0">
                          <a:solidFill>
                            <a:srgbClr val="231F20"/>
                          </a:solidFill>
                          <a:latin typeface="Times New Roman"/>
                          <a:cs typeface="Times New Roman"/>
                        </a:rPr>
                        <a:t>n/a</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10" dirty="0">
                          <a:solidFill>
                            <a:srgbClr val="231F20"/>
                          </a:solidFill>
                          <a:latin typeface="Times New Roman"/>
                          <a:cs typeface="Times New Roman"/>
                        </a:rPr>
                        <a:t>Incomplete</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2"/>
                  </a:ext>
                </a:extLst>
              </a:tr>
              <a:tr h="138430">
                <a:tc>
                  <a:txBody>
                    <a:bodyPr/>
                    <a:lstStyle/>
                    <a:p>
                      <a:pPr marL="24130">
                        <a:lnSpc>
                          <a:spcPct val="100000"/>
                        </a:lnSpc>
                        <a:spcBef>
                          <a:spcPts val="25"/>
                        </a:spcBef>
                      </a:pPr>
                      <a:r>
                        <a:rPr sz="700" spc="-25" dirty="0">
                          <a:solidFill>
                            <a:srgbClr val="231F20"/>
                          </a:solidFill>
                          <a:latin typeface="Times New Roman"/>
                          <a:cs typeface="Times New Roman"/>
                        </a:rPr>
                        <a:t>de</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25" dirty="0">
                          <a:solidFill>
                            <a:srgbClr val="231F20"/>
                          </a:solidFill>
                          <a:latin typeface="Times New Roman"/>
                          <a:cs typeface="Times New Roman"/>
                        </a:rPr>
                        <a:t>n/a</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10" dirty="0">
                          <a:solidFill>
                            <a:srgbClr val="231F20"/>
                          </a:solidFill>
                          <a:latin typeface="Times New Roman"/>
                          <a:cs typeface="Times New Roman"/>
                        </a:rPr>
                        <a:t>Defferred</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3"/>
                  </a:ext>
                </a:extLst>
              </a:tr>
              <a:tr h="138430">
                <a:tc>
                  <a:txBody>
                    <a:bodyPr/>
                    <a:lstStyle/>
                    <a:p>
                      <a:pPr marL="24130">
                        <a:lnSpc>
                          <a:spcPct val="100000"/>
                        </a:lnSpc>
                        <a:spcBef>
                          <a:spcPts val="25"/>
                        </a:spcBef>
                      </a:pPr>
                      <a:r>
                        <a:rPr sz="700" dirty="0">
                          <a:solidFill>
                            <a:srgbClr val="231F20"/>
                          </a:solidFill>
                          <a:latin typeface="Times New Roman"/>
                          <a:cs typeface="Times New Roman"/>
                        </a:rPr>
                        <a:t>gn</a:t>
                      </a:r>
                      <a:r>
                        <a:rPr sz="700" spc="-45" dirty="0">
                          <a:solidFill>
                            <a:srgbClr val="231F20"/>
                          </a:solidFill>
                          <a:latin typeface="Times New Roman"/>
                          <a:cs typeface="Times New Roman"/>
                        </a:rPr>
                        <a:t> </a:t>
                      </a:r>
                      <a:r>
                        <a:rPr sz="700" spc="-50" dirty="0">
                          <a:solidFill>
                            <a:srgbClr val="231F20"/>
                          </a:solidFill>
                          <a:latin typeface="Times New Roman"/>
                          <a:cs typeface="Times New Roman"/>
                        </a:rPr>
                        <a:t>*</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25" dirty="0">
                          <a:solidFill>
                            <a:srgbClr val="231F20"/>
                          </a:solidFill>
                          <a:latin typeface="Times New Roman"/>
                          <a:cs typeface="Times New Roman"/>
                        </a:rPr>
                        <a:t>n/a</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20" dirty="0">
                          <a:solidFill>
                            <a:srgbClr val="231F20"/>
                          </a:solidFill>
                          <a:latin typeface="Times New Roman"/>
                          <a:cs typeface="Times New Roman"/>
                        </a:rPr>
                        <a:t>Grade</a:t>
                      </a:r>
                      <a:r>
                        <a:rPr sz="650" spc="-5" dirty="0">
                          <a:solidFill>
                            <a:srgbClr val="231F20"/>
                          </a:solidFill>
                          <a:latin typeface="Times New Roman"/>
                          <a:cs typeface="Times New Roman"/>
                        </a:rPr>
                        <a:t> </a:t>
                      </a:r>
                      <a:r>
                        <a:rPr sz="650" dirty="0">
                          <a:solidFill>
                            <a:srgbClr val="231F20"/>
                          </a:solidFill>
                          <a:latin typeface="Times New Roman"/>
                          <a:cs typeface="Times New Roman"/>
                        </a:rPr>
                        <a:t>no </a:t>
                      </a:r>
                      <a:r>
                        <a:rPr sz="650" spc="-10" dirty="0">
                          <a:solidFill>
                            <a:srgbClr val="231F20"/>
                          </a:solidFill>
                          <a:latin typeface="Times New Roman"/>
                          <a:cs typeface="Times New Roman"/>
                        </a:rPr>
                        <a:t>available</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4"/>
                  </a:ext>
                </a:extLst>
              </a:tr>
              <a:tr h="138430">
                <a:tc>
                  <a:txBody>
                    <a:bodyPr/>
                    <a:lstStyle/>
                    <a:p>
                      <a:pPr marL="24130">
                        <a:lnSpc>
                          <a:spcPct val="100000"/>
                        </a:lnSpc>
                        <a:spcBef>
                          <a:spcPts val="25"/>
                        </a:spcBef>
                      </a:pPr>
                      <a:r>
                        <a:rPr sz="700" dirty="0">
                          <a:solidFill>
                            <a:srgbClr val="231F20"/>
                          </a:solidFill>
                          <a:latin typeface="Times New Roman"/>
                          <a:cs typeface="Times New Roman"/>
                        </a:rPr>
                        <a:t>ae</a:t>
                      </a:r>
                      <a:r>
                        <a:rPr sz="700" spc="-90" dirty="0">
                          <a:solidFill>
                            <a:srgbClr val="231F20"/>
                          </a:solidFill>
                          <a:latin typeface="Times New Roman"/>
                          <a:cs typeface="Times New Roman"/>
                        </a:rPr>
                        <a:t> </a:t>
                      </a:r>
                      <a:r>
                        <a:rPr sz="700" spc="-60" dirty="0">
                          <a:solidFill>
                            <a:srgbClr val="231F20"/>
                          </a:solidFill>
                          <a:latin typeface="Times New Roman"/>
                          <a:cs typeface="Times New Roman"/>
                        </a:rPr>
                        <a:t>*</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5400">
                        <a:lnSpc>
                          <a:spcPct val="100000"/>
                        </a:lnSpc>
                        <a:spcBef>
                          <a:spcPts val="25"/>
                        </a:spcBef>
                      </a:pPr>
                      <a:r>
                        <a:rPr sz="700" spc="-25" dirty="0">
                          <a:solidFill>
                            <a:srgbClr val="231F20"/>
                          </a:solidFill>
                          <a:latin typeface="Times New Roman"/>
                          <a:cs typeface="Times New Roman"/>
                        </a:rPr>
                        <a:t>n/a</a:t>
                      </a:r>
                      <a:endParaRPr sz="700">
                        <a:latin typeface="Times New Roman"/>
                        <a:cs typeface="Times New Roman"/>
                      </a:endParaRPr>
                    </a:p>
                  </a:txBody>
                  <a:tcPr marL="0" marR="0" marT="3175" marB="0">
                    <a:lnL w="3175">
                      <a:solidFill>
                        <a:srgbClr val="231F20"/>
                      </a:solidFill>
                      <a:prstDash val="solid"/>
                    </a:lnL>
                    <a:lnR w="3175">
                      <a:solidFill>
                        <a:srgbClr val="231F20"/>
                      </a:solidFill>
                      <a:prstDash val="solid"/>
                    </a:lnR>
                    <a:lnT w="3175">
                      <a:solidFill>
                        <a:srgbClr val="231F20"/>
                      </a:solidFill>
                      <a:prstDash val="solid"/>
                    </a:lnT>
                    <a:lnB w="3175">
                      <a:solidFill>
                        <a:srgbClr val="231F20"/>
                      </a:solidFill>
                      <a:prstDash val="solid"/>
                    </a:lnB>
                  </a:tcPr>
                </a:tc>
                <a:tc>
                  <a:txBody>
                    <a:bodyPr/>
                    <a:lstStyle/>
                    <a:p>
                      <a:pPr marL="29209">
                        <a:lnSpc>
                          <a:spcPct val="100000"/>
                        </a:lnSpc>
                        <a:spcBef>
                          <a:spcPts val="80"/>
                        </a:spcBef>
                      </a:pPr>
                      <a:r>
                        <a:rPr sz="650" spc="-20" dirty="0">
                          <a:solidFill>
                            <a:srgbClr val="231F20"/>
                          </a:solidFill>
                          <a:latin typeface="Times New Roman"/>
                          <a:cs typeface="Times New Roman"/>
                        </a:rPr>
                        <a:t>Compassionate</a:t>
                      </a:r>
                      <a:r>
                        <a:rPr sz="650" spc="90" dirty="0">
                          <a:solidFill>
                            <a:srgbClr val="231F20"/>
                          </a:solidFill>
                          <a:latin typeface="Times New Roman"/>
                          <a:cs typeface="Times New Roman"/>
                        </a:rPr>
                        <a:t> </a:t>
                      </a:r>
                      <a:r>
                        <a:rPr sz="650" spc="-20" dirty="0">
                          <a:solidFill>
                            <a:srgbClr val="231F20"/>
                          </a:solidFill>
                          <a:latin typeface="Times New Roman"/>
                          <a:cs typeface="Times New Roman"/>
                        </a:rPr>
                        <a:t>pass</a:t>
                      </a:r>
                      <a:endParaRPr sz="650">
                        <a:latin typeface="Times New Roman"/>
                        <a:cs typeface="Times New Roman"/>
                      </a:endParaRPr>
                    </a:p>
                  </a:txBody>
                  <a:tcPr marL="0" marR="0" marT="10160" marB="0">
                    <a:lnL w="3175">
                      <a:solidFill>
                        <a:srgbClr val="231F20"/>
                      </a:solidFill>
                      <a:prstDash val="solid"/>
                    </a:lnL>
                    <a:lnT w="3175">
                      <a:solidFill>
                        <a:srgbClr val="231F20"/>
                      </a:solidFill>
                      <a:prstDash val="solid"/>
                    </a:lnT>
                    <a:lnB w="3175">
                      <a:solidFill>
                        <a:srgbClr val="231F20"/>
                      </a:solidFill>
                      <a:prstDash val="solid"/>
                    </a:lnB>
                  </a:tcPr>
                </a:tc>
                <a:extLst>
                  <a:ext uri="{0D108BD9-81ED-4DB2-BD59-A6C34878D82A}">
                    <a16:rowId xmlns:a16="http://schemas.microsoft.com/office/drawing/2014/main" val="10015"/>
                  </a:ext>
                </a:extLst>
              </a:tr>
              <a:tr h="412115">
                <a:tc gridSpan="3">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20"/>
                        </a:spcBef>
                      </a:pPr>
                      <a:endParaRPr sz="550">
                        <a:latin typeface="Times New Roman"/>
                        <a:cs typeface="Times New Roman"/>
                      </a:endParaRPr>
                    </a:p>
                    <a:p>
                      <a:pPr marL="24130">
                        <a:lnSpc>
                          <a:spcPct val="100000"/>
                        </a:lnSpc>
                      </a:pPr>
                      <a:r>
                        <a:rPr sz="650" spc="-65" dirty="0">
                          <a:solidFill>
                            <a:srgbClr val="231F20"/>
                          </a:solidFill>
                          <a:latin typeface="Times New Roman"/>
                          <a:cs typeface="Times New Roman"/>
                        </a:rPr>
                        <a:t>*</a:t>
                      </a:r>
                      <a:r>
                        <a:rPr sz="650" dirty="0">
                          <a:solidFill>
                            <a:srgbClr val="231F20"/>
                          </a:solidFill>
                          <a:latin typeface="Times New Roman"/>
                          <a:cs typeface="Times New Roman"/>
                        </a:rPr>
                        <a:t> </a:t>
                      </a:r>
                      <a:r>
                        <a:rPr sz="650" i="1" spc="-65" dirty="0">
                          <a:solidFill>
                            <a:srgbClr val="231F20"/>
                          </a:solidFill>
                          <a:latin typeface="Times New Roman"/>
                          <a:cs typeface="Times New Roman"/>
                        </a:rPr>
                        <a:t>Requires</a:t>
                      </a:r>
                      <a:r>
                        <a:rPr sz="650" i="1" spc="-15" dirty="0">
                          <a:solidFill>
                            <a:srgbClr val="231F20"/>
                          </a:solidFill>
                          <a:latin typeface="Times New Roman"/>
                          <a:cs typeface="Times New Roman"/>
                        </a:rPr>
                        <a:t> </a:t>
                      </a:r>
                      <a:r>
                        <a:rPr sz="650" i="1" spc="-60" dirty="0">
                          <a:solidFill>
                            <a:srgbClr val="231F20"/>
                          </a:solidFill>
                          <a:latin typeface="Times New Roman"/>
                          <a:cs typeface="Times New Roman"/>
                        </a:rPr>
                        <a:t>memo</a:t>
                      </a:r>
                      <a:r>
                        <a:rPr sz="650" i="1" spc="-10" dirty="0">
                          <a:solidFill>
                            <a:srgbClr val="231F20"/>
                          </a:solidFill>
                          <a:latin typeface="Times New Roman"/>
                          <a:cs typeface="Times New Roman"/>
                        </a:rPr>
                        <a:t> </a:t>
                      </a:r>
                      <a:r>
                        <a:rPr sz="650" i="1" spc="-50" dirty="0">
                          <a:solidFill>
                            <a:srgbClr val="231F20"/>
                          </a:solidFill>
                          <a:latin typeface="Times New Roman"/>
                          <a:cs typeface="Times New Roman"/>
                        </a:rPr>
                        <a:t>from</a:t>
                      </a:r>
                      <a:r>
                        <a:rPr sz="650" i="1" spc="-10" dirty="0">
                          <a:solidFill>
                            <a:srgbClr val="231F20"/>
                          </a:solidFill>
                          <a:latin typeface="Times New Roman"/>
                          <a:cs typeface="Times New Roman"/>
                        </a:rPr>
                        <a:t> instructor</a:t>
                      </a:r>
                      <a:endParaRPr sz="650">
                        <a:latin typeface="Times New Roman"/>
                        <a:cs typeface="Times New Roman"/>
                      </a:endParaRPr>
                    </a:p>
                  </a:txBody>
                  <a:tcPr marL="0" marR="0" marT="0" marB="0">
                    <a:lnL w="3175">
                      <a:solidFill>
                        <a:srgbClr val="231F20"/>
                      </a:solidFill>
                      <a:prstDash val="solid"/>
                    </a:lnL>
                    <a:lnT w="3175">
                      <a:solidFill>
                        <a:srgbClr val="231F20"/>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
        <p:nvSpPr>
          <p:cNvPr id="19" name="object 19"/>
          <p:cNvSpPr txBox="1"/>
          <p:nvPr/>
        </p:nvSpPr>
        <p:spPr>
          <a:xfrm>
            <a:off x="4612104" y="2082853"/>
            <a:ext cx="1477645" cy="103505"/>
          </a:xfrm>
          <a:prstGeom prst="rect">
            <a:avLst/>
          </a:prstGeom>
        </p:spPr>
        <p:txBody>
          <a:bodyPr vert="horz" wrap="square" lIns="0" tIns="13970" rIns="0" bIns="0" rtlCol="0">
            <a:spAutoFit/>
          </a:bodyPr>
          <a:lstStyle/>
          <a:p>
            <a:pPr marL="12700">
              <a:lnSpc>
                <a:spcPct val="100000"/>
              </a:lnSpc>
              <a:spcBef>
                <a:spcPts val="110"/>
              </a:spcBef>
            </a:pPr>
            <a:r>
              <a:rPr sz="500" spc="50" dirty="0">
                <a:solidFill>
                  <a:srgbClr val="D2232A"/>
                </a:solidFill>
                <a:latin typeface="Arial"/>
                <a:cs typeface="Arial"/>
              </a:rPr>
              <a:t>PUBLISHING</a:t>
            </a:r>
            <a:r>
              <a:rPr sz="500" spc="165" dirty="0">
                <a:solidFill>
                  <a:srgbClr val="D2232A"/>
                </a:solidFill>
                <a:latin typeface="Arial"/>
                <a:cs typeface="Arial"/>
              </a:rPr>
              <a:t> </a:t>
            </a:r>
            <a:r>
              <a:rPr sz="500" spc="50" dirty="0">
                <a:solidFill>
                  <a:srgbClr val="D2232A"/>
                </a:solidFill>
                <a:latin typeface="Arial"/>
                <a:cs typeface="Arial"/>
              </a:rPr>
              <a:t>PROGRAM</a:t>
            </a:r>
            <a:r>
              <a:rPr sz="500" spc="165" dirty="0">
                <a:solidFill>
                  <a:srgbClr val="D2232A"/>
                </a:solidFill>
                <a:latin typeface="Arial"/>
                <a:cs typeface="Arial"/>
              </a:rPr>
              <a:t> </a:t>
            </a:r>
            <a:r>
              <a:rPr sz="500" spc="50" dirty="0">
                <a:solidFill>
                  <a:srgbClr val="D2232A"/>
                </a:solidFill>
                <a:latin typeface="Arial"/>
                <a:cs typeface="Arial"/>
              </a:rPr>
              <a:t>GRADE</a:t>
            </a:r>
            <a:r>
              <a:rPr sz="500" spc="165" dirty="0">
                <a:solidFill>
                  <a:srgbClr val="D2232A"/>
                </a:solidFill>
                <a:latin typeface="Arial"/>
                <a:cs typeface="Arial"/>
              </a:rPr>
              <a:t> </a:t>
            </a:r>
            <a:r>
              <a:rPr sz="500" spc="45" dirty="0">
                <a:solidFill>
                  <a:srgbClr val="D2232A"/>
                </a:solidFill>
                <a:latin typeface="Arial"/>
                <a:cs typeface="Arial"/>
              </a:rPr>
              <a:t>SCALE</a:t>
            </a:r>
            <a:endParaRPr sz="500">
              <a:latin typeface="Arial"/>
              <a:cs typeface="Arial"/>
            </a:endParaRPr>
          </a:p>
        </p:txBody>
      </p:sp>
      <p:sp>
        <p:nvSpPr>
          <p:cNvPr id="20" name="object 20"/>
          <p:cNvSpPr txBox="1"/>
          <p:nvPr/>
        </p:nvSpPr>
        <p:spPr>
          <a:xfrm>
            <a:off x="4612100" y="2221662"/>
            <a:ext cx="1565275" cy="803275"/>
          </a:xfrm>
          <a:prstGeom prst="rect">
            <a:avLst/>
          </a:prstGeom>
        </p:spPr>
        <p:txBody>
          <a:bodyPr vert="horz" wrap="square" lIns="0" tIns="11430" rIns="0" bIns="0" rtlCol="0">
            <a:spAutoFit/>
          </a:bodyPr>
          <a:lstStyle/>
          <a:p>
            <a:pPr marL="12700" marR="5080">
              <a:lnSpc>
                <a:spcPct val="112799"/>
              </a:lnSpc>
              <a:spcBef>
                <a:spcPts val="90"/>
              </a:spcBef>
            </a:pPr>
            <a:r>
              <a:rPr sz="700" spc="-20" dirty="0">
                <a:solidFill>
                  <a:srgbClr val="231F20"/>
                </a:solidFill>
                <a:latin typeface="Times New Roman"/>
                <a:cs typeface="Times New Roman"/>
              </a:rPr>
              <a:t>Marks</a:t>
            </a:r>
            <a:r>
              <a:rPr sz="700" spc="10" dirty="0">
                <a:solidFill>
                  <a:srgbClr val="231F20"/>
                </a:solidFill>
                <a:latin typeface="Times New Roman"/>
                <a:cs typeface="Times New Roman"/>
              </a:rPr>
              <a:t> </a:t>
            </a:r>
            <a:r>
              <a:rPr sz="700" dirty="0">
                <a:solidFill>
                  <a:srgbClr val="231F20"/>
                </a:solidFill>
                <a:latin typeface="Times New Roman"/>
                <a:cs typeface="Times New Roman"/>
              </a:rPr>
              <a:t>awarded</a:t>
            </a:r>
            <a:r>
              <a:rPr sz="700" spc="5" dirty="0">
                <a:solidFill>
                  <a:srgbClr val="231F20"/>
                </a:solidFill>
                <a:latin typeface="Times New Roman"/>
                <a:cs typeface="Times New Roman"/>
              </a:rPr>
              <a:t> </a:t>
            </a:r>
            <a:r>
              <a:rPr sz="700" dirty="0">
                <a:solidFill>
                  <a:srgbClr val="231F20"/>
                </a:solidFill>
                <a:latin typeface="Times New Roman"/>
                <a:cs typeface="Times New Roman"/>
              </a:rPr>
              <a:t>are</a:t>
            </a:r>
            <a:r>
              <a:rPr sz="700" spc="10" dirty="0">
                <a:solidFill>
                  <a:srgbClr val="231F20"/>
                </a:solidFill>
                <a:latin typeface="Times New Roman"/>
                <a:cs typeface="Times New Roman"/>
              </a:rPr>
              <a:t> </a:t>
            </a:r>
            <a:r>
              <a:rPr sz="700" dirty="0">
                <a:solidFill>
                  <a:srgbClr val="231F20"/>
                </a:solidFill>
                <a:latin typeface="Times New Roman"/>
                <a:cs typeface="Times New Roman"/>
              </a:rPr>
              <a:t>expected</a:t>
            </a:r>
            <a:r>
              <a:rPr sz="700" spc="10" dirty="0">
                <a:solidFill>
                  <a:srgbClr val="231F20"/>
                </a:solidFill>
                <a:latin typeface="Times New Roman"/>
                <a:cs typeface="Times New Roman"/>
              </a:rPr>
              <a:t> </a:t>
            </a:r>
            <a:r>
              <a:rPr sz="700" dirty="0">
                <a:solidFill>
                  <a:srgbClr val="231F20"/>
                </a:solidFill>
                <a:latin typeface="Times New Roman"/>
                <a:cs typeface="Times New Roman"/>
              </a:rPr>
              <a:t>to</a:t>
            </a:r>
            <a:r>
              <a:rPr sz="700" spc="10" dirty="0">
                <a:solidFill>
                  <a:srgbClr val="231F20"/>
                </a:solidFill>
                <a:latin typeface="Times New Roman"/>
                <a:cs typeface="Times New Roman"/>
              </a:rPr>
              <a:t> </a:t>
            </a:r>
            <a:r>
              <a:rPr sz="700" spc="-10" dirty="0">
                <a:solidFill>
                  <a:srgbClr val="231F20"/>
                </a:solidFill>
                <a:latin typeface="Times New Roman"/>
                <a:cs typeface="Times New Roman"/>
              </a:rPr>
              <a:t>correspond</a:t>
            </a:r>
            <a:r>
              <a:rPr sz="700" spc="500" dirty="0">
                <a:solidFill>
                  <a:srgbClr val="231F20"/>
                </a:solidFill>
                <a:latin typeface="Times New Roman"/>
                <a:cs typeface="Times New Roman"/>
              </a:rPr>
              <a:t> </a:t>
            </a:r>
            <a:r>
              <a:rPr sz="700" dirty="0">
                <a:solidFill>
                  <a:srgbClr val="231F20"/>
                </a:solidFill>
                <a:latin typeface="Times New Roman"/>
                <a:cs typeface="Times New Roman"/>
              </a:rPr>
              <a:t>to</a:t>
            </a:r>
            <a:r>
              <a:rPr sz="700" spc="10" dirty="0">
                <a:solidFill>
                  <a:srgbClr val="231F20"/>
                </a:solidFill>
                <a:latin typeface="Times New Roman"/>
                <a:cs typeface="Times New Roman"/>
              </a:rPr>
              <a:t> </a:t>
            </a:r>
            <a:r>
              <a:rPr sz="700" dirty="0">
                <a:solidFill>
                  <a:srgbClr val="231F20"/>
                </a:solidFill>
                <a:latin typeface="Times New Roman"/>
                <a:cs typeface="Times New Roman"/>
              </a:rPr>
              <a:t>established</a:t>
            </a:r>
            <a:r>
              <a:rPr sz="700" spc="10" dirty="0">
                <a:solidFill>
                  <a:srgbClr val="231F20"/>
                </a:solidFill>
                <a:latin typeface="Times New Roman"/>
                <a:cs typeface="Times New Roman"/>
              </a:rPr>
              <a:t> </a:t>
            </a:r>
            <a:r>
              <a:rPr sz="700" spc="-10" dirty="0">
                <a:solidFill>
                  <a:srgbClr val="231F20"/>
                </a:solidFill>
                <a:latin typeface="Times New Roman"/>
                <a:cs typeface="Times New Roman"/>
              </a:rPr>
              <a:t>university-</a:t>
            </a:r>
            <a:r>
              <a:rPr sz="700" dirty="0">
                <a:solidFill>
                  <a:srgbClr val="231F20"/>
                </a:solidFill>
                <a:latin typeface="Times New Roman"/>
                <a:cs typeface="Times New Roman"/>
              </a:rPr>
              <a:t>wide</a:t>
            </a:r>
            <a:r>
              <a:rPr sz="700" spc="10" dirty="0">
                <a:solidFill>
                  <a:srgbClr val="231F20"/>
                </a:solidFill>
                <a:latin typeface="Times New Roman"/>
                <a:cs typeface="Times New Roman"/>
              </a:rPr>
              <a:t> </a:t>
            </a:r>
            <a:r>
              <a:rPr sz="700" spc="-10" dirty="0">
                <a:solidFill>
                  <a:srgbClr val="231F20"/>
                </a:solidFill>
                <a:latin typeface="Times New Roman"/>
                <a:cs typeface="Times New Roman"/>
              </a:rPr>
              <a:t>practices</a:t>
            </a:r>
            <a:endParaRPr sz="700">
              <a:latin typeface="Times New Roman"/>
              <a:cs typeface="Times New Roman"/>
            </a:endParaRPr>
          </a:p>
          <a:p>
            <a:pPr marL="12700">
              <a:lnSpc>
                <a:spcPct val="100000"/>
              </a:lnSpc>
              <a:spcBef>
                <a:spcPts val="110"/>
              </a:spcBef>
            </a:pPr>
            <a:r>
              <a:rPr sz="700" dirty="0">
                <a:solidFill>
                  <a:srgbClr val="231F20"/>
                </a:solidFill>
                <a:latin typeface="Times New Roman"/>
                <a:cs typeface="Times New Roman"/>
              </a:rPr>
              <a:t>in</a:t>
            </a:r>
            <a:r>
              <a:rPr sz="700" spc="40" dirty="0">
                <a:solidFill>
                  <a:srgbClr val="231F20"/>
                </a:solidFill>
                <a:latin typeface="Times New Roman"/>
                <a:cs typeface="Times New Roman"/>
              </a:rPr>
              <a:t> </a:t>
            </a:r>
            <a:r>
              <a:rPr sz="700" dirty="0">
                <a:solidFill>
                  <a:srgbClr val="231F20"/>
                </a:solidFill>
                <a:latin typeface="Times New Roman"/>
                <a:cs typeface="Times New Roman"/>
              </a:rPr>
              <a:t>both</a:t>
            </a:r>
            <a:r>
              <a:rPr sz="700" spc="40" dirty="0">
                <a:solidFill>
                  <a:srgbClr val="231F20"/>
                </a:solidFill>
                <a:latin typeface="Times New Roman"/>
                <a:cs typeface="Times New Roman"/>
              </a:rPr>
              <a:t> </a:t>
            </a:r>
            <a:r>
              <a:rPr sz="700" dirty="0">
                <a:solidFill>
                  <a:srgbClr val="231F20"/>
                </a:solidFill>
                <a:latin typeface="Times New Roman"/>
                <a:cs typeface="Times New Roman"/>
              </a:rPr>
              <a:t>their</a:t>
            </a:r>
            <a:r>
              <a:rPr sz="700" spc="40" dirty="0">
                <a:solidFill>
                  <a:srgbClr val="231F20"/>
                </a:solidFill>
                <a:latin typeface="Times New Roman"/>
                <a:cs typeface="Times New Roman"/>
              </a:rPr>
              <a:t> </a:t>
            </a:r>
            <a:r>
              <a:rPr sz="700" spc="-20" dirty="0">
                <a:solidFill>
                  <a:srgbClr val="231F20"/>
                </a:solidFill>
                <a:latin typeface="Times New Roman"/>
                <a:cs typeface="Times New Roman"/>
              </a:rPr>
              <a:t>levels</a:t>
            </a:r>
            <a:r>
              <a:rPr sz="700" spc="40" dirty="0">
                <a:solidFill>
                  <a:srgbClr val="231F20"/>
                </a:solidFill>
                <a:latin typeface="Times New Roman"/>
                <a:cs typeface="Times New Roman"/>
              </a:rPr>
              <a:t> </a:t>
            </a:r>
            <a:r>
              <a:rPr sz="700" dirty="0">
                <a:solidFill>
                  <a:srgbClr val="231F20"/>
                </a:solidFill>
                <a:latin typeface="Times New Roman"/>
                <a:cs typeface="Times New Roman"/>
              </a:rPr>
              <a:t>and</a:t>
            </a:r>
            <a:r>
              <a:rPr sz="700" spc="45" dirty="0">
                <a:solidFill>
                  <a:srgbClr val="231F20"/>
                </a:solidFill>
                <a:latin typeface="Times New Roman"/>
                <a:cs typeface="Times New Roman"/>
              </a:rPr>
              <a:t> </a:t>
            </a:r>
            <a:r>
              <a:rPr sz="700" dirty="0">
                <a:solidFill>
                  <a:srgbClr val="231F20"/>
                </a:solidFill>
                <a:latin typeface="Times New Roman"/>
                <a:cs typeface="Times New Roman"/>
              </a:rPr>
              <a:t>their</a:t>
            </a:r>
            <a:r>
              <a:rPr sz="700" spc="40" dirty="0">
                <a:solidFill>
                  <a:srgbClr val="231F20"/>
                </a:solidFill>
                <a:latin typeface="Times New Roman"/>
                <a:cs typeface="Times New Roman"/>
              </a:rPr>
              <a:t> </a:t>
            </a:r>
            <a:r>
              <a:rPr sz="700" spc="-10" dirty="0">
                <a:solidFill>
                  <a:srgbClr val="231F20"/>
                </a:solidFill>
                <a:latin typeface="Times New Roman"/>
                <a:cs typeface="Times New Roman"/>
              </a:rPr>
              <a:t>distribution.</a:t>
            </a:r>
            <a:endParaRPr sz="700">
              <a:latin typeface="Times New Roman"/>
              <a:cs typeface="Times New Roman"/>
            </a:endParaRPr>
          </a:p>
          <a:p>
            <a:pPr marL="12700" marR="86995">
              <a:lnSpc>
                <a:spcPct val="112799"/>
              </a:lnSpc>
              <a:spcBef>
                <a:spcPts val="434"/>
              </a:spcBef>
            </a:pPr>
            <a:r>
              <a:rPr sz="700" spc="-10" dirty="0">
                <a:solidFill>
                  <a:srgbClr val="231F20"/>
                </a:solidFill>
                <a:latin typeface="Times New Roman"/>
                <a:cs typeface="Times New Roman"/>
              </a:rPr>
              <a:t>Direct</a:t>
            </a:r>
            <a:r>
              <a:rPr sz="700" spc="20" dirty="0">
                <a:solidFill>
                  <a:srgbClr val="231F20"/>
                </a:solidFill>
                <a:latin typeface="Times New Roman"/>
                <a:cs typeface="Times New Roman"/>
              </a:rPr>
              <a:t> </a:t>
            </a:r>
            <a:r>
              <a:rPr sz="700" dirty="0">
                <a:solidFill>
                  <a:srgbClr val="231F20"/>
                </a:solidFill>
                <a:latin typeface="Times New Roman"/>
                <a:cs typeface="Times New Roman"/>
              </a:rPr>
              <a:t>questions</a:t>
            </a:r>
            <a:r>
              <a:rPr sz="700" spc="20" dirty="0">
                <a:solidFill>
                  <a:srgbClr val="231F20"/>
                </a:solidFill>
                <a:latin typeface="Times New Roman"/>
                <a:cs typeface="Times New Roman"/>
              </a:rPr>
              <a:t> </a:t>
            </a:r>
            <a:r>
              <a:rPr sz="700" dirty="0">
                <a:solidFill>
                  <a:srgbClr val="231F20"/>
                </a:solidFill>
                <a:latin typeface="Times New Roman"/>
                <a:cs typeface="Times New Roman"/>
              </a:rPr>
              <a:t>pertaining</a:t>
            </a:r>
            <a:r>
              <a:rPr sz="700" spc="25" dirty="0">
                <a:solidFill>
                  <a:srgbClr val="231F20"/>
                </a:solidFill>
                <a:latin typeface="Times New Roman"/>
                <a:cs typeface="Times New Roman"/>
              </a:rPr>
              <a:t> </a:t>
            </a:r>
            <a:r>
              <a:rPr sz="700" dirty="0">
                <a:solidFill>
                  <a:srgbClr val="231F20"/>
                </a:solidFill>
                <a:latin typeface="Times New Roman"/>
                <a:cs typeface="Times New Roman"/>
              </a:rPr>
              <a:t>to</a:t>
            </a:r>
            <a:r>
              <a:rPr sz="700" spc="20" dirty="0">
                <a:solidFill>
                  <a:srgbClr val="231F20"/>
                </a:solidFill>
                <a:latin typeface="Times New Roman"/>
                <a:cs typeface="Times New Roman"/>
              </a:rPr>
              <a:t> </a:t>
            </a:r>
            <a:r>
              <a:rPr sz="700" dirty="0">
                <a:solidFill>
                  <a:srgbClr val="231F20"/>
                </a:solidFill>
                <a:latin typeface="Times New Roman"/>
                <a:cs typeface="Times New Roman"/>
              </a:rPr>
              <a:t>grading</a:t>
            </a:r>
            <a:r>
              <a:rPr sz="700" spc="25" dirty="0">
                <a:solidFill>
                  <a:srgbClr val="231F20"/>
                </a:solidFill>
                <a:latin typeface="Times New Roman"/>
                <a:cs typeface="Times New Roman"/>
              </a:rPr>
              <a:t> </a:t>
            </a:r>
            <a:r>
              <a:rPr sz="700" spc="-25" dirty="0">
                <a:solidFill>
                  <a:srgbClr val="231F20"/>
                </a:solidFill>
                <a:latin typeface="Times New Roman"/>
                <a:cs typeface="Times New Roman"/>
              </a:rPr>
              <a:t>to</a:t>
            </a:r>
            <a:r>
              <a:rPr sz="700" spc="500" dirty="0">
                <a:solidFill>
                  <a:srgbClr val="231F20"/>
                </a:solidFill>
                <a:latin typeface="Times New Roman"/>
                <a:cs typeface="Times New Roman"/>
              </a:rPr>
              <a:t> </a:t>
            </a:r>
            <a:r>
              <a:rPr sz="700" dirty="0">
                <a:solidFill>
                  <a:srgbClr val="231F20"/>
                </a:solidFill>
                <a:latin typeface="Times New Roman"/>
                <a:cs typeface="Times New Roman"/>
              </a:rPr>
              <a:t>the</a:t>
            </a:r>
            <a:r>
              <a:rPr sz="700" spc="55" dirty="0">
                <a:solidFill>
                  <a:srgbClr val="231F20"/>
                </a:solidFill>
                <a:latin typeface="Times New Roman"/>
                <a:cs typeface="Times New Roman"/>
              </a:rPr>
              <a:t> </a:t>
            </a:r>
            <a:r>
              <a:rPr sz="700" dirty="0">
                <a:solidFill>
                  <a:srgbClr val="231F20"/>
                </a:solidFill>
                <a:latin typeface="Times New Roman"/>
                <a:cs typeface="Times New Roman"/>
              </a:rPr>
              <a:t>program</a:t>
            </a:r>
            <a:r>
              <a:rPr sz="700" spc="60" dirty="0">
                <a:solidFill>
                  <a:srgbClr val="231F20"/>
                </a:solidFill>
                <a:latin typeface="Times New Roman"/>
                <a:cs typeface="Times New Roman"/>
              </a:rPr>
              <a:t> </a:t>
            </a:r>
            <a:r>
              <a:rPr sz="700" dirty="0">
                <a:solidFill>
                  <a:srgbClr val="231F20"/>
                </a:solidFill>
                <a:latin typeface="Times New Roman"/>
                <a:cs typeface="Times New Roman"/>
              </a:rPr>
              <a:t>administrator</a:t>
            </a:r>
            <a:r>
              <a:rPr sz="700" spc="55" dirty="0">
                <a:solidFill>
                  <a:srgbClr val="231F20"/>
                </a:solidFill>
                <a:latin typeface="Times New Roman"/>
                <a:cs typeface="Times New Roman"/>
              </a:rPr>
              <a:t> </a:t>
            </a:r>
            <a:r>
              <a:rPr sz="700" spc="-25" dirty="0">
                <a:solidFill>
                  <a:srgbClr val="231F20"/>
                </a:solidFill>
                <a:latin typeface="Times New Roman"/>
                <a:cs typeface="Times New Roman"/>
              </a:rPr>
              <a:t>at:</a:t>
            </a:r>
            <a:endParaRPr sz="700">
              <a:latin typeface="Times New Roman"/>
              <a:cs typeface="Times New Roman"/>
            </a:endParaRPr>
          </a:p>
          <a:p>
            <a:pPr marL="12700">
              <a:lnSpc>
                <a:spcPct val="100000"/>
              </a:lnSpc>
              <a:spcBef>
                <a:spcPts val="110"/>
              </a:spcBef>
            </a:pPr>
            <a:r>
              <a:rPr sz="700" spc="-10" dirty="0">
                <a:solidFill>
                  <a:srgbClr val="231F20"/>
                </a:solidFill>
                <a:latin typeface="Times New Roman"/>
                <a:cs typeface="Times New Roman"/>
                <a:hlinkClick r:id="rId14"/>
              </a:rPr>
              <a:t>ccsp-info@sfu.ca</a:t>
            </a:r>
            <a:endParaRPr sz="700">
              <a:latin typeface="Times New Roman"/>
              <a:cs typeface="Times New Roman"/>
            </a:endParaRPr>
          </a:p>
        </p:txBody>
      </p:sp>
      <p:sp>
        <p:nvSpPr>
          <p:cNvPr id="21" name="object 21"/>
          <p:cNvSpPr/>
          <p:nvPr/>
        </p:nvSpPr>
        <p:spPr>
          <a:xfrm>
            <a:off x="3786402" y="1902513"/>
            <a:ext cx="5330825" cy="0"/>
          </a:xfrm>
          <a:custGeom>
            <a:avLst/>
            <a:gdLst/>
            <a:ahLst/>
            <a:cxnLst/>
            <a:rect l="l" t="t" r="r" b="b"/>
            <a:pathLst>
              <a:path w="5330825">
                <a:moveTo>
                  <a:pt x="0" y="0"/>
                </a:moveTo>
                <a:lnTo>
                  <a:pt x="5330240" y="0"/>
                </a:lnTo>
              </a:path>
            </a:pathLst>
          </a:custGeom>
          <a:ln w="3175">
            <a:solidFill>
              <a:srgbClr val="231F20"/>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5085080" cy="5486400"/>
            <a:chOff x="152400" y="1143000"/>
            <a:chExt cx="5085080" cy="5486400"/>
          </a:xfrm>
        </p:grpSpPr>
        <p:sp>
          <p:nvSpPr>
            <p:cNvPr id="3" name="object 3"/>
            <p:cNvSpPr/>
            <p:nvPr/>
          </p:nvSpPr>
          <p:spPr>
            <a:xfrm>
              <a:off x="152400" y="1143000"/>
              <a:ext cx="5085080" cy="5486400"/>
            </a:xfrm>
            <a:custGeom>
              <a:avLst/>
              <a:gdLst/>
              <a:ahLst/>
              <a:cxnLst/>
              <a:rect l="l" t="t" r="r" b="b"/>
              <a:pathLst>
                <a:path w="5085080" h="5486400">
                  <a:moveTo>
                    <a:pt x="5085078" y="0"/>
                  </a:moveTo>
                  <a:lnTo>
                    <a:pt x="0" y="0"/>
                  </a:lnTo>
                  <a:lnTo>
                    <a:pt x="0" y="5486399"/>
                  </a:lnTo>
                  <a:lnTo>
                    <a:pt x="2943007" y="5486399"/>
                  </a:lnTo>
                  <a:lnTo>
                    <a:pt x="5085078" y="0"/>
                  </a:lnTo>
                  <a:close/>
                </a:path>
              </a:pathLst>
            </a:custGeom>
            <a:solidFill>
              <a:srgbClr val="262626">
                <a:alpha val="70199"/>
              </a:srgbClr>
            </a:solidFill>
          </p:spPr>
          <p:txBody>
            <a:bodyPr wrap="square" lIns="0" tIns="0" rIns="0" bIns="0" rtlCol="0"/>
            <a:lstStyle/>
            <a:p>
              <a:endParaRPr/>
            </a:p>
          </p:txBody>
        </p:sp>
        <p:sp>
          <p:nvSpPr>
            <p:cNvPr id="4" name="object 4"/>
            <p:cNvSpPr/>
            <p:nvPr/>
          </p:nvSpPr>
          <p:spPr>
            <a:xfrm>
              <a:off x="152400" y="1143000"/>
              <a:ext cx="4784090" cy="5486400"/>
            </a:xfrm>
            <a:custGeom>
              <a:avLst/>
              <a:gdLst/>
              <a:ahLst/>
              <a:cxnLst/>
              <a:rect l="l" t="t" r="r" b="b"/>
              <a:pathLst>
                <a:path w="4784090" h="5486400">
                  <a:moveTo>
                    <a:pt x="4783672" y="0"/>
                  </a:moveTo>
                  <a:lnTo>
                    <a:pt x="0" y="0"/>
                  </a:lnTo>
                  <a:lnTo>
                    <a:pt x="0" y="5486399"/>
                  </a:lnTo>
                  <a:lnTo>
                    <a:pt x="2641601" y="5486399"/>
                  </a:lnTo>
                  <a:lnTo>
                    <a:pt x="4783672" y="0"/>
                  </a:lnTo>
                  <a:close/>
                </a:path>
              </a:pathLst>
            </a:custGeom>
            <a:solidFill>
              <a:srgbClr val="262626"/>
            </a:solidFill>
          </p:spPr>
          <p:txBody>
            <a:bodyPr wrap="square" lIns="0" tIns="0" rIns="0" bIns="0" rtlCol="0"/>
            <a:lstStyle/>
            <a:p>
              <a:endParaRPr/>
            </a:p>
          </p:txBody>
        </p:sp>
      </p:grpSp>
      <p:sp>
        <p:nvSpPr>
          <p:cNvPr id="5" name="object 5"/>
          <p:cNvSpPr txBox="1"/>
          <p:nvPr/>
        </p:nvSpPr>
        <p:spPr>
          <a:xfrm>
            <a:off x="885850" y="2996184"/>
            <a:ext cx="2301240" cy="1040765"/>
          </a:xfrm>
          <a:prstGeom prst="rect">
            <a:avLst/>
          </a:prstGeom>
        </p:spPr>
        <p:txBody>
          <a:bodyPr vert="horz" wrap="square" lIns="0" tIns="71755" rIns="0" bIns="0" rtlCol="0">
            <a:spAutoFit/>
          </a:bodyPr>
          <a:lstStyle/>
          <a:p>
            <a:pPr marL="12700" marR="5080">
              <a:lnSpc>
                <a:spcPts val="3790"/>
              </a:lnSpc>
              <a:spcBef>
                <a:spcPts val="565"/>
              </a:spcBef>
            </a:pPr>
            <a:r>
              <a:rPr sz="3500" spc="-250" dirty="0">
                <a:solidFill>
                  <a:srgbClr val="FFFFFF"/>
                </a:solidFill>
                <a:latin typeface="Arial"/>
                <a:cs typeface="Arial"/>
              </a:rPr>
              <a:t>Social</a:t>
            </a:r>
            <a:r>
              <a:rPr sz="3500" spc="-125" dirty="0">
                <a:solidFill>
                  <a:srgbClr val="FFFFFF"/>
                </a:solidFill>
                <a:latin typeface="Arial"/>
                <a:cs typeface="Arial"/>
              </a:rPr>
              <a:t> </a:t>
            </a:r>
            <a:r>
              <a:rPr sz="3500" spc="-114" dirty="0">
                <a:solidFill>
                  <a:srgbClr val="FFFFFF"/>
                </a:solidFill>
                <a:latin typeface="Arial"/>
                <a:cs typeface="Arial"/>
              </a:rPr>
              <a:t>Media </a:t>
            </a:r>
            <a:r>
              <a:rPr sz="3500" spc="-50" dirty="0">
                <a:solidFill>
                  <a:srgbClr val="FFFFFF"/>
                </a:solidFill>
                <a:latin typeface="Arial"/>
                <a:cs typeface="Arial"/>
              </a:rPr>
              <a:t>Stats</a:t>
            </a:r>
            <a:endParaRPr sz="3500">
              <a:latin typeface="Arial"/>
              <a:cs typeface="Arial"/>
            </a:endParaRPr>
          </a:p>
        </p:txBody>
      </p:sp>
      <p:sp>
        <p:nvSpPr>
          <p:cNvPr id="6" name="object 6"/>
          <p:cNvSpPr txBox="1"/>
          <p:nvPr/>
        </p:nvSpPr>
        <p:spPr>
          <a:xfrm>
            <a:off x="5043932" y="2045208"/>
            <a:ext cx="4053204" cy="2543175"/>
          </a:xfrm>
          <a:prstGeom prst="rect">
            <a:avLst/>
          </a:prstGeom>
        </p:spPr>
        <p:txBody>
          <a:bodyPr vert="horz" wrap="square" lIns="0" tIns="45720" rIns="0" bIns="0" rtlCol="0">
            <a:spAutoFit/>
          </a:bodyPr>
          <a:lstStyle/>
          <a:p>
            <a:pPr marL="194945" marR="241300" indent="-182880">
              <a:lnSpc>
                <a:spcPts val="1800"/>
              </a:lnSpc>
              <a:spcBef>
                <a:spcPts val="360"/>
              </a:spcBef>
              <a:buChar char="•"/>
              <a:tabLst>
                <a:tab pos="195580" algn="l"/>
              </a:tabLst>
            </a:pPr>
            <a:r>
              <a:rPr sz="1700" spc="-135" dirty="0">
                <a:latin typeface="Arial"/>
                <a:cs typeface="Arial"/>
              </a:rPr>
              <a:t>On</a:t>
            </a:r>
            <a:r>
              <a:rPr sz="1700" spc="-85" dirty="0">
                <a:latin typeface="Arial"/>
                <a:cs typeface="Arial"/>
              </a:rPr>
              <a:t> </a:t>
            </a:r>
            <a:r>
              <a:rPr sz="1700" spc="-120" dirty="0">
                <a:latin typeface="Arial"/>
                <a:cs typeface="Arial"/>
              </a:rPr>
              <a:t>average,</a:t>
            </a:r>
            <a:r>
              <a:rPr sz="1700" spc="-75" dirty="0">
                <a:latin typeface="Arial"/>
                <a:cs typeface="Arial"/>
              </a:rPr>
              <a:t> people</a:t>
            </a:r>
            <a:r>
              <a:rPr sz="1700" spc="-80" dirty="0">
                <a:latin typeface="Arial"/>
                <a:cs typeface="Arial"/>
              </a:rPr>
              <a:t> </a:t>
            </a:r>
            <a:r>
              <a:rPr sz="1700" spc="-120" dirty="0">
                <a:latin typeface="Arial"/>
                <a:cs typeface="Arial"/>
              </a:rPr>
              <a:t>have</a:t>
            </a:r>
            <a:r>
              <a:rPr sz="1700" spc="-80" dirty="0">
                <a:latin typeface="Arial"/>
                <a:cs typeface="Arial"/>
              </a:rPr>
              <a:t> </a:t>
            </a:r>
            <a:r>
              <a:rPr sz="1700" spc="-75" dirty="0">
                <a:solidFill>
                  <a:schemeClr val="tx1"/>
                </a:solidFill>
                <a:uFill>
                  <a:solidFill>
                    <a:srgbClr val="0563C1"/>
                  </a:solidFill>
                </a:uFill>
                <a:latin typeface="Arial"/>
                <a:cs typeface="Arial"/>
              </a:rPr>
              <a:t>7.6</a:t>
            </a:r>
            <a:r>
              <a:rPr sz="1700" spc="-85" dirty="0">
                <a:solidFill>
                  <a:schemeClr val="tx1"/>
                </a:solidFill>
                <a:uFill>
                  <a:solidFill>
                    <a:srgbClr val="0563C1"/>
                  </a:solidFill>
                </a:uFill>
                <a:latin typeface="Arial"/>
                <a:cs typeface="Arial"/>
              </a:rPr>
              <a:t> </a:t>
            </a:r>
            <a:r>
              <a:rPr sz="1700" spc="-160" dirty="0">
                <a:solidFill>
                  <a:schemeClr val="tx1"/>
                </a:solidFill>
                <a:uFill>
                  <a:solidFill>
                    <a:srgbClr val="0563C1"/>
                  </a:solidFill>
                </a:uFill>
                <a:latin typeface="Arial"/>
                <a:cs typeface="Arial"/>
              </a:rPr>
              <a:t>social</a:t>
            </a:r>
            <a:r>
              <a:rPr sz="1700" spc="-75" dirty="0">
                <a:solidFill>
                  <a:schemeClr val="tx1"/>
                </a:solidFill>
                <a:uFill>
                  <a:solidFill>
                    <a:srgbClr val="0563C1"/>
                  </a:solidFill>
                </a:uFill>
                <a:latin typeface="Arial"/>
                <a:cs typeface="Arial"/>
              </a:rPr>
              <a:t> </a:t>
            </a:r>
            <a:r>
              <a:rPr sz="1700" spc="-90" dirty="0">
                <a:solidFill>
                  <a:schemeClr val="tx1"/>
                </a:solidFill>
                <a:uFill>
                  <a:solidFill>
                    <a:srgbClr val="0563C1"/>
                  </a:solidFill>
                </a:uFill>
                <a:latin typeface="Arial"/>
                <a:cs typeface="Arial"/>
              </a:rPr>
              <a:t>media</a:t>
            </a:r>
            <a:r>
              <a:rPr sz="1700" spc="-90" dirty="0">
                <a:solidFill>
                  <a:schemeClr val="tx1"/>
                </a:solidFill>
                <a:latin typeface="Arial"/>
                <a:cs typeface="Arial"/>
              </a:rPr>
              <a:t> </a:t>
            </a:r>
            <a:r>
              <a:rPr sz="1700" spc="-55" dirty="0">
                <a:solidFill>
                  <a:schemeClr val="tx1"/>
                </a:solidFill>
                <a:uFill>
                  <a:solidFill>
                    <a:srgbClr val="0563C1"/>
                  </a:solidFill>
                </a:uFill>
                <a:latin typeface="Arial"/>
                <a:cs typeface="Arial"/>
              </a:rPr>
              <a:t>accounts</a:t>
            </a:r>
            <a:endParaRPr sz="1700" dirty="0">
              <a:solidFill>
                <a:schemeClr val="tx1"/>
              </a:solidFill>
              <a:latin typeface="Arial"/>
              <a:cs typeface="Arial"/>
            </a:endParaRPr>
          </a:p>
          <a:p>
            <a:pPr marL="194945" marR="5080" indent="-182880">
              <a:lnSpc>
                <a:spcPts val="1900"/>
              </a:lnSpc>
              <a:spcBef>
                <a:spcPts val="710"/>
              </a:spcBef>
              <a:buChar char="•"/>
              <a:tabLst>
                <a:tab pos="195580" algn="l"/>
              </a:tabLst>
            </a:pPr>
            <a:r>
              <a:rPr sz="1700" spc="-145" dirty="0">
                <a:latin typeface="Arial"/>
                <a:cs typeface="Arial"/>
              </a:rPr>
              <a:t>The</a:t>
            </a:r>
            <a:r>
              <a:rPr sz="1700" spc="-80" dirty="0">
                <a:latin typeface="Arial"/>
                <a:cs typeface="Arial"/>
              </a:rPr>
              <a:t> </a:t>
            </a:r>
            <a:r>
              <a:rPr sz="1700" spc="-125" dirty="0">
                <a:latin typeface="Arial"/>
                <a:cs typeface="Arial"/>
              </a:rPr>
              <a:t>average</a:t>
            </a:r>
            <a:r>
              <a:rPr sz="1700" spc="-75" dirty="0">
                <a:latin typeface="Arial"/>
                <a:cs typeface="Arial"/>
              </a:rPr>
              <a:t> </a:t>
            </a:r>
            <a:r>
              <a:rPr sz="1700" spc="-65" dirty="0">
                <a:latin typeface="Arial"/>
                <a:cs typeface="Arial"/>
              </a:rPr>
              <a:t>daily</a:t>
            </a:r>
            <a:r>
              <a:rPr sz="1700" spc="-80" dirty="0">
                <a:latin typeface="Arial"/>
                <a:cs typeface="Arial"/>
              </a:rPr>
              <a:t> </a:t>
            </a:r>
            <a:r>
              <a:rPr sz="1700" spc="-30" dirty="0">
                <a:latin typeface="Arial"/>
                <a:cs typeface="Arial"/>
              </a:rPr>
              <a:t>time</a:t>
            </a:r>
            <a:r>
              <a:rPr sz="1700" spc="-75" dirty="0">
                <a:latin typeface="Arial"/>
                <a:cs typeface="Arial"/>
              </a:rPr>
              <a:t> </a:t>
            </a:r>
            <a:r>
              <a:rPr sz="1700" spc="-80" dirty="0">
                <a:latin typeface="Arial"/>
                <a:cs typeface="Arial"/>
              </a:rPr>
              <a:t>spent </a:t>
            </a:r>
            <a:r>
              <a:rPr sz="1700" spc="-65" dirty="0">
                <a:latin typeface="Arial"/>
                <a:cs typeface="Arial"/>
              </a:rPr>
              <a:t>on</a:t>
            </a:r>
            <a:r>
              <a:rPr sz="1700" spc="-85" dirty="0">
                <a:latin typeface="Arial"/>
                <a:cs typeface="Arial"/>
              </a:rPr>
              <a:t> </a:t>
            </a:r>
            <a:r>
              <a:rPr sz="1700" spc="-95" dirty="0">
                <a:latin typeface="Arial"/>
                <a:cs typeface="Arial"/>
              </a:rPr>
              <a:t>social</a:t>
            </a:r>
            <a:r>
              <a:rPr sz="1700" spc="-70" dirty="0">
                <a:latin typeface="Arial"/>
                <a:cs typeface="Arial"/>
              </a:rPr>
              <a:t> </a:t>
            </a:r>
            <a:r>
              <a:rPr sz="1700" spc="-100" dirty="0">
                <a:latin typeface="Arial"/>
                <a:cs typeface="Arial"/>
              </a:rPr>
              <a:t>is</a:t>
            </a:r>
            <a:r>
              <a:rPr sz="1700" spc="-75" dirty="0">
                <a:latin typeface="Arial"/>
                <a:cs typeface="Arial"/>
              </a:rPr>
              <a:t> </a:t>
            </a:r>
            <a:r>
              <a:rPr sz="1700" spc="-45" dirty="0">
                <a:solidFill>
                  <a:schemeClr val="tx1"/>
                </a:solidFill>
                <a:latin typeface="Arial"/>
                <a:cs typeface="Arial"/>
              </a:rPr>
              <a:t>1</a:t>
            </a:r>
            <a:r>
              <a:rPr sz="1700" u="sng" spc="-45" dirty="0">
                <a:solidFill>
                  <a:schemeClr val="tx1"/>
                </a:solidFill>
                <a:uFill>
                  <a:solidFill>
                    <a:srgbClr val="0563C1"/>
                  </a:solidFill>
                </a:uFill>
                <a:latin typeface="Arial"/>
                <a:cs typeface="Arial"/>
              </a:rPr>
              <a:t>42</a:t>
            </a:r>
            <a:r>
              <a:rPr sz="1700" spc="-45" dirty="0">
                <a:solidFill>
                  <a:schemeClr val="tx1"/>
                </a:solidFill>
                <a:latin typeface="Arial"/>
                <a:cs typeface="Arial"/>
              </a:rPr>
              <a:t> </a:t>
            </a:r>
            <a:r>
              <a:rPr sz="1700" u="sng" spc="-135" dirty="0">
                <a:solidFill>
                  <a:schemeClr val="tx1"/>
                </a:solidFill>
                <a:uFill>
                  <a:solidFill>
                    <a:srgbClr val="0563C1"/>
                  </a:solidFill>
                </a:uFill>
                <a:latin typeface="Arial"/>
                <a:cs typeface="Arial"/>
              </a:rPr>
              <a:t>minutes</a:t>
            </a:r>
            <a:r>
              <a:rPr sz="1700" u="sng" spc="-90" dirty="0">
                <a:solidFill>
                  <a:schemeClr val="tx1"/>
                </a:solidFill>
                <a:uFill>
                  <a:solidFill>
                    <a:srgbClr val="0563C1"/>
                  </a:solidFill>
                </a:uFill>
                <a:latin typeface="Arial"/>
                <a:cs typeface="Arial"/>
              </a:rPr>
              <a:t> </a:t>
            </a:r>
            <a:r>
              <a:rPr sz="1700" u="sng" spc="-120" dirty="0">
                <a:solidFill>
                  <a:schemeClr val="tx1"/>
                </a:solidFill>
                <a:uFill>
                  <a:solidFill>
                    <a:srgbClr val="0563C1"/>
                  </a:solidFill>
                </a:uFill>
                <a:latin typeface="Arial"/>
                <a:cs typeface="Arial"/>
              </a:rPr>
              <a:t>a</a:t>
            </a:r>
            <a:r>
              <a:rPr sz="1700" u="sng" spc="-85" dirty="0">
                <a:solidFill>
                  <a:schemeClr val="tx1"/>
                </a:solidFill>
                <a:uFill>
                  <a:solidFill>
                    <a:srgbClr val="0563C1"/>
                  </a:solidFill>
                </a:uFill>
                <a:latin typeface="Arial"/>
                <a:cs typeface="Arial"/>
              </a:rPr>
              <a:t> </a:t>
            </a:r>
            <a:r>
              <a:rPr sz="1700" u="sng" spc="-25" dirty="0">
                <a:solidFill>
                  <a:schemeClr val="tx1"/>
                </a:solidFill>
                <a:uFill>
                  <a:solidFill>
                    <a:srgbClr val="0563C1"/>
                  </a:solidFill>
                </a:uFill>
                <a:latin typeface="Arial"/>
                <a:cs typeface="Arial"/>
              </a:rPr>
              <a:t>day</a:t>
            </a:r>
            <a:endParaRPr sz="1700" dirty="0">
              <a:solidFill>
                <a:schemeClr val="tx1"/>
              </a:solidFill>
              <a:latin typeface="Arial"/>
              <a:cs typeface="Arial"/>
            </a:endParaRPr>
          </a:p>
          <a:p>
            <a:pPr marL="194945" marR="217804" indent="-182880">
              <a:lnSpc>
                <a:spcPts val="1820"/>
              </a:lnSpc>
              <a:spcBef>
                <a:spcPts val="750"/>
              </a:spcBef>
              <a:buChar char="•"/>
              <a:tabLst>
                <a:tab pos="195580" algn="l"/>
              </a:tabLst>
            </a:pPr>
            <a:r>
              <a:rPr lang="en-CA" sz="1700" spc="-140" dirty="0">
                <a:latin typeface="Arial"/>
                <a:cs typeface="Arial"/>
              </a:rPr>
              <a:t>There is </a:t>
            </a:r>
            <a:r>
              <a:rPr sz="1700" spc="-140" dirty="0">
                <a:latin typeface="Arial"/>
                <a:cs typeface="Arial"/>
              </a:rPr>
              <a:t>a</a:t>
            </a:r>
            <a:r>
              <a:rPr sz="1700" spc="-95" dirty="0">
                <a:latin typeface="Arial"/>
                <a:cs typeface="Arial"/>
              </a:rPr>
              <a:t> </a:t>
            </a:r>
            <a:r>
              <a:rPr sz="1700" spc="-75" dirty="0">
                <a:latin typeface="Arial"/>
                <a:cs typeface="Arial"/>
              </a:rPr>
              <a:t>new</a:t>
            </a:r>
            <a:r>
              <a:rPr sz="1700" spc="-95" dirty="0">
                <a:latin typeface="Arial"/>
                <a:cs typeface="Arial"/>
              </a:rPr>
              <a:t> social</a:t>
            </a:r>
            <a:r>
              <a:rPr sz="1700" spc="-80" dirty="0">
                <a:latin typeface="Arial"/>
                <a:cs typeface="Arial"/>
              </a:rPr>
              <a:t> </a:t>
            </a:r>
            <a:r>
              <a:rPr sz="1700" spc="-85" dirty="0">
                <a:latin typeface="Arial"/>
                <a:cs typeface="Arial"/>
              </a:rPr>
              <a:t>media</a:t>
            </a:r>
            <a:r>
              <a:rPr sz="1700" spc="-95" dirty="0">
                <a:latin typeface="Arial"/>
                <a:cs typeface="Arial"/>
              </a:rPr>
              <a:t> </a:t>
            </a:r>
            <a:r>
              <a:rPr sz="1700" spc="-50" dirty="0">
                <a:latin typeface="Arial"/>
                <a:cs typeface="Arial"/>
              </a:rPr>
              <a:t>user </a:t>
            </a:r>
            <a:r>
              <a:rPr sz="1700" spc="-85" dirty="0">
                <a:latin typeface="Arial"/>
                <a:cs typeface="Arial"/>
              </a:rPr>
              <a:t>every</a:t>
            </a:r>
            <a:r>
              <a:rPr sz="1700" spc="-95" dirty="0">
                <a:latin typeface="Arial"/>
                <a:cs typeface="Arial"/>
              </a:rPr>
              <a:t> </a:t>
            </a:r>
            <a:r>
              <a:rPr sz="1700" spc="-85" dirty="0">
                <a:latin typeface="Arial"/>
                <a:cs typeface="Arial"/>
              </a:rPr>
              <a:t>6.4</a:t>
            </a:r>
            <a:r>
              <a:rPr sz="1700" spc="-90" dirty="0">
                <a:latin typeface="Arial"/>
                <a:cs typeface="Arial"/>
              </a:rPr>
              <a:t> </a:t>
            </a:r>
            <a:r>
              <a:rPr sz="1700" spc="-10" dirty="0">
                <a:latin typeface="Arial"/>
                <a:cs typeface="Arial"/>
              </a:rPr>
              <a:t>seconds</a:t>
            </a:r>
            <a:endParaRPr sz="1700" dirty="0">
              <a:latin typeface="Arial"/>
              <a:cs typeface="Arial"/>
            </a:endParaRPr>
          </a:p>
          <a:p>
            <a:pPr marL="194945" marR="560705" indent="-182880">
              <a:lnSpc>
                <a:spcPts val="1800"/>
              </a:lnSpc>
              <a:spcBef>
                <a:spcPts val="890"/>
              </a:spcBef>
              <a:buChar char="•"/>
              <a:tabLst>
                <a:tab pos="195580" algn="l"/>
              </a:tabLst>
            </a:pPr>
            <a:r>
              <a:rPr sz="1700" spc="-60" dirty="0">
                <a:latin typeface="Arial"/>
                <a:cs typeface="Arial"/>
              </a:rPr>
              <a:t>In</a:t>
            </a:r>
            <a:r>
              <a:rPr sz="1700" spc="-95" dirty="0">
                <a:latin typeface="Arial"/>
                <a:cs typeface="Arial"/>
              </a:rPr>
              <a:t> </a:t>
            </a:r>
            <a:r>
              <a:rPr sz="1700" spc="-145" dirty="0">
                <a:latin typeface="Arial"/>
                <a:cs typeface="Arial"/>
              </a:rPr>
              <a:t>Canada,</a:t>
            </a:r>
            <a:r>
              <a:rPr sz="1700" spc="-85" dirty="0">
                <a:latin typeface="Arial"/>
                <a:cs typeface="Arial"/>
              </a:rPr>
              <a:t> </a:t>
            </a:r>
            <a:r>
              <a:rPr sz="1700" spc="-170" dirty="0">
                <a:latin typeface="Arial"/>
                <a:cs typeface="Arial"/>
              </a:rPr>
              <a:t>13%</a:t>
            </a:r>
            <a:r>
              <a:rPr sz="1700" spc="-95" dirty="0">
                <a:latin typeface="Arial"/>
                <a:cs typeface="Arial"/>
              </a:rPr>
              <a:t> </a:t>
            </a:r>
            <a:r>
              <a:rPr sz="1700" spc="-20" dirty="0">
                <a:latin typeface="Arial"/>
                <a:cs typeface="Arial"/>
              </a:rPr>
              <a:t>of</a:t>
            </a:r>
            <a:r>
              <a:rPr sz="1700" spc="-90" dirty="0">
                <a:latin typeface="Arial"/>
                <a:cs typeface="Arial"/>
              </a:rPr>
              <a:t> </a:t>
            </a:r>
            <a:r>
              <a:rPr sz="1700" spc="-180" dirty="0">
                <a:latin typeface="Arial"/>
                <a:cs typeface="Arial"/>
              </a:rPr>
              <a:t>SM</a:t>
            </a:r>
            <a:r>
              <a:rPr sz="1700" spc="-95" dirty="0">
                <a:latin typeface="Arial"/>
                <a:cs typeface="Arial"/>
              </a:rPr>
              <a:t> </a:t>
            </a:r>
            <a:r>
              <a:rPr sz="1700" spc="-120" dirty="0">
                <a:latin typeface="Arial"/>
                <a:cs typeface="Arial"/>
              </a:rPr>
              <a:t>users</a:t>
            </a:r>
            <a:r>
              <a:rPr sz="1700" spc="-85" dirty="0">
                <a:latin typeface="Arial"/>
                <a:cs typeface="Arial"/>
              </a:rPr>
              <a:t> </a:t>
            </a:r>
            <a:r>
              <a:rPr sz="1700" spc="-80" dirty="0">
                <a:latin typeface="Arial"/>
                <a:cs typeface="Arial"/>
              </a:rPr>
              <a:t>spent</a:t>
            </a:r>
            <a:r>
              <a:rPr sz="1700" spc="-90" dirty="0">
                <a:latin typeface="Arial"/>
                <a:cs typeface="Arial"/>
              </a:rPr>
              <a:t> </a:t>
            </a:r>
            <a:r>
              <a:rPr sz="1700" spc="-65" dirty="0">
                <a:latin typeface="Arial"/>
                <a:cs typeface="Arial"/>
              </a:rPr>
              <a:t>&gt;10 </a:t>
            </a:r>
            <a:r>
              <a:rPr sz="1700" spc="-70" dirty="0">
                <a:latin typeface="Arial"/>
                <a:cs typeface="Arial"/>
              </a:rPr>
              <a:t>hs/week;</a:t>
            </a:r>
            <a:r>
              <a:rPr sz="1700" spc="-80" dirty="0">
                <a:latin typeface="Arial"/>
                <a:cs typeface="Arial"/>
              </a:rPr>
              <a:t> </a:t>
            </a:r>
            <a:r>
              <a:rPr sz="1700" spc="-95" dirty="0">
                <a:latin typeface="Arial"/>
                <a:cs typeface="Arial"/>
              </a:rPr>
              <a:t>17</a:t>
            </a:r>
            <a:r>
              <a:rPr sz="1700" spc="-90" dirty="0">
                <a:latin typeface="Arial"/>
                <a:cs typeface="Arial"/>
              </a:rPr>
              <a:t> </a:t>
            </a:r>
            <a:r>
              <a:rPr sz="1700" spc="-110" dirty="0">
                <a:latin typeface="Arial"/>
                <a:cs typeface="Arial"/>
              </a:rPr>
              <a:t>–</a:t>
            </a:r>
            <a:r>
              <a:rPr sz="1700" spc="-80" dirty="0">
                <a:latin typeface="Arial"/>
                <a:cs typeface="Arial"/>
              </a:rPr>
              <a:t> </a:t>
            </a:r>
            <a:r>
              <a:rPr sz="1700" spc="-90" dirty="0">
                <a:latin typeface="Arial"/>
                <a:cs typeface="Arial"/>
              </a:rPr>
              <a:t>6-</a:t>
            </a:r>
            <a:r>
              <a:rPr sz="1700" spc="-95" dirty="0">
                <a:latin typeface="Arial"/>
                <a:cs typeface="Arial"/>
              </a:rPr>
              <a:t>10</a:t>
            </a:r>
            <a:r>
              <a:rPr sz="1700" spc="-85" dirty="0">
                <a:latin typeface="Arial"/>
                <a:cs typeface="Arial"/>
              </a:rPr>
              <a:t> </a:t>
            </a:r>
            <a:r>
              <a:rPr sz="1700" spc="-90" dirty="0">
                <a:latin typeface="Arial"/>
                <a:cs typeface="Arial"/>
              </a:rPr>
              <a:t>hrs</a:t>
            </a:r>
            <a:r>
              <a:rPr sz="1700" spc="-80" dirty="0">
                <a:latin typeface="Arial"/>
                <a:cs typeface="Arial"/>
              </a:rPr>
              <a:t> </a:t>
            </a:r>
            <a:r>
              <a:rPr sz="1700" spc="-50" dirty="0">
                <a:latin typeface="Arial"/>
                <a:cs typeface="Arial"/>
              </a:rPr>
              <a:t>(April</a:t>
            </a:r>
            <a:r>
              <a:rPr sz="1700" spc="-75" dirty="0">
                <a:latin typeface="Arial"/>
                <a:cs typeface="Arial"/>
              </a:rPr>
              <a:t> </a:t>
            </a:r>
            <a:r>
              <a:rPr sz="1700" spc="-10" dirty="0">
                <a:latin typeface="Arial"/>
                <a:cs typeface="Arial"/>
              </a:rPr>
              <a:t>2019)</a:t>
            </a:r>
            <a:endParaRPr sz="1700" dirty="0">
              <a:latin typeface="Arial"/>
              <a:cs typeface="Arial"/>
            </a:endParaRPr>
          </a:p>
          <a:p>
            <a:pPr marL="195580" indent="-182880">
              <a:lnSpc>
                <a:spcPct val="100000"/>
              </a:lnSpc>
              <a:spcBef>
                <a:spcPts val="530"/>
              </a:spcBef>
              <a:buChar char="•"/>
              <a:tabLst>
                <a:tab pos="195580" algn="l"/>
              </a:tabLst>
            </a:pPr>
            <a:r>
              <a:rPr sz="1700" spc="-60" dirty="0">
                <a:latin typeface="Arial"/>
                <a:cs typeface="Arial"/>
              </a:rPr>
              <a:t>In</a:t>
            </a:r>
            <a:r>
              <a:rPr sz="1700" spc="-100" dirty="0">
                <a:latin typeface="Arial"/>
                <a:cs typeface="Arial"/>
              </a:rPr>
              <a:t> </a:t>
            </a:r>
            <a:r>
              <a:rPr sz="1700" spc="-265" dirty="0">
                <a:latin typeface="Arial"/>
                <a:cs typeface="Arial"/>
              </a:rPr>
              <a:t>US</a:t>
            </a:r>
            <a:r>
              <a:rPr sz="1700" spc="-90" dirty="0">
                <a:latin typeface="Arial"/>
                <a:cs typeface="Arial"/>
              </a:rPr>
              <a:t> </a:t>
            </a:r>
            <a:r>
              <a:rPr sz="1700" spc="-110" dirty="0">
                <a:latin typeface="Arial"/>
                <a:cs typeface="Arial"/>
              </a:rPr>
              <a:t>–</a:t>
            </a:r>
            <a:r>
              <a:rPr sz="1700" spc="-90" dirty="0">
                <a:latin typeface="Arial"/>
                <a:cs typeface="Arial"/>
              </a:rPr>
              <a:t> </a:t>
            </a:r>
            <a:r>
              <a:rPr sz="1700" spc="-125" dirty="0">
                <a:latin typeface="Arial"/>
                <a:cs typeface="Arial"/>
              </a:rPr>
              <a:t>average</a:t>
            </a:r>
            <a:r>
              <a:rPr sz="1700" spc="-85" dirty="0">
                <a:latin typeface="Arial"/>
                <a:cs typeface="Arial"/>
              </a:rPr>
              <a:t> </a:t>
            </a:r>
            <a:r>
              <a:rPr sz="1700" spc="-65" dirty="0">
                <a:latin typeface="Arial"/>
                <a:cs typeface="Arial"/>
              </a:rPr>
              <a:t>daily</a:t>
            </a:r>
            <a:r>
              <a:rPr sz="1700" spc="-90" dirty="0">
                <a:latin typeface="Arial"/>
                <a:cs typeface="Arial"/>
              </a:rPr>
              <a:t> </a:t>
            </a:r>
            <a:r>
              <a:rPr sz="1700" spc="-180" dirty="0">
                <a:latin typeface="Arial"/>
                <a:cs typeface="Arial"/>
              </a:rPr>
              <a:t>SM</a:t>
            </a:r>
            <a:r>
              <a:rPr sz="1700" spc="-100" dirty="0">
                <a:latin typeface="Arial"/>
                <a:cs typeface="Arial"/>
              </a:rPr>
              <a:t> </a:t>
            </a:r>
            <a:r>
              <a:rPr sz="1700" spc="-125" dirty="0">
                <a:latin typeface="Arial"/>
                <a:cs typeface="Arial"/>
              </a:rPr>
              <a:t>use</a:t>
            </a:r>
            <a:r>
              <a:rPr sz="1700" spc="-85" dirty="0">
                <a:latin typeface="Arial"/>
                <a:cs typeface="Arial"/>
              </a:rPr>
              <a:t> </a:t>
            </a:r>
            <a:r>
              <a:rPr sz="1700" spc="-100" dirty="0">
                <a:latin typeface="Arial"/>
                <a:cs typeface="Arial"/>
              </a:rPr>
              <a:t>is</a:t>
            </a:r>
            <a:r>
              <a:rPr sz="1700" spc="-85" dirty="0">
                <a:latin typeface="Arial"/>
                <a:cs typeface="Arial"/>
              </a:rPr>
              <a:t> </a:t>
            </a:r>
            <a:r>
              <a:rPr sz="1700" u="sng" spc="-95" dirty="0">
                <a:solidFill>
                  <a:srgbClr val="0563C1"/>
                </a:solidFill>
                <a:uFill>
                  <a:solidFill>
                    <a:srgbClr val="0563C1"/>
                  </a:solidFill>
                </a:uFill>
                <a:latin typeface="Arial"/>
                <a:cs typeface="Arial"/>
              </a:rPr>
              <a:t>38</a:t>
            </a:r>
            <a:r>
              <a:rPr sz="1700" u="sng" spc="-90" dirty="0">
                <a:solidFill>
                  <a:srgbClr val="0563C1"/>
                </a:solidFill>
                <a:uFill>
                  <a:solidFill>
                    <a:srgbClr val="0563C1"/>
                  </a:solidFill>
                </a:uFill>
                <a:latin typeface="Arial"/>
                <a:cs typeface="Arial"/>
              </a:rPr>
              <a:t> </a:t>
            </a:r>
            <a:r>
              <a:rPr sz="1700" u="sng" spc="-20" dirty="0">
                <a:solidFill>
                  <a:srgbClr val="0563C1"/>
                </a:solidFill>
                <a:uFill>
                  <a:solidFill>
                    <a:srgbClr val="0563C1"/>
                  </a:solidFill>
                </a:uFill>
                <a:latin typeface="Arial"/>
                <a:cs typeface="Arial"/>
              </a:rPr>
              <a:t>mins</a:t>
            </a:r>
            <a:endParaRPr sz="1700" dirty="0">
              <a:latin typeface="Arial"/>
              <a:cs typeface="Arial"/>
            </a:endParaRPr>
          </a:p>
        </p:txBody>
      </p:sp>
      <p:sp>
        <p:nvSpPr>
          <p:cNvPr id="7" name="object 7"/>
          <p:cNvSpPr txBox="1"/>
          <p:nvPr/>
        </p:nvSpPr>
        <p:spPr>
          <a:xfrm>
            <a:off x="7582103" y="4991607"/>
            <a:ext cx="1593215" cy="223520"/>
          </a:xfrm>
          <a:prstGeom prst="rect">
            <a:avLst/>
          </a:prstGeom>
        </p:spPr>
        <p:txBody>
          <a:bodyPr vert="horz" wrap="square" lIns="0" tIns="12700" rIns="0" bIns="0" rtlCol="0">
            <a:spAutoFit/>
          </a:bodyPr>
          <a:lstStyle/>
          <a:p>
            <a:pPr marL="12700">
              <a:lnSpc>
                <a:spcPct val="100000"/>
              </a:lnSpc>
              <a:spcBef>
                <a:spcPts val="100"/>
              </a:spcBef>
            </a:pPr>
            <a:r>
              <a:rPr sz="1300" b="1" spc="-135" dirty="0">
                <a:latin typeface="Arial"/>
                <a:cs typeface="Arial"/>
              </a:rPr>
              <a:t>Source:</a:t>
            </a:r>
            <a:r>
              <a:rPr sz="1300" b="1" spc="-55" dirty="0">
                <a:latin typeface="Arial"/>
                <a:cs typeface="Arial"/>
              </a:rPr>
              <a:t> </a:t>
            </a:r>
            <a:r>
              <a:rPr sz="1300" spc="120" dirty="0">
                <a:latin typeface="Arial"/>
                <a:cs typeface="Arial"/>
              </a:rPr>
              <a:t>©</a:t>
            </a:r>
            <a:r>
              <a:rPr sz="1300" spc="-60" dirty="0">
                <a:latin typeface="Arial"/>
                <a:cs typeface="Arial"/>
              </a:rPr>
              <a:t> </a:t>
            </a:r>
            <a:r>
              <a:rPr sz="1300" spc="-70" dirty="0">
                <a:latin typeface="Arial"/>
                <a:cs typeface="Arial"/>
              </a:rPr>
              <a:t>Statista</a:t>
            </a:r>
            <a:r>
              <a:rPr sz="1300" spc="-55" dirty="0">
                <a:latin typeface="Arial"/>
                <a:cs typeface="Arial"/>
              </a:rPr>
              <a:t> </a:t>
            </a:r>
            <a:r>
              <a:rPr sz="1300" spc="-50" dirty="0">
                <a:latin typeface="Arial"/>
                <a:cs typeface="Arial"/>
              </a:rPr>
              <a:t>2021</a:t>
            </a:r>
            <a:endParaRPr sz="13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3756025" cy="5486400"/>
            <a:chOff x="152400" y="1143000"/>
            <a:chExt cx="3756025" cy="5486400"/>
          </a:xfrm>
        </p:grpSpPr>
        <p:sp>
          <p:nvSpPr>
            <p:cNvPr id="3" name="object 3"/>
            <p:cNvSpPr/>
            <p:nvPr/>
          </p:nvSpPr>
          <p:spPr>
            <a:xfrm>
              <a:off x="152400" y="1143000"/>
              <a:ext cx="3756025" cy="5486400"/>
            </a:xfrm>
            <a:custGeom>
              <a:avLst/>
              <a:gdLst/>
              <a:ahLst/>
              <a:cxnLst/>
              <a:rect l="l" t="t" r="r" b="b"/>
              <a:pathLst>
                <a:path w="3756025" h="5486400">
                  <a:moveTo>
                    <a:pt x="3755638" y="0"/>
                  </a:moveTo>
                  <a:lnTo>
                    <a:pt x="0" y="0"/>
                  </a:lnTo>
                  <a:lnTo>
                    <a:pt x="0" y="5486399"/>
                  </a:lnTo>
                  <a:lnTo>
                    <a:pt x="3755638" y="5486399"/>
                  </a:lnTo>
                  <a:lnTo>
                    <a:pt x="3755638" y="0"/>
                  </a:lnTo>
                  <a:close/>
                </a:path>
              </a:pathLst>
            </a:custGeom>
            <a:solidFill>
              <a:srgbClr val="000000"/>
            </a:solidFill>
          </p:spPr>
          <p:txBody>
            <a:bodyPr wrap="square" lIns="0" tIns="0" rIns="0" bIns="0" rtlCol="0"/>
            <a:lstStyle/>
            <a:p>
              <a:endParaRPr/>
            </a:p>
          </p:txBody>
        </p:sp>
        <p:sp>
          <p:nvSpPr>
            <p:cNvPr id="4" name="object 4"/>
            <p:cNvSpPr/>
            <p:nvPr/>
          </p:nvSpPr>
          <p:spPr>
            <a:xfrm>
              <a:off x="767780" y="1889763"/>
              <a:ext cx="537845" cy="476884"/>
            </a:xfrm>
            <a:custGeom>
              <a:avLst/>
              <a:gdLst/>
              <a:ahLst/>
              <a:cxnLst/>
              <a:rect l="l" t="t" r="r" b="b"/>
              <a:pathLst>
                <a:path w="537844" h="476885">
                  <a:moveTo>
                    <a:pt x="153308" y="476303"/>
                  </a:moveTo>
                  <a:lnTo>
                    <a:pt x="53425" y="341924"/>
                  </a:lnTo>
                  <a:lnTo>
                    <a:pt x="19099" y="282461"/>
                  </a:lnTo>
                  <a:lnTo>
                    <a:pt x="6452" y="260553"/>
                  </a:lnTo>
                  <a:lnTo>
                    <a:pt x="4645" y="257424"/>
                  </a:lnTo>
                  <a:lnTo>
                    <a:pt x="1161" y="248304"/>
                  </a:lnTo>
                  <a:lnTo>
                    <a:pt x="0" y="238151"/>
                  </a:lnTo>
                  <a:lnTo>
                    <a:pt x="1161" y="227999"/>
                  </a:lnTo>
                  <a:lnTo>
                    <a:pt x="4645" y="218879"/>
                  </a:lnTo>
                  <a:lnTo>
                    <a:pt x="71492" y="103083"/>
                  </a:lnTo>
                  <a:lnTo>
                    <a:pt x="105819" y="43621"/>
                  </a:lnTo>
                  <a:lnTo>
                    <a:pt x="118466" y="21713"/>
                  </a:lnTo>
                  <a:lnTo>
                    <a:pt x="120272" y="18584"/>
                  </a:lnTo>
                  <a:lnTo>
                    <a:pt x="126015" y="11324"/>
                  </a:lnTo>
                  <a:lnTo>
                    <a:pt x="134209" y="5420"/>
                  </a:lnTo>
                  <a:lnTo>
                    <a:pt x="143694" y="1451"/>
                  </a:lnTo>
                  <a:lnTo>
                    <a:pt x="153308" y="0"/>
                  </a:lnTo>
                  <a:lnTo>
                    <a:pt x="287002" y="0"/>
                  </a:lnTo>
                  <a:lnTo>
                    <a:pt x="355656" y="0"/>
                  </a:lnTo>
                  <a:lnTo>
                    <a:pt x="380949" y="0"/>
                  </a:lnTo>
                  <a:lnTo>
                    <a:pt x="384562" y="0"/>
                  </a:lnTo>
                  <a:lnTo>
                    <a:pt x="393789" y="1451"/>
                  </a:lnTo>
                  <a:lnTo>
                    <a:pt x="484445" y="134379"/>
                  </a:lnTo>
                  <a:lnTo>
                    <a:pt x="518772" y="193842"/>
                  </a:lnTo>
                  <a:lnTo>
                    <a:pt x="531419" y="215749"/>
                  </a:lnTo>
                  <a:lnTo>
                    <a:pt x="533226" y="218879"/>
                  </a:lnTo>
                  <a:lnTo>
                    <a:pt x="536323" y="227999"/>
                  </a:lnTo>
                  <a:lnTo>
                    <a:pt x="537355" y="238151"/>
                  </a:lnTo>
                  <a:lnTo>
                    <a:pt x="536323" y="248304"/>
                  </a:lnTo>
                  <a:lnTo>
                    <a:pt x="533226" y="257424"/>
                  </a:lnTo>
                  <a:lnTo>
                    <a:pt x="466379" y="373220"/>
                  </a:lnTo>
                  <a:lnTo>
                    <a:pt x="432052" y="432682"/>
                  </a:lnTo>
                  <a:lnTo>
                    <a:pt x="419405" y="454590"/>
                  </a:lnTo>
                  <a:lnTo>
                    <a:pt x="384562" y="476303"/>
                  </a:lnTo>
                  <a:lnTo>
                    <a:pt x="153308" y="476303"/>
                  </a:lnTo>
                  <a:close/>
                </a:path>
              </a:pathLst>
            </a:custGeom>
            <a:ln w="22859">
              <a:solidFill>
                <a:srgbClr val="FFFFFF"/>
              </a:solidFill>
            </a:ln>
          </p:spPr>
          <p:txBody>
            <a:bodyPr wrap="square" lIns="0" tIns="0" rIns="0" bIns="0" rtlCol="0"/>
            <a:lstStyle/>
            <a:p>
              <a:endParaRPr/>
            </a:p>
          </p:txBody>
        </p:sp>
        <p:sp>
          <p:nvSpPr>
            <p:cNvPr id="5" name="object 5"/>
            <p:cNvSpPr/>
            <p:nvPr/>
          </p:nvSpPr>
          <p:spPr>
            <a:xfrm>
              <a:off x="1229806" y="1688302"/>
              <a:ext cx="438150" cy="388620"/>
            </a:xfrm>
            <a:custGeom>
              <a:avLst/>
              <a:gdLst/>
              <a:ahLst/>
              <a:cxnLst/>
              <a:rect l="l" t="t" r="r" b="b"/>
              <a:pathLst>
                <a:path w="438150" h="388619">
                  <a:moveTo>
                    <a:pt x="124965" y="388244"/>
                  </a:moveTo>
                  <a:lnTo>
                    <a:pt x="43548" y="278709"/>
                  </a:lnTo>
                  <a:lnTo>
                    <a:pt x="15568" y="230239"/>
                  </a:lnTo>
                  <a:lnTo>
                    <a:pt x="5259" y="212382"/>
                  </a:lnTo>
                  <a:lnTo>
                    <a:pt x="3786" y="209831"/>
                  </a:lnTo>
                  <a:lnTo>
                    <a:pt x="946" y="202397"/>
                  </a:lnTo>
                  <a:lnTo>
                    <a:pt x="0" y="194122"/>
                  </a:lnTo>
                  <a:lnTo>
                    <a:pt x="946" y="185846"/>
                  </a:lnTo>
                  <a:lnTo>
                    <a:pt x="3786" y="178413"/>
                  </a:lnTo>
                  <a:lnTo>
                    <a:pt x="58275" y="84025"/>
                  </a:lnTo>
                  <a:lnTo>
                    <a:pt x="86255" y="35556"/>
                  </a:lnTo>
                  <a:lnTo>
                    <a:pt x="109397" y="4418"/>
                  </a:lnTo>
                  <a:lnTo>
                    <a:pt x="124965" y="0"/>
                  </a:lnTo>
                  <a:lnTo>
                    <a:pt x="233941" y="0"/>
                  </a:lnTo>
                  <a:lnTo>
                    <a:pt x="289902" y="0"/>
                  </a:lnTo>
                  <a:lnTo>
                    <a:pt x="310519" y="0"/>
                  </a:lnTo>
                  <a:lnTo>
                    <a:pt x="313464" y="0"/>
                  </a:lnTo>
                  <a:lnTo>
                    <a:pt x="320985" y="1183"/>
                  </a:lnTo>
                  <a:lnTo>
                    <a:pt x="394881" y="109535"/>
                  </a:lnTo>
                  <a:lnTo>
                    <a:pt x="422861" y="158004"/>
                  </a:lnTo>
                  <a:lnTo>
                    <a:pt x="433170" y="175862"/>
                  </a:lnTo>
                  <a:lnTo>
                    <a:pt x="434643" y="178413"/>
                  </a:lnTo>
                  <a:lnTo>
                    <a:pt x="437167" y="185846"/>
                  </a:lnTo>
                  <a:lnTo>
                    <a:pt x="438009" y="194122"/>
                  </a:lnTo>
                  <a:lnTo>
                    <a:pt x="437167" y="202397"/>
                  </a:lnTo>
                  <a:lnTo>
                    <a:pt x="434643" y="209831"/>
                  </a:lnTo>
                  <a:lnTo>
                    <a:pt x="380155" y="304219"/>
                  </a:lnTo>
                  <a:lnTo>
                    <a:pt x="352174" y="352688"/>
                  </a:lnTo>
                  <a:lnTo>
                    <a:pt x="341866" y="370545"/>
                  </a:lnTo>
                  <a:lnTo>
                    <a:pt x="313464" y="388244"/>
                  </a:lnTo>
                  <a:lnTo>
                    <a:pt x="124965" y="388244"/>
                  </a:lnTo>
                  <a:close/>
                </a:path>
              </a:pathLst>
            </a:custGeom>
            <a:ln w="22859">
              <a:solidFill>
                <a:srgbClr val="FFFFFF"/>
              </a:solidFill>
            </a:ln>
          </p:spPr>
          <p:txBody>
            <a:bodyPr wrap="square" lIns="0" tIns="0" rIns="0" bIns="0" rtlCol="0"/>
            <a:lstStyle/>
            <a:p>
              <a:endParaRPr/>
            </a:p>
          </p:txBody>
        </p:sp>
      </p:grpSp>
      <p:sp>
        <p:nvSpPr>
          <p:cNvPr id="6" name="object 6"/>
          <p:cNvSpPr txBox="1"/>
          <p:nvPr/>
        </p:nvSpPr>
        <p:spPr>
          <a:xfrm>
            <a:off x="826684" y="3171444"/>
            <a:ext cx="2329180" cy="1122680"/>
          </a:xfrm>
          <a:prstGeom prst="rect">
            <a:avLst/>
          </a:prstGeom>
        </p:spPr>
        <p:txBody>
          <a:bodyPr vert="horz" wrap="square" lIns="0" tIns="80645" rIns="0" bIns="0" rtlCol="0">
            <a:spAutoFit/>
          </a:bodyPr>
          <a:lstStyle/>
          <a:p>
            <a:pPr marL="12700" marR="5080">
              <a:lnSpc>
                <a:spcPts val="4079"/>
              </a:lnSpc>
              <a:spcBef>
                <a:spcPts val="635"/>
              </a:spcBef>
            </a:pPr>
            <a:r>
              <a:rPr sz="3800" spc="-270" dirty="0">
                <a:solidFill>
                  <a:srgbClr val="FFFFFF"/>
                </a:solidFill>
                <a:latin typeface="Arial"/>
                <a:cs typeface="Arial"/>
              </a:rPr>
              <a:t>Social </a:t>
            </a:r>
            <a:r>
              <a:rPr sz="3800" spc="-90" dirty="0">
                <a:solidFill>
                  <a:srgbClr val="FFFFFF"/>
                </a:solidFill>
                <a:latin typeface="Arial"/>
                <a:cs typeface="Arial"/>
              </a:rPr>
              <a:t>penetration</a:t>
            </a:r>
            <a:endParaRPr sz="3800">
              <a:latin typeface="Arial"/>
              <a:cs typeface="Arial"/>
            </a:endParaRPr>
          </a:p>
        </p:txBody>
      </p:sp>
      <p:sp>
        <p:nvSpPr>
          <p:cNvPr id="7" name="object 7"/>
          <p:cNvSpPr txBox="1">
            <a:spLocks noGrp="1"/>
          </p:cNvSpPr>
          <p:nvPr>
            <p:ph type="title"/>
          </p:nvPr>
        </p:nvSpPr>
        <p:spPr>
          <a:xfrm>
            <a:off x="4671943" y="1749044"/>
            <a:ext cx="1085850" cy="299720"/>
          </a:xfrm>
          <a:prstGeom prst="rect">
            <a:avLst/>
          </a:prstGeom>
        </p:spPr>
        <p:txBody>
          <a:bodyPr vert="horz" wrap="square" lIns="0" tIns="12700" rIns="0" bIns="0" rtlCol="0">
            <a:spAutoFit/>
          </a:bodyPr>
          <a:lstStyle/>
          <a:p>
            <a:pPr marL="195580" indent="-182880">
              <a:lnSpc>
                <a:spcPct val="100000"/>
              </a:lnSpc>
              <a:spcBef>
                <a:spcPts val="100"/>
              </a:spcBef>
              <a:buChar char="•"/>
              <a:tabLst>
                <a:tab pos="195580" algn="l"/>
              </a:tabLst>
            </a:pPr>
            <a:r>
              <a:rPr sz="1800" spc="-200" dirty="0">
                <a:solidFill>
                  <a:srgbClr val="000000"/>
                </a:solidFill>
              </a:rPr>
              <a:t>UAE:</a:t>
            </a:r>
            <a:r>
              <a:rPr sz="1800" spc="-95" dirty="0">
                <a:solidFill>
                  <a:srgbClr val="000000"/>
                </a:solidFill>
              </a:rPr>
              <a:t> </a:t>
            </a:r>
            <a:r>
              <a:rPr sz="1800" spc="-155" dirty="0">
                <a:solidFill>
                  <a:srgbClr val="000000"/>
                </a:solidFill>
              </a:rPr>
              <a:t>99%</a:t>
            </a:r>
            <a:endParaRPr sz="1800"/>
          </a:p>
        </p:txBody>
      </p:sp>
      <p:sp>
        <p:nvSpPr>
          <p:cNvPr id="8" name="object 8"/>
          <p:cNvSpPr txBox="1"/>
          <p:nvPr/>
        </p:nvSpPr>
        <p:spPr>
          <a:xfrm>
            <a:off x="4659243" y="2038603"/>
            <a:ext cx="2414270" cy="2778125"/>
          </a:xfrm>
          <a:prstGeom prst="rect">
            <a:avLst/>
          </a:prstGeom>
        </p:spPr>
        <p:txBody>
          <a:bodyPr vert="horz" wrap="square" lIns="0" tIns="79375" rIns="0" bIns="0" rtlCol="0">
            <a:spAutoFit/>
          </a:bodyPr>
          <a:lstStyle/>
          <a:p>
            <a:pPr marL="208279" indent="-182880">
              <a:lnSpc>
                <a:spcPct val="100000"/>
              </a:lnSpc>
              <a:spcBef>
                <a:spcPts val="625"/>
              </a:spcBef>
              <a:buChar char="•"/>
              <a:tabLst>
                <a:tab pos="208279" algn="l"/>
              </a:tabLst>
            </a:pPr>
            <a:r>
              <a:rPr sz="1800" spc="-114" dirty="0">
                <a:latin typeface="Arial"/>
                <a:cs typeface="Arial"/>
              </a:rPr>
              <a:t>South</a:t>
            </a:r>
            <a:r>
              <a:rPr sz="1800" spc="-95" dirty="0">
                <a:latin typeface="Arial"/>
                <a:cs typeface="Arial"/>
              </a:rPr>
              <a:t> </a:t>
            </a:r>
            <a:r>
              <a:rPr sz="1800" spc="-135" dirty="0">
                <a:latin typeface="Arial"/>
                <a:cs typeface="Arial"/>
              </a:rPr>
              <a:t>Korea:</a:t>
            </a:r>
            <a:r>
              <a:rPr sz="1800" spc="-75" dirty="0">
                <a:latin typeface="Arial"/>
                <a:cs typeface="Arial"/>
              </a:rPr>
              <a:t> </a:t>
            </a:r>
            <a:r>
              <a:rPr sz="1800" spc="-20" dirty="0">
                <a:latin typeface="Arial"/>
                <a:cs typeface="Arial"/>
              </a:rPr>
              <a:t>89.3</a:t>
            </a:r>
            <a:endParaRPr sz="1800">
              <a:latin typeface="Arial"/>
              <a:cs typeface="Arial"/>
            </a:endParaRPr>
          </a:p>
          <a:p>
            <a:pPr marL="208279" indent="-182880">
              <a:lnSpc>
                <a:spcPct val="100000"/>
              </a:lnSpc>
              <a:spcBef>
                <a:spcPts val="530"/>
              </a:spcBef>
              <a:buChar char="•"/>
              <a:tabLst>
                <a:tab pos="208279" algn="l"/>
              </a:tabLst>
            </a:pPr>
            <a:r>
              <a:rPr sz="1800" spc="-150" dirty="0">
                <a:latin typeface="Arial"/>
                <a:cs typeface="Arial"/>
              </a:rPr>
              <a:t>Taiwan</a:t>
            </a:r>
            <a:r>
              <a:rPr sz="1800" spc="-95" dirty="0">
                <a:latin typeface="Arial"/>
                <a:cs typeface="Arial"/>
              </a:rPr>
              <a:t> </a:t>
            </a:r>
            <a:r>
              <a:rPr sz="1800" spc="-20" dirty="0">
                <a:latin typeface="Arial"/>
                <a:cs typeface="Arial"/>
              </a:rPr>
              <a:t>88.1</a:t>
            </a:r>
            <a:endParaRPr sz="1800">
              <a:latin typeface="Arial"/>
              <a:cs typeface="Arial"/>
            </a:endParaRPr>
          </a:p>
          <a:p>
            <a:pPr marL="208279" indent="-182880">
              <a:lnSpc>
                <a:spcPct val="100000"/>
              </a:lnSpc>
              <a:spcBef>
                <a:spcPts val="550"/>
              </a:spcBef>
              <a:buChar char="•"/>
              <a:tabLst>
                <a:tab pos="208279" algn="l"/>
              </a:tabLst>
            </a:pPr>
            <a:r>
              <a:rPr sz="1800" spc="-95" dirty="0">
                <a:latin typeface="Arial"/>
                <a:cs typeface="Arial"/>
              </a:rPr>
              <a:t>Netherlands</a:t>
            </a:r>
            <a:r>
              <a:rPr sz="1800" spc="-50" dirty="0">
                <a:latin typeface="Arial"/>
                <a:cs typeface="Arial"/>
              </a:rPr>
              <a:t> </a:t>
            </a:r>
            <a:r>
              <a:rPr sz="1800" spc="-25" dirty="0">
                <a:latin typeface="Arial"/>
                <a:cs typeface="Arial"/>
              </a:rPr>
              <a:t>88</a:t>
            </a:r>
            <a:endParaRPr sz="1800">
              <a:latin typeface="Arial"/>
              <a:cs typeface="Arial"/>
            </a:endParaRPr>
          </a:p>
          <a:p>
            <a:pPr marL="208279" indent="-182880">
              <a:lnSpc>
                <a:spcPct val="100000"/>
              </a:lnSpc>
              <a:spcBef>
                <a:spcPts val="530"/>
              </a:spcBef>
              <a:buChar char="•"/>
              <a:tabLst>
                <a:tab pos="208279" algn="l"/>
              </a:tabLst>
            </a:pPr>
            <a:r>
              <a:rPr sz="1800" spc="-114" dirty="0">
                <a:latin typeface="Arial"/>
                <a:cs typeface="Arial"/>
              </a:rPr>
              <a:t>Malaysia</a:t>
            </a:r>
            <a:r>
              <a:rPr sz="1800" spc="-55" dirty="0">
                <a:latin typeface="Arial"/>
                <a:cs typeface="Arial"/>
              </a:rPr>
              <a:t> </a:t>
            </a:r>
            <a:r>
              <a:rPr sz="1800" spc="-25" dirty="0">
                <a:latin typeface="Arial"/>
                <a:cs typeface="Arial"/>
              </a:rPr>
              <a:t>86</a:t>
            </a:r>
            <a:endParaRPr sz="1800">
              <a:latin typeface="Arial"/>
              <a:cs typeface="Arial"/>
            </a:endParaRPr>
          </a:p>
          <a:p>
            <a:pPr marL="208279" indent="-182880">
              <a:lnSpc>
                <a:spcPct val="100000"/>
              </a:lnSpc>
              <a:spcBef>
                <a:spcPts val="550"/>
              </a:spcBef>
              <a:buChar char="•"/>
              <a:tabLst>
                <a:tab pos="208279" algn="l"/>
              </a:tabLst>
            </a:pPr>
            <a:r>
              <a:rPr sz="1800" spc="-175" dirty="0">
                <a:latin typeface="Arial"/>
                <a:cs typeface="Arial"/>
              </a:rPr>
              <a:t>Canada</a:t>
            </a:r>
            <a:r>
              <a:rPr sz="1800" spc="-90" dirty="0">
                <a:latin typeface="Arial"/>
                <a:cs typeface="Arial"/>
              </a:rPr>
              <a:t> </a:t>
            </a:r>
            <a:r>
              <a:rPr sz="1800" spc="-105" dirty="0">
                <a:latin typeface="Arial"/>
                <a:cs typeface="Arial"/>
              </a:rPr>
              <a:t>84.9</a:t>
            </a:r>
            <a:r>
              <a:rPr sz="1800" spc="-90" dirty="0">
                <a:latin typeface="Arial"/>
                <a:cs typeface="Arial"/>
              </a:rPr>
              <a:t> </a:t>
            </a:r>
            <a:r>
              <a:rPr sz="1800" spc="-25" dirty="0">
                <a:latin typeface="Arial"/>
                <a:cs typeface="Arial"/>
              </a:rPr>
              <a:t>(7)</a:t>
            </a:r>
            <a:endParaRPr sz="1800">
              <a:latin typeface="Arial"/>
              <a:cs typeface="Arial"/>
            </a:endParaRPr>
          </a:p>
          <a:p>
            <a:pPr marL="208279" indent="-182880">
              <a:lnSpc>
                <a:spcPct val="100000"/>
              </a:lnSpc>
              <a:spcBef>
                <a:spcPts val="625"/>
              </a:spcBef>
              <a:buChar char="•"/>
              <a:tabLst>
                <a:tab pos="208279" algn="l"/>
              </a:tabLst>
            </a:pPr>
            <a:r>
              <a:rPr sz="1800" spc="-90" dirty="0">
                <a:latin typeface="Arial"/>
                <a:cs typeface="Arial"/>
              </a:rPr>
              <a:t>Australia</a:t>
            </a:r>
            <a:r>
              <a:rPr sz="1800" spc="-80" dirty="0">
                <a:latin typeface="Arial"/>
                <a:cs typeface="Arial"/>
              </a:rPr>
              <a:t> </a:t>
            </a:r>
            <a:r>
              <a:rPr sz="1800" spc="-105" dirty="0">
                <a:latin typeface="Arial"/>
                <a:cs typeface="Arial"/>
              </a:rPr>
              <a:t>79.9</a:t>
            </a:r>
            <a:r>
              <a:rPr sz="1800" spc="-80" dirty="0">
                <a:latin typeface="Arial"/>
                <a:cs typeface="Arial"/>
              </a:rPr>
              <a:t> </a:t>
            </a:r>
            <a:r>
              <a:rPr sz="1800" spc="-10" dirty="0">
                <a:latin typeface="Arial"/>
                <a:cs typeface="Arial"/>
              </a:rPr>
              <a:t>(15</a:t>
            </a:r>
            <a:r>
              <a:rPr sz="1800" spc="-15" baseline="23148" dirty="0">
                <a:latin typeface="Arial"/>
                <a:cs typeface="Arial"/>
              </a:rPr>
              <a:t>th</a:t>
            </a:r>
            <a:r>
              <a:rPr sz="1800" spc="-10" dirty="0">
                <a:latin typeface="Arial"/>
                <a:cs typeface="Arial"/>
              </a:rPr>
              <a:t>)</a:t>
            </a:r>
            <a:endParaRPr sz="1800">
              <a:latin typeface="Arial"/>
              <a:cs typeface="Arial"/>
            </a:endParaRPr>
          </a:p>
          <a:p>
            <a:pPr marL="208279" indent="-182880">
              <a:lnSpc>
                <a:spcPct val="100000"/>
              </a:lnSpc>
              <a:spcBef>
                <a:spcPts val="555"/>
              </a:spcBef>
              <a:buChar char="•"/>
              <a:tabLst>
                <a:tab pos="208279" algn="l"/>
              </a:tabLst>
            </a:pPr>
            <a:r>
              <a:rPr sz="1800" spc="-155" dirty="0">
                <a:latin typeface="Arial"/>
                <a:cs typeface="Arial"/>
              </a:rPr>
              <a:t>Saudi</a:t>
            </a:r>
            <a:r>
              <a:rPr sz="1800" spc="-85" dirty="0">
                <a:latin typeface="Arial"/>
                <a:cs typeface="Arial"/>
              </a:rPr>
              <a:t> </a:t>
            </a:r>
            <a:r>
              <a:rPr sz="1800" spc="-110" dirty="0">
                <a:latin typeface="Arial"/>
                <a:cs typeface="Arial"/>
              </a:rPr>
              <a:t>Arabia</a:t>
            </a:r>
            <a:r>
              <a:rPr sz="1800" spc="-90" dirty="0">
                <a:latin typeface="Arial"/>
                <a:cs typeface="Arial"/>
              </a:rPr>
              <a:t> </a:t>
            </a:r>
            <a:r>
              <a:rPr sz="1800" spc="-105" dirty="0">
                <a:latin typeface="Arial"/>
                <a:cs typeface="Arial"/>
              </a:rPr>
              <a:t>79.3</a:t>
            </a:r>
            <a:r>
              <a:rPr sz="1800" spc="-90" dirty="0">
                <a:latin typeface="Arial"/>
                <a:cs typeface="Arial"/>
              </a:rPr>
              <a:t> </a:t>
            </a:r>
            <a:r>
              <a:rPr sz="1800" spc="-10" dirty="0">
                <a:latin typeface="Arial"/>
                <a:cs typeface="Arial"/>
              </a:rPr>
              <a:t>(17</a:t>
            </a:r>
            <a:r>
              <a:rPr sz="1800" spc="-15" baseline="23148" dirty="0">
                <a:latin typeface="Arial"/>
                <a:cs typeface="Arial"/>
              </a:rPr>
              <a:t>th</a:t>
            </a:r>
            <a:r>
              <a:rPr sz="1800" spc="-10" dirty="0">
                <a:latin typeface="Arial"/>
                <a:cs typeface="Arial"/>
              </a:rPr>
              <a:t>)</a:t>
            </a:r>
            <a:endParaRPr sz="1800">
              <a:latin typeface="Arial"/>
              <a:cs typeface="Arial"/>
            </a:endParaRPr>
          </a:p>
          <a:p>
            <a:pPr marL="208279" indent="-182880">
              <a:lnSpc>
                <a:spcPct val="100000"/>
              </a:lnSpc>
              <a:spcBef>
                <a:spcPts val="525"/>
              </a:spcBef>
              <a:buChar char="•"/>
              <a:tabLst>
                <a:tab pos="208279" algn="l"/>
              </a:tabLst>
            </a:pPr>
            <a:r>
              <a:rPr sz="1800" spc="-70" dirty="0">
                <a:latin typeface="Arial"/>
                <a:cs typeface="Arial"/>
              </a:rPr>
              <a:t>United</a:t>
            </a:r>
            <a:r>
              <a:rPr sz="1800" spc="-100" dirty="0">
                <a:latin typeface="Arial"/>
                <a:cs typeface="Arial"/>
              </a:rPr>
              <a:t> </a:t>
            </a:r>
            <a:r>
              <a:rPr sz="1800" spc="-135" dirty="0">
                <a:latin typeface="Arial"/>
                <a:cs typeface="Arial"/>
              </a:rPr>
              <a:t>States</a:t>
            </a:r>
            <a:r>
              <a:rPr sz="1800" spc="-85" dirty="0">
                <a:latin typeface="Arial"/>
                <a:cs typeface="Arial"/>
              </a:rPr>
              <a:t> </a:t>
            </a:r>
            <a:r>
              <a:rPr sz="1800" spc="-105" dirty="0">
                <a:latin typeface="Arial"/>
                <a:cs typeface="Arial"/>
              </a:rPr>
              <a:t>72.3</a:t>
            </a:r>
            <a:r>
              <a:rPr sz="1800" spc="-90" dirty="0">
                <a:latin typeface="Arial"/>
                <a:cs typeface="Arial"/>
              </a:rPr>
              <a:t> </a:t>
            </a:r>
            <a:r>
              <a:rPr sz="1800" spc="-40" dirty="0">
                <a:latin typeface="Arial"/>
                <a:cs typeface="Arial"/>
              </a:rPr>
              <a:t>(31</a:t>
            </a:r>
            <a:r>
              <a:rPr sz="1800" spc="-60" baseline="23148" dirty="0">
                <a:latin typeface="Arial"/>
                <a:cs typeface="Arial"/>
              </a:rPr>
              <a:t>st</a:t>
            </a:r>
            <a:r>
              <a:rPr sz="1800" spc="-40" dirty="0">
                <a:latin typeface="Arial"/>
                <a:cs typeface="Arial"/>
              </a:rPr>
              <a:t>)</a:t>
            </a:r>
            <a:endParaRPr sz="1800">
              <a:latin typeface="Arial"/>
              <a:cs typeface="Arial"/>
            </a:endParaRPr>
          </a:p>
        </p:txBody>
      </p:sp>
      <p:sp>
        <p:nvSpPr>
          <p:cNvPr id="9" name="object 9"/>
          <p:cNvSpPr txBox="1"/>
          <p:nvPr/>
        </p:nvSpPr>
        <p:spPr>
          <a:xfrm>
            <a:off x="7304195" y="4872735"/>
            <a:ext cx="1821180" cy="223520"/>
          </a:xfrm>
          <a:prstGeom prst="rect">
            <a:avLst/>
          </a:prstGeom>
        </p:spPr>
        <p:txBody>
          <a:bodyPr vert="horz" wrap="square" lIns="0" tIns="12700" rIns="0" bIns="0" rtlCol="0">
            <a:spAutoFit/>
          </a:bodyPr>
          <a:lstStyle/>
          <a:p>
            <a:pPr marL="12700">
              <a:lnSpc>
                <a:spcPct val="100000"/>
              </a:lnSpc>
              <a:spcBef>
                <a:spcPts val="100"/>
              </a:spcBef>
            </a:pPr>
            <a:r>
              <a:rPr sz="1300" spc="-105" dirty="0">
                <a:latin typeface="Arial"/>
                <a:cs typeface="Arial"/>
              </a:rPr>
              <a:t>Source</a:t>
            </a:r>
            <a:r>
              <a:rPr sz="1300" spc="-60" dirty="0">
                <a:latin typeface="Arial"/>
                <a:cs typeface="Arial"/>
              </a:rPr>
              <a:t> </a:t>
            </a:r>
            <a:r>
              <a:rPr sz="1300" spc="-70" dirty="0">
                <a:latin typeface="Arial"/>
                <a:cs typeface="Arial"/>
              </a:rPr>
              <a:t>Statista</a:t>
            </a:r>
            <a:r>
              <a:rPr sz="1300" spc="-60" dirty="0">
                <a:latin typeface="Arial"/>
                <a:cs typeface="Arial"/>
              </a:rPr>
              <a:t> </a:t>
            </a:r>
            <a:r>
              <a:rPr sz="1300" spc="-140" dirty="0">
                <a:latin typeface="Arial"/>
                <a:cs typeface="Arial"/>
              </a:rPr>
              <a:t>Jan</a:t>
            </a:r>
            <a:r>
              <a:rPr sz="1300" spc="-60" dirty="0">
                <a:latin typeface="Arial"/>
                <a:cs typeface="Arial"/>
              </a:rPr>
              <a:t> </a:t>
            </a:r>
            <a:r>
              <a:rPr sz="1300" spc="-75" dirty="0">
                <a:latin typeface="Arial"/>
                <a:cs typeface="Arial"/>
              </a:rPr>
              <a:t>28</a:t>
            </a:r>
            <a:r>
              <a:rPr sz="1300" spc="-60" dirty="0">
                <a:latin typeface="Arial"/>
                <a:cs typeface="Arial"/>
              </a:rPr>
              <a:t> </a:t>
            </a:r>
            <a:r>
              <a:rPr sz="1300" spc="-45" dirty="0">
                <a:latin typeface="Arial"/>
                <a:cs typeface="Arial"/>
              </a:rPr>
              <a:t>2022</a:t>
            </a:r>
            <a:endParaRPr sz="13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3000"/>
            <a:ext cx="2783840" cy="5486400"/>
            <a:chOff x="152400" y="1143000"/>
            <a:chExt cx="2783840" cy="5486400"/>
          </a:xfrm>
        </p:grpSpPr>
        <p:sp>
          <p:nvSpPr>
            <p:cNvPr id="3" name="object 3"/>
            <p:cNvSpPr/>
            <p:nvPr/>
          </p:nvSpPr>
          <p:spPr>
            <a:xfrm>
              <a:off x="152400" y="1143000"/>
              <a:ext cx="1610995" cy="5486400"/>
            </a:xfrm>
            <a:custGeom>
              <a:avLst/>
              <a:gdLst/>
              <a:ahLst/>
              <a:cxnLst/>
              <a:rect l="l" t="t" r="r" b="b"/>
              <a:pathLst>
                <a:path w="1610995" h="5486400">
                  <a:moveTo>
                    <a:pt x="1610845" y="0"/>
                  </a:moveTo>
                  <a:lnTo>
                    <a:pt x="0" y="0"/>
                  </a:lnTo>
                  <a:lnTo>
                    <a:pt x="0" y="5486399"/>
                  </a:lnTo>
                  <a:lnTo>
                    <a:pt x="1610845" y="5486399"/>
                  </a:lnTo>
                  <a:lnTo>
                    <a:pt x="1610845" y="0"/>
                  </a:lnTo>
                  <a:close/>
                </a:path>
              </a:pathLst>
            </a:custGeom>
            <a:solidFill>
              <a:srgbClr val="7F7F7F"/>
            </a:solidFill>
          </p:spPr>
          <p:txBody>
            <a:bodyPr wrap="square" lIns="0" tIns="0" rIns="0" bIns="0" rtlCol="0"/>
            <a:lstStyle/>
            <a:p>
              <a:endParaRPr/>
            </a:p>
          </p:txBody>
        </p:sp>
        <p:sp>
          <p:nvSpPr>
            <p:cNvPr id="4" name="object 4"/>
            <p:cNvSpPr/>
            <p:nvPr/>
          </p:nvSpPr>
          <p:spPr>
            <a:xfrm>
              <a:off x="594626" y="2741040"/>
              <a:ext cx="2341880" cy="2298700"/>
            </a:xfrm>
            <a:custGeom>
              <a:avLst/>
              <a:gdLst/>
              <a:ahLst/>
              <a:cxnLst/>
              <a:rect l="l" t="t" r="r" b="b"/>
              <a:pathLst>
                <a:path w="2341880" h="2298700">
                  <a:moveTo>
                    <a:pt x="2285682" y="1155700"/>
                  </a:moveTo>
                  <a:lnTo>
                    <a:pt x="2284209" y="1092200"/>
                  </a:lnTo>
                  <a:lnTo>
                    <a:pt x="2279891" y="1041400"/>
                  </a:lnTo>
                  <a:lnTo>
                    <a:pt x="2272779" y="977900"/>
                  </a:lnTo>
                  <a:lnTo>
                    <a:pt x="2262949" y="927100"/>
                  </a:lnTo>
                  <a:lnTo>
                    <a:pt x="2250478" y="876300"/>
                  </a:lnTo>
                  <a:lnTo>
                    <a:pt x="2235428" y="825500"/>
                  </a:lnTo>
                  <a:lnTo>
                    <a:pt x="2217877" y="774700"/>
                  </a:lnTo>
                  <a:lnTo>
                    <a:pt x="2197887" y="723900"/>
                  </a:lnTo>
                  <a:lnTo>
                    <a:pt x="2175548" y="673100"/>
                  </a:lnTo>
                  <a:lnTo>
                    <a:pt x="2150897" y="622300"/>
                  </a:lnTo>
                  <a:lnTo>
                    <a:pt x="2124037" y="584200"/>
                  </a:lnTo>
                  <a:lnTo>
                    <a:pt x="2095017" y="533400"/>
                  </a:lnTo>
                  <a:lnTo>
                    <a:pt x="2063915" y="495300"/>
                  </a:lnTo>
                  <a:lnTo>
                    <a:pt x="2030806" y="457200"/>
                  </a:lnTo>
                  <a:lnTo>
                    <a:pt x="1995741" y="419100"/>
                  </a:lnTo>
                  <a:lnTo>
                    <a:pt x="1958822" y="381000"/>
                  </a:lnTo>
                  <a:lnTo>
                    <a:pt x="1920087" y="342900"/>
                  </a:lnTo>
                  <a:lnTo>
                    <a:pt x="1879625" y="304800"/>
                  </a:lnTo>
                  <a:lnTo>
                    <a:pt x="1837499" y="266700"/>
                  </a:lnTo>
                  <a:lnTo>
                    <a:pt x="1793773" y="241300"/>
                  </a:lnTo>
                  <a:lnTo>
                    <a:pt x="1748536" y="215900"/>
                  </a:lnTo>
                  <a:lnTo>
                    <a:pt x="1701838" y="190500"/>
                  </a:lnTo>
                  <a:lnTo>
                    <a:pt x="1653755" y="165100"/>
                  </a:lnTo>
                  <a:lnTo>
                    <a:pt x="1604365" y="139700"/>
                  </a:lnTo>
                  <a:lnTo>
                    <a:pt x="1553730" y="114300"/>
                  </a:lnTo>
                  <a:lnTo>
                    <a:pt x="1340167" y="63500"/>
                  </a:lnTo>
                  <a:lnTo>
                    <a:pt x="1284376" y="63500"/>
                  </a:lnTo>
                  <a:lnTo>
                    <a:pt x="1227772" y="50800"/>
                  </a:lnTo>
                  <a:lnTo>
                    <a:pt x="1113078" y="50800"/>
                  </a:lnTo>
                  <a:lnTo>
                    <a:pt x="1056474" y="63500"/>
                  </a:lnTo>
                  <a:lnTo>
                    <a:pt x="1000696" y="63500"/>
                  </a:lnTo>
                  <a:lnTo>
                    <a:pt x="787184" y="114300"/>
                  </a:lnTo>
                  <a:lnTo>
                    <a:pt x="736561" y="139700"/>
                  </a:lnTo>
                  <a:lnTo>
                    <a:pt x="687184" y="165100"/>
                  </a:lnTo>
                  <a:lnTo>
                    <a:pt x="639114" y="190500"/>
                  </a:lnTo>
                  <a:lnTo>
                    <a:pt x="592442" y="215900"/>
                  </a:lnTo>
                  <a:lnTo>
                    <a:pt x="547217" y="241300"/>
                  </a:lnTo>
                  <a:lnTo>
                    <a:pt x="503516" y="266700"/>
                  </a:lnTo>
                  <a:lnTo>
                    <a:pt x="461403" y="304800"/>
                  </a:lnTo>
                  <a:lnTo>
                    <a:pt x="420966" y="342900"/>
                  </a:lnTo>
                  <a:lnTo>
                    <a:pt x="382257" y="381000"/>
                  </a:lnTo>
                  <a:lnTo>
                    <a:pt x="345351" y="419100"/>
                  </a:lnTo>
                  <a:lnTo>
                    <a:pt x="310311" y="457200"/>
                  </a:lnTo>
                  <a:lnTo>
                    <a:pt x="277228" y="495300"/>
                  </a:lnTo>
                  <a:lnTo>
                    <a:pt x="246151" y="533400"/>
                  </a:lnTo>
                  <a:lnTo>
                    <a:pt x="217157" y="584200"/>
                  </a:lnTo>
                  <a:lnTo>
                    <a:pt x="190322" y="622300"/>
                  </a:lnTo>
                  <a:lnTo>
                    <a:pt x="165696" y="673100"/>
                  </a:lnTo>
                  <a:lnTo>
                    <a:pt x="143383" y="723900"/>
                  </a:lnTo>
                  <a:lnTo>
                    <a:pt x="123418" y="774700"/>
                  </a:lnTo>
                  <a:lnTo>
                    <a:pt x="105905" y="825500"/>
                  </a:lnTo>
                  <a:lnTo>
                    <a:pt x="90893" y="876300"/>
                  </a:lnTo>
                  <a:lnTo>
                    <a:pt x="78447" y="927100"/>
                  </a:lnTo>
                  <a:lnTo>
                    <a:pt x="68656" y="990600"/>
                  </a:lnTo>
                  <a:lnTo>
                    <a:pt x="61582" y="1041400"/>
                  </a:lnTo>
                  <a:lnTo>
                    <a:pt x="57302" y="1092200"/>
                  </a:lnTo>
                  <a:lnTo>
                    <a:pt x="55867" y="1155700"/>
                  </a:lnTo>
                  <a:lnTo>
                    <a:pt x="57340" y="1206500"/>
                  </a:lnTo>
                  <a:lnTo>
                    <a:pt x="61658" y="1270000"/>
                  </a:lnTo>
                  <a:lnTo>
                    <a:pt x="68770" y="1320800"/>
                  </a:lnTo>
                  <a:lnTo>
                    <a:pt x="78600" y="1371600"/>
                  </a:lnTo>
                  <a:lnTo>
                    <a:pt x="91071" y="1422400"/>
                  </a:lnTo>
                  <a:lnTo>
                    <a:pt x="106121" y="1473200"/>
                  </a:lnTo>
                  <a:lnTo>
                    <a:pt x="123672" y="1524000"/>
                  </a:lnTo>
                  <a:lnTo>
                    <a:pt x="143649" y="1574800"/>
                  </a:lnTo>
                  <a:lnTo>
                    <a:pt x="166001" y="1625600"/>
                  </a:lnTo>
                  <a:lnTo>
                    <a:pt x="190639" y="1676400"/>
                  </a:lnTo>
                  <a:lnTo>
                    <a:pt x="217512" y="1727200"/>
                  </a:lnTo>
                  <a:lnTo>
                    <a:pt x="246532" y="1765300"/>
                  </a:lnTo>
                  <a:lnTo>
                    <a:pt x="277634" y="1803400"/>
                  </a:lnTo>
                  <a:lnTo>
                    <a:pt x="310743" y="1854200"/>
                  </a:lnTo>
                  <a:lnTo>
                    <a:pt x="345795" y="1892300"/>
                  </a:lnTo>
                  <a:lnTo>
                    <a:pt x="382727" y="1930400"/>
                  </a:lnTo>
                  <a:lnTo>
                    <a:pt x="421462" y="1968500"/>
                  </a:lnTo>
                  <a:lnTo>
                    <a:pt x="461924" y="1993900"/>
                  </a:lnTo>
                  <a:lnTo>
                    <a:pt x="504050" y="2032000"/>
                  </a:lnTo>
                  <a:lnTo>
                    <a:pt x="547776" y="2057400"/>
                  </a:lnTo>
                  <a:lnTo>
                    <a:pt x="593013" y="2095500"/>
                  </a:lnTo>
                  <a:lnTo>
                    <a:pt x="639711" y="2120900"/>
                  </a:lnTo>
                  <a:lnTo>
                    <a:pt x="687793" y="2146300"/>
                  </a:lnTo>
                  <a:lnTo>
                    <a:pt x="737184" y="2159000"/>
                  </a:lnTo>
                  <a:lnTo>
                    <a:pt x="787819" y="2184400"/>
                  </a:lnTo>
                  <a:lnTo>
                    <a:pt x="839622" y="2197100"/>
                  </a:lnTo>
                  <a:lnTo>
                    <a:pt x="1057160" y="2247900"/>
                  </a:lnTo>
                  <a:lnTo>
                    <a:pt x="1285074" y="2247900"/>
                  </a:lnTo>
                  <a:lnTo>
                    <a:pt x="1502575" y="2197100"/>
                  </a:lnTo>
                  <a:lnTo>
                    <a:pt x="1554365" y="2184400"/>
                  </a:lnTo>
                  <a:lnTo>
                    <a:pt x="1579676" y="2171700"/>
                  </a:lnTo>
                  <a:lnTo>
                    <a:pt x="1604987" y="2159000"/>
                  </a:lnTo>
                  <a:lnTo>
                    <a:pt x="1654365" y="2146300"/>
                  </a:lnTo>
                  <a:lnTo>
                    <a:pt x="1702422" y="2120900"/>
                  </a:lnTo>
                  <a:lnTo>
                    <a:pt x="1749107" y="2095500"/>
                  </a:lnTo>
                  <a:lnTo>
                    <a:pt x="1794332" y="2057400"/>
                  </a:lnTo>
                  <a:lnTo>
                    <a:pt x="1838032" y="2032000"/>
                  </a:lnTo>
                  <a:lnTo>
                    <a:pt x="1880133" y="1993900"/>
                  </a:lnTo>
                  <a:lnTo>
                    <a:pt x="1920582" y="1968500"/>
                  </a:lnTo>
                  <a:lnTo>
                    <a:pt x="1959292" y="1930400"/>
                  </a:lnTo>
                  <a:lnTo>
                    <a:pt x="1996198" y="1892300"/>
                  </a:lnTo>
                  <a:lnTo>
                    <a:pt x="2031225" y="1854200"/>
                  </a:lnTo>
                  <a:lnTo>
                    <a:pt x="2064321" y="1803400"/>
                  </a:lnTo>
                  <a:lnTo>
                    <a:pt x="2095398" y="1765300"/>
                  </a:lnTo>
                  <a:lnTo>
                    <a:pt x="2124392" y="1714500"/>
                  </a:lnTo>
                  <a:lnTo>
                    <a:pt x="2151227" y="1676400"/>
                  </a:lnTo>
                  <a:lnTo>
                    <a:pt x="2175840" y="1625600"/>
                  </a:lnTo>
                  <a:lnTo>
                    <a:pt x="2198166" y="1574800"/>
                  </a:lnTo>
                  <a:lnTo>
                    <a:pt x="2218118" y="1524000"/>
                  </a:lnTo>
                  <a:lnTo>
                    <a:pt x="2235644" y="1473200"/>
                  </a:lnTo>
                  <a:lnTo>
                    <a:pt x="2250656" y="1422400"/>
                  </a:lnTo>
                  <a:lnTo>
                    <a:pt x="2263089" y="1371600"/>
                  </a:lnTo>
                  <a:lnTo>
                    <a:pt x="2272881" y="1320800"/>
                  </a:lnTo>
                  <a:lnTo>
                    <a:pt x="2279954" y="1257300"/>
                  </a:lnTo>
                  <a:lnTo>
                    <a:pt x="2284247" y="1206500"/>
                  </a:lnTo>
                  <a:lnTo>
                    <a:pt x="2285682" y="1155700"/>
                  </a:lnTo>
                  <a:close/>
                </a:path>
                <a:path w="2341880" h="2298700">
                  <a:moveTo>
                    <a:pt x="2341537" y="1155700"/>
                  </a:moveTo>
                  <a:lnTo>
                    <a:pt x="2339924" y="1092200"/>
                  </a:lnTo>
                  <a:lnTo>
                    <a:pt x="2335301" y="1028700"/>
                  </a:lnTo>
                  <a:lnTo>
                    <a:pt x="2327757" y="977900"/>
                  </a:lnTo>
                  <a:lnTo>
                    <a:pt x="2317356" y="914400"/>
                  </a:lnTo>
                  <a:lnTo>
                    <a:pt x="2313609" y="899985"/>
                  </a:lnTo>
                  <a:lnTo>
                    <a:pt x="2313609" y="1155700"/>
                  </a:lnTo>
                  <a:lnTo>
                    <a:pt x="2312174" y="1206500"/>
                  </a:lnTo>
                  <a:lnTo>
                    <a:pt x="2307818" y="1270000"/>
                  </a:lnTo>
                  <a:lnTo>
                    <a:pt x="2300592" y="1320800"/>
                  </a:lnTo>
                  <a:lnTo>
                    <a:pt x="2290584" y="1371600"/>
                  </a:lnTo>
                  <a:lnTo>
                    <a:pt x="2277859" y="1435100"/>
                  </a:lnTo>
                  <a:lnTo>
                    <a:pt x="2262492" y="1485900"/>
                  </a:lnTo>
                  <a:lnTo>
                    <a:pt x="2244547" y="1536700"/>
                  </a:lnTo>
                  <a:lnTo>
                    <a:pt x="2224100" y="1587500"/>
                  </a:lnTo>
                  <a:lnTo>
                    <a:pt x="2201240" y="1638300"/>
                  </a:lnTo>
                  <a:lnTo>
                    <a:pt x="2176018" y="1689100"/>
                  </a:lnTo>
                  <a:lnTo>
                    <a:pt x="2148509" y="1739900"/>
                  </a:lnTo>
                  <a:lnTo>
                    <a:pt x="2118804" y="1778000"/>
                  </a:lnTo>
                  <a:lnTo>
                    <a:pt x="2086965" y="1828800"/>
                  </a:lnTo>
                  <a:lnTo>
                    <a:pt x="2053069" y="1866900"/>
                  </a:lnTo>
                  <a:lnTo>
                    <a:pt x="2017166" y="1905000"/>
                  </a:lnTo>
                  <a:lnTo>
                    <a:pt x="1979358" y="1943100"/>
                  </a:lnTo>
                  <a:lnTo>
                    <a:pt x="1939696" y="1981200"/>
                  </a:lnTo>
                  <a:lnTo>
                    <a:pt x="1898269" y="2019300"/>
                  </a:lnTo>
                  <a:lnTo>
                    <a:pt x="1855127" y="2057400"/>
                  </a:lnTo>
                  <a:lnTo>
                    <a:pt x="1810359" y="2082800"/>
                  </a:lnTo>
                  <a:lnTo>
                    <a:pt x="1764017" y="2108200"/>
                  </a:lnTo>
                  <a:lnTo>
                    <a:pt x="1716189" y="2146300"/>
                  </a:lnTo>
                  <a:lnTo>
                    <a:pt x="1666938" y="2171700"/>
                  </a:lnTo>
                  <a:lnTo>
                    <a:pt x="1616354" y="2184400"/>
                  </a:lnTo>
                  <a:lnTo>
                    <a:pt x="1564474" y="2209800"/>
                  </a:lnTo>
                  <a:lnTo>
                    <a:pt x="1511401" y="2222500"/>
                  </a:lnTo>
                  <a:lnTo>
                    <a:pt x="1288542" y="2273300"/>
                  </a:lnTo>
                  <a:lnTo>
                    <a:pt x="1055077" y="2273300"/>
                  </a:lnTo>
                  <a:lnTo>
                    <a:pt x="997915" y="2260600"/>
                  </a:lnTo>
                  <a:lnTo>
                    <a:pt x="941641" y="2260600"/>
                  </a:lnTo>
                  <a:lnTo>
                    <a:pt x="886345" y="2247900"/>
                  </a:lnTo>
                  <a:lnTo>
                    <a:pt x="832104" y="2222500"/>
                  </a:lnTo>
                  <a:lnTo>
                    <a:pt x="778992" y="2209800"/>
                  </a:lnTo>
                  <a:lnTo>
                    <a:pt x="727075" y="2184400"/>
                  </a:lnTo>
                  <a:lnTo>
                    <a:pt x="676427" y="2171700"/>
                  </a:lnTo>
                  <a:lnTo>
                    <a:pt x="627126" y="2146300"/>
                  </a:lnTo>
                  <a:lnTo>
                    <a:pt x="579247" y="2120900"/>
                  </a:lnTo>
                  <a:lnTo>
                    <a:pt x="532853" y="2082800"/>
                  </a:lnTo>
                  <a:lnTo>
                    <a:pt x="488022" y="2057400"/>
                  </a:lnTo>
                  <a:lnTo>
                    <a:pt x="444830" y="2019300"/>
                  </a:lnTo>
                  <a:lnTo>
                    <a:pt x="403326" y="1981200"/>
                  </a:lnTo>
                  <a:lnTo>
                    <a:pt x="363613" y="1943100"/>
                  </a:lnTo>
                  <a:lnTo>
                    <a:pt x="325729" y="1905000"/>
                  </a:lnTo>
                  <a:lnTo>
                    <a:pt x="289775" y="1866900"/>
                  </a:lnTo>
                  <a:lnTo>
                    <a:pt x="255790" y="1828800"/>
                  </a:lnTo>
                  <a:lnTo>
                    <a:pt x="223888" y="1778000"/>
                  </a:lnTo>
                  <a:lnTo>
                    <a:pt x="194094" y="1739900"/>
                  </a:lnTo>
                  <a:lnTo>
                    <a:pt x="166522" y="1689100"/>
                  </a:lnTo>
                  <a:lnTo>
                    <a:pt x="141211" y="1638300"/>
                  </a:lnTo>
                  <a:lnTo>
                    <a:pt x="118262" y="1587500"/>
                  </a:lnTo>
                  <a:lnTo>
                    <a:pt x="97726" y="1536700"/>
                  </a:lnTo>
                  <a:lnTo>
                    <a:pt x="79692" y="1485900"/>
                  </a:lnTo>
                  <a:lnTo>
                    <a:pt x="64223" y="1435100"/>
                  </a:lnTo>
                  <a:lnTo>
                    <a:pt x="51396" y="1384300"/>
                  </a:lnTo>
                  <a:lnTo>
                    <a:pt x="41275" y="1320800"/>
                  </a:lnTo>
                  <a:lnTo>
                    <a:pt x="33947" y="1270000"/>
                  </a:lnTo>
                  <a:lnTo>
                    <a:pt x="29476" y="1206500"/>
                  </a:lnTo>
                  <a:lnTo>
                    <a:pt x="27940" y="1155700"/>
                  </a:lnTo>
                  <a:lnTo>
                    <a:pt x="29362" y="1092200"/>
                  </a:lnTo>
                  <a:lnTo>
                    <a:pt x="33731" y="1041400"/>
                  </a:lnTo>
                  <a:lnTo>
                    <a:pt x="40957" y="977900"/>
                  </a:lnTo>
                  <a:lnTo>
                    <a:pt x="50965" y="927100"/>
                  </a:lnTo>
                  <a:lnTo>
                    <a:pt x="63690" y="876300"/>
                  </a:lnTo>
                  <a:lnTo>
                    <a:pt x="79057" y="812800"/>
                  </a:lnTo>
                  <a:lnTo>
                    <a:pt x="97002" y="762000"/>
                  </a:lnTo>
                  <a:lnTo>
                    <a:pt x="117449" y="711200"/>
                  </a:lnTo>
                  <a:lnTo>
                    <a:pt x="140309" y="660400"/>
                  </a:lnTo>
                  <a:lnTo>
                    <a:pt x="165531" y="609600"/>
                  </a:lnTo>
                  <a:lnTo>
                    <a:pt x="193027" y="571500"/>
                  </a:lnTo>
                  <a:lnTo>
                    <a:pt x="222732" y="520700"/>
                  </a:lnTo>
                  <a:lnTo>
                    <a:pt x="254571" y="482600"/>
                  </a:lnTo>
                  <a:lnTo>
                    <a:pt x="288480" y="431800"/>
                  </a:lnTo>
                  <a:lnTo>
                    <a:pt x="324370" y="393700"/>
                  </a:lnTo>
                  <a:lnTo>
                    <a:pt x="362191" y="355600"/>
                  </a:lnTo>
                  <a:lnTo>
                    <a:pt x="401840" y="317500"/>
                  </a:lnTo>
                  <a:lnTo>
                    <a:pt x="443280" y="279400"/>
                  </a:lnTo>
                  <a:lnTo>
                    <a:pt x="486422" y="254000"/>
                  </a:lnTo>
                  <a:lnTo>
                    <a:pt x="531190" y="215900"/>
                  </a:lnTo>
                  <a:lnTo>
                    <a:pt x="577532" y="190500"/>
                  </a:lnTo>
                  <a:lnTo>
                    <a:pt x="625360" y="165100"/>
                  </a:lnTo>
                  <a:lnTo>
                    <a:pt x="674598" y="139700"/>
                  </a:lnTo>
                  <a:lnTo>
                    <a:pt x="725195" y="114300"/>
                  </a:lnTo>
                  <a:lnTo>
                    <a:pt x="777074" y="88900"/>
                  </a:lnTo>
                  <a:lnTo>
                    <a:pt x="995857" y="38100"/>
                  </a:lnTo>
                  <a:lnTo>
                    <a:pt x="1053007" y="38100"/>
                  </a:lnTo>
                  <a:lnTo>
                    <a:pt x="1110996" y="25400"/>
                  </a:lnTo>
                  <a:lnTo>
                    <a:pt x="1286471" y="25400"/>
                  </a:lnTo>
                  <a:lnTo>
                    <a:pt x="1562557" y="88900"/>
                  </a:lnTo>
                  <a:lnTo>
                    <a:pt x="1614474" y="114300"/>
                  </a:lnTo>
                  <a:lnTo>
                    <a:pt x="1665122" y="139700"/>
                  </a:lnTo>
                  <a:lnTo>
                    <a:pt x="1714411" y="165100"/>
                  </a:lnTo>
                  <a:lnTo>
                    <a:pt x="1762290" y="190500"/>
                  </a:lnTo>
                  <a:lnTo>
                    <a:pt x="1808683" y="215900"/>
                  </a:lnTo>
                  <a:lnTo>
                    <a:pt x="1853514" y="254000"/>
                  </a:lnTo>
                  <a:lnTo>
                    <a:pt x="1896719" y="279400"/>
                  </a:lnTo>
                  <a:lnTo>
                    <a:pt x="1938210" y="317500"/>
                  </a:lnTo>
                  <a:lnTo>
                    <a:pt x="1977936" y="355600"/>
                  </a:lnTo>
                  <a:lnTo>
                    <a:pt x="2015820" y="393700"/>
                  </a:lnTo>
                  <a:lnTo>
                    <a:pt x="2051773" y="431800"/>
                  </a:lnTo>
                  <a:lnTo>
                    <a:pt x="2085746" y="482600"/>
                  </a:lnTo>
                  <a:lnTo>
                    <a:pt x="2117661" y="520700"/>
                  </a:lnTo>
                  <a:lnTo>
                    <a:pt x="2147443" y="571500"/>
                  </a:lnTo>
                  <a:lnTo>
                    <a:pt x="2175027" y="609600"/>
                  </a:lnTo>
                  <a:lnTo>
                    <a:pt x="2200325" y="660400"/>
                  </a:lnTo>
                  <a:lnTo>
                    <a:pt x="2223287" y="711200"/>
                  </a:lnTo>
                  <a:lnTo>
                    <a:pt x="2243810" y="762000"/>
                  </a:lnTo>
                  <a:lnTo>
                    <a:pt x="2261857" y="812800"/>
                  </a:lnTo>
                  <a:lnTo>
                    <a:pt x="2277326" y="863600"/>
                  </a:lnTo>
                  <a:lnTo>
                    <a:pt x="2290153" y="927100"/>
                  </a:lnTo>
                  <a:lnTo>
                    <a:pt x="2300262" y="977900"/>
                  </a:lnTo>
                  <a:lnTo>
                    <a:pt x="2307590" y="1041400"/>
                  </a:lnTo>
                  <a:lnTo>
                    <a:pt x="2312073" y="1092200"/>
                  </a:lnTo>
                  <a:lnTo>
                    <a:pt x="2313609" y="1155700"/>
                  </a:lnTo>
                  <a:lnTo>
                    <a:pt x="2313609" y="899985"/>
                  </a:lnTo>
                  <a:lnTo>
                    <a:pt x="2304161" y="863600"/>
                  </a:lnTo>
                  <a:lnTo>
                    <a:pt x="2288273" y="812800"/>
                  </a:lnTo>
                  <a:lnTo>
                    <a:pt x="2269756" y="749300"/>
                  </a:lnTo>
                  <a:lnTo>
                    <a:pt x="2248674" y="698500"/>
                  </a:lnTo>
                  <a:lnTo>
                    <a:pt x="2225116" y="647700"/>
                  </a:lnTo>
                  <a:lnTo>
                    <a:pt x="2199144" y="596900"/>
                  </a:lnTo>
                  <a:lnTo>
                    <a:pt x="2170861" y="546100"/>
                  </a:lnTo>
                  <a:lnTo>
                    <a:pt x="2140305" y="508000"/>
                  </a:lnTo>
                  <a:lnTo>
                    <a:pt x="2107590" y="457200"/>
                  </a:lnTo>
                  <a:lnTo>
                    <a:pt x="2072754" y="419100"/>
                  </a:lnTo>
                  <a:lnTo>
                    <a:pt x="2035886" y="368300"/>
                  </a:lnTo>
                  <a:lnTo>
                    <a:pt x="1997062" y="330200"/>
                  </a:lnTo>
                  <a:lnTo>
                    <a:pt x="1956346" y="292100"/>
                  </a:lnTo>
                  <a:lnTo>
                    <a:pt x="1913813" y="254000"/>
                  </a:lnTo>
                  <a:lnTo>
                    <a:pt x="1869541" y="228600"/>
                  </a:lnTo>
                  <a:lnTo>
                    <a:pt x="1823593" y="190500"/>
                  </a:lnTo>
                  <a:lnTo>
                    <a:pt x="1776056" y="165100"/>
                  </a:lnTo>
                  <a:lnTo>
                    <a:pt x="1726996" y="139700"/>
                  </a:lnTo>
                  <a:lnTo>
                    <a:pt x="1676476" y="114300"/>
                  </a:lnTo>
                  <a:lnTo>
                    <a:pt x="1624584" y="88900"/>
                  </a:lnTo>
                  <a:lnTo>
                    <a:pt x="1571383" y="63500"/>
                  </a:lnTo>
                  <a:lnTo>
                    <a:pt x="1404747" y="25400"/>
                  </a:lnTo>
                  <a:lnTo>
                    <a:pt x="1288554" y="0"/>
                  </a:lnTo>
                  <a:lnTo>
                    <a:pt x="1049540" y="0"/>
                  </a:lnTo>
                  <a:lnTo>
                    <a:pt x="766965" y="63500"/>
                  </a:lnTo>
                  <a:lnTo>
                    <a:pt x="713841" y="88900"/>
                  </a:lnTo>
                  <a:lnTo>
                    <a:pt x="662025" y="114300"/>
                  </a:lnTo>
                  <a:lnTo>
                    <a:pt x="611593" y="139700"/>
                  </a:lnTo>
                  <a:lnTo>
                    <a:pt x="562622" y="165100"/>
                  </a:lnTo>
                  <a:lnTo>
                    <a:pt x="515175" y="190500"/>
                  </a:lnTo>
                  <a:lnTo>
                    <a:pt x="469328" y="228600"/>
                  </a:lnTo>
                  <a:lnTo>
                    <a:pt x="425145" y="266700"/>
                  </a:lnTo>
                  <a:lnTo>
                    <a:pt x="382727" y="292100"/>
                  </a:lnTo>
                  <a:lnTo>
                    <a:pt x="342112" y="342900"/>
                  </a:lnTo>
                  <a:lnTo>
                    <a:pt x="303403" y="381000"/>
                  </a:lnTo>
                  <a:lnTo>
                    <a:pt x="266649" y="419100"/>
                  </a:lnTo>
                  <a:lnTo>
                    <a:pt x="231927" y="457200"/>
                  </a:lnTo>
                  <a:lnTo>
                    <a:pt x="199326" y="508000"/>
                  </a:lnTo>
                  <a:lnTo>
                    <a:pt x="168910" y="558800"/>
                  </a:lnTo>
                  <a:lnTo>
                    <a:pt x="140741" y="596900"/>
                  </a:lnTo>
                  <a:lnTo>
                    <a:pt x="114922" y="647700"/>
                  </a:lnTo>
                  <a:lnTo>
                    <a:pt x="91503" y="698500"/>
                  </a:lnTo>
                  <a:lnTo>
                    <a:pt x="70573" y="762000"/>
                  </a:lnTo>
                  <a:lnTo>
                    <a:pt x="52209" y="812800"/>
                  </a:lnTo>
                  <a:lnTo>
                    <a:pt x="36487" y="863600"/>
                  </a:lnTo>
                  <a:lnTo>
                    <a:pt x="23469" y="914400"/>
                  </a:lnTo>
                  <a:lnTo>
                    <a:pt x="13246" y="977900"/>
                  </a:lnTo>
                  <a:lnTo>
                    <a:pt x="5867" y="1041400"/>
                  </a:lnTo>
                  <a:lnTo>
                    <a:pt x="1435" y="1092200"/>
                  </a:lnTo>
                  <a:lnTo>
                    <a:pt x="0" y="1155700"/>
                  </a:lnTo>
                  <a:lnTo>
                    <a:pt x="1625" y="1206500"/>
                  </a:lnTo>
                  <a:lnTo>
                    <a:pt x="6235" y="1270000"/>
                  </a:lnTo>
                  <a:lnTo>
                    <a:pt x="13792" y="1333500"/>
                  </a:lnTo>
                  <a:lnTo>
                    <a:pt x="24193" y="1384300"/>
                  </a:lnTo>
                  <a:lnTo>
                    <a:pt x="37376" y="1447800"/>
                  </a:lnTo>
                  <a:lnTo>
                    <a:pt x="53276" y="1498600"/>
                  </a:lnTo>
                  <a:lnTo>
                    <a:pt x="71793" y="1549400"/>
                  </a:lnTo>
                  <a:lnTo>
                    <a:pt x="92875" y="1600200"/>
                  </a:lnTo>
                  <a:lnTo>
                    <a:pt x="116433" y="1651000"/>
                  </a:lnTo>
                  <a:lnTo>
                    <a:pt x="142392" y="1701800"/>
                  </a:lnTo>
                  <a:lnTo>
                    <a:pt x="170688" y="1752600"/>
                  </a:lnTo>
                  <a:lnTo>
                    <a:pt x="201231" y="1803400"/>
                  </a:lnTo>
                  <a:lnTo>
                    <a:pt x="233959" y="1841500"/>
                  </a:lnTo>
                  <a:lnTo>
                    <a:pt x="268795" y="1892300"/>
                  </a:lnTo>
                  <a:lnTo>
                    <a:pt x="305663" y="1930400"/>
                  </a:lnTo>
                  <a:lnTo>
                    <a:pt x="344487" y="1968500"/>
                  </a:lnTo>
                  <a:lnTo>
                    <a:pt x="385203" y="2006600"/>
                  </a:lnTo>
                  <a:lnTo>
                    <a:pt x="427736" y="2044700"/>
                  </a:lnTo>
                  <a:lnTo>
                    <a:pt x="472008" y="2082800"/>
                  </a:lnTo>
                  <a:lnTo>
                    <a:pt x="517944" y="2108200"/>
                  </a:lnTo>
                  <a:lnTo>
                    <a:pt x="565492" y="2133600"/>
                  </a:lnTo>
                  <a:lnTo>
                    <a:pt x="614553" y="2171700"/>
                  </a:lnTo>
                  <a:lnTo>
                    <a:pt x="665073" y="2197100"/>
                  </a:lnTo>
                  <a:lnTo>
                    <a:pt x="716965" y="2209800"/>
                  </a:lnTo>
                  <a:lnTo>
                    <a:pt x="770166" y="2235200"/>
                  </a:lnTo>
                  <a:lnTo>
                    <a:pt x="824585" y="2247900"/>
                  </a:lnTo>
                  <a:lnTo>
                    <a:pt x="880160" y="2273300"/>
                  </a:lnTo>
                  <a:lnTo>
                    <a:pt x="936802" y="2286000"/>
                  </a:lnTo>
                  <a:lnTo>
                    <a:pt x="994435" y="2286000"/>
                  </a:lnTo>
                  <a:lnTo>
                    <a:pt x="1052995" y="2298700"/>
                  </a:lnTo>
                  <a:lnTo>
                    <a:pt x="1292009" y="2298700"/>
                  </a:lnTo>
                  <a:lnTo>
                    <a:pt x="1350530" y="2286000"/>
                  </a:lnTo>
                  <a:lnTo>
                    <a:pt x="1408125" y="2286000"/>
                  </a:lnTo>
                  <a:lnTo>
                    <a:pt x="1464716" y="2273300"/>
                  </a:lnTo>
                  <a:lnTo>
                    <a:pt x="1520228" y="2247900"/>
                  </a:lnTo>
                  <a:lnTo>
                    <a:pt x="1574584" y="2235200"/>
                  </a:lnTo>
                  <a:lnTo>
                    <a:pt x="1627708" y="2209800"/>
                  </a:lnTo>
                  <a:lnTo>
                    <a:pt x="1679524" y="2184400"/>
                  </a:lnTo>
                  <a:lnTo>
                    <a:pt x="1729955" y="2159000"/>
                  </a:lnTo>
                  <a:lnTo>
                    <a:pt x="1778927" y="2133600"/>
                  </a:lnTo>
                  <a:lnTo>
                    <a:pt x="1826374" y="2108200"/>
                  </a:lnTo>
                  <a:lnTo>
                    <a:pt x="1872221" y="2070100"/>
                  </a:lnTo>
                  <a:lnTo>
                    <a:pt x="1916391" y="2044700"/>
                  </a:lnTo>
                  <a:lnTo>
                    <a:pt x="1958822" y="2006600"/>
                  </a:lnTo>
                  <a:lnTo>
                    <a:pt x="1999424" y="1968500"/>
                  </a:lnTo>
                  <a:lnTo>
                    <a:pt x="2038146" y="1930400"/>
                  </a:lnTo>
                  <a:lnTo>
                    <a:pt x="2074900" y="1879600"/>
                  </a:lnTo>
                  <a:lnTo>
                    <a:pt x="2109622" y="1841500"/>
                  </a:lnTo>
                  <a:lnTo>
                    <a:pt x="2142223" y="1790700"/>
                  </a:lnTo>
                  <a:lnTo>
                    <a:pt x="2172639" y="1752600"/>
                  </a:lnTo>
                  <a:lnTo>
                    <a:pt x="2200795" y="1701800"/>
                  </a:lnTo>
                  <a:lnTo>
                    <a:pt x="2226627" y="1651000"/>
                  </a:lnTo>
                  <a:lnTo>
                    <a:pt x="2250033" y="1600200"/>
                  </a:lnTo>
                  <a:lnTo>
                    <a:pt x="2270963" y="1549400"/>
                  </a:lnTo>
                  <a:lnTo>
                    <a:pt x="2289327" y="1498600"/>
                  </a:lnTo>
                  <a:lnTo>
                    <a:pt x="2305062" y="1435100"/>
                  </a:lnTo>
                  <a:lnTo>
                    <a:pt x="2318080" y="1384300"/>
                  </a:lnTo>
                  <a:lnTo>
                    <a:pt x="2328303" y="1320800"/>
                  </a:lnTo>
                  <a:lnTo>
                    <a:pt x="2335669" y="1270000"/>
                  </a:lnTo>
                  <a:lnTo>
                    <a:pt x="2340114" y="1206500"/>
                  </a:lnTo>
                  <a:lnTo>
                    <a:pt x="2341537" y="1155700"/>
                  </a:lnTo>
                  <a:close/>
                </a:path>
              </a:pathLst>
            </a:custGeom>
            <a:solidFill>
              <a:srgbClr val="262626"/>
            </a:solidFill>
          </p:spPr>
          <p:txBody>
            <a:bodyPr wrap="square" lIns="0" tIns="0" rIns="0" bIns="0" rtlCol="0"/>
            <a:lstStyle/>
            <a:p>
              <a:endParaRPr/>
            </a:p>
          </p:txBody>
        </p:sp>
      </p:grpSp>
      <p:sp>
        <p:nvSpPr>
          <p:cNvPr id="5" name="object 5"/>
          <p:cNvSpPr txBox="1"/>
          <p:nvPr/>
        </p:nvSpPr>
        <p:spPr>
          <a:xfrm>
            <a:off x="1096750" y="3250184"/>
            <a:ext cx="1338580" cy="1208405"/>
          </a:xfrm>
          <a:prstGeom prst="rect">
            <a:avLst/>
          </a:prstGeom>
        </p:spPr>
        <p:txBody>
          <a:bodyPr vert="horz" wrap="square" lIns="0" tIns="45085" rIns="0" bIns="0" rtlCol="0">
            <a:spAutoFit/>
          </a:bodyPr>
          <a:lstStyle/>
          <a:p>
            <a:pPr marL="12065" marR="5080" indent="-635" algn="ctr">
              <a:lnSpc>
                <a:spcPct val="89800"/>
              </a:lnSpc>
              <a:spcBef>
                <a:spcPts val="355"/>
              </a:spcBef>
            </a:pPr>
            <a:r>
              <a:rPr sz="2100" spc="-10" dirty="0">
                <a:solidFill>
                  <a:srgbClr val="FFFFFF"/>
                </a:solidFill>
                <a:latin typeface="Arial"/>
                <a:cs typeface="Arial"/>
              </a:rPr>
              <a:t>Leading </a:t>
            </a:r>
            <a:r>
              <a:rPr sz="2100" spc="-130" dirty="0">
                <a:solidFill>
                  <a:srgbClr val="FFFFFF"/>
                </a:solidFill>
                <a:latin typeface="Arial"/>
                <a:cs typeface="Arial"/>
              </a:rPr>
              <a:t>social</a:t>
            </a:r>
            <a:r>
              <a:rPr sz="2100" spc="-90" dirty="0">
                <a:solidFill>
                  <a:srgbClr val="FFFFFF"/>
                </a:solidFill>
                <a:latin typeface="Arial"/>
                <a:cs typeface="Arial"/>
              </a:rPr>
              <a:t> </a:t>
            </a:r>
            <a:r>
              <a:rPr sz="2100" spc="-110" dirty="0">
                <a:solidFill>
                  <a:srgbClr val="FFFFFF"/>
                </a:solidFill>
                <a:latin typeface="Arial"/>
                <a:cs typeface="Arial"/>
              </a:rPr>
              <a:t>media </a:t>
            </a:r>
            <a:r>
              <a:rPr sz="2100" spc="-120" dirty="0">
                <a:solidFill>
                  <a:srgbClr val="FFFFFF"/>
                </a:solidFill>
                <a:latin typeface="Arial"/>
                <a:cs typeface="Arial"/>
              </a:rPr>
              <a:t>sites</a:t>
            </a:r>
            <a:r>
              <a:rPr sz="2100" spc="-110" dirty="0">
                <a:solidFill>
                  <a:srgbClr val="FFFFFF"/>
                </a:solidFill>
                <a:latin typeface="Arial"/>
                <a:cs typeface="Arial"/>
              </a:rPr>
              <a:t> </a:t>
            </a:r>
            <a:r>
              <a:rPr sz="2100" spc="-25" dirty="0">
                <a:solidFill>
                  <a:srgbClr val="FFFFFF"/>
                </a:solidFill>
                <a:latin typeface="Arial"/>
                <a:cs typeface="Arial"/>
              </a:rPr>
              <a:t>in </a:t>
            </a:r>
            <a:r>
              <a:rPr sz="2100" spc="-40" dirty="0">
                <a:solidFill>
                  <a:srgbClr val="FFFFFF"/>
                </a:solidFill>
                <a:latin typeface="Arial"/>
                <a:cs typeface="Arial"/>
              </a:rPr>
              <a:t>Canada</a:t>
            </a:r>
            <a:endParaRPr sz="2100">
              <a:latin typeface="Arial"/>
              <a:cs typeface="Arial"/>
            </a:endParaRPr>
          </a:p>
        </p:txBody>
      </p:sp>
      <p:pic>
        <p:nvPicPr>
          <p:cNvPr id="6" name="object 6"/>
          <p:cNvPicPr/>
          <p:nvPr/>
        </p:nvPicPr>
        <p:blipFill>
          <a:blip r:embed="rId2" cstate="print"/>
          <a:stretch>
            <a:fillRect/>
          </a:stretch>
        </p:blipFill>
        <p:spPr>
          <a:xfrm>
            <a:off x="3454886" y="4379475"/>
            <a:ext cx="5105400" cy="3231381"/>
          </a:xfrm>
          <a:prstGeom prst="rect">
            <a:avLst/>
          </a:prstGeom>
        </p:spPr>
      </p:pic>
      <p:pic>
        <p:nvPicPr>
          <p:cNvPr id="8" name="Picture 7" descr="Graphical user interface&#10;&#10;Description automatically generated with low confidence">
            <a:extLst>
              <a:ext uri="{FF2B5EF4-FFF2-40B4-BE49-F238E27FC236}">
                <a16:creationId xmlns:a16="http://schemas.microsoft.com/office/drawing/2014/main" id="{C63114C3-FE84-6A41-39C4-9E34367EF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506" y="161544"/>
            <a:ext cx="6142160" cy="4548921"/>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070AD15E-4CB2-B31B-5C06-88F4EB41014E}"/>
                  </a:ext>
                </a:extLst>
              </p14:cNvPr>
              <p14:cNvContentPartPr/>
              <p14:nvPr/>
            </p14:nvContentPartPr>
            <p14:xfrm>
              <a:off x="3314623" y="971378"/>
              <a:ext cx="428760" cy="72000"/>
            </p14:xfrm>
          </p:contentPart>
        </mc:Choice>
        <mc:Fallback xmlns="">
          <p:pic>
            <p:nvPicPr>
              <p:cNvPr id="11" name="Ink 10">
                <a:extLst>
                  <a:ext uri="{FF2B5EF4-FFF2-40B4-BE49-F238E27FC236}">
                    <a16:creationId xmlns:a16="http://schemas.microsoft.com/office/drawing/2014/main" id="{070AD15E-4CB2-B31B-5C06-88F4EB41014E}"/>
                  </a:ext>
                </a:extLst>
              </p:cNvPr>
              <p:cNvPicPr/>
              <p:nvPr/>
            </p:nvPicPr>
            <p:blipFill>
              <a:blip r:embed="rId5"/>
              <a:stretch>
                <a:fillRect/>
              </a:stretch>
            </p:blipFill>
            <p:spPr>
              <a:xfrm>
                <a:off x="3260983" y="863738"/>
                <a:ext cx="536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AC3AFA1-EF37-29B9-3F33-36AFF6A6A078}"/>
                  </a:ext>
                </a:extLst>
              </p14:cNvPr>
              <p14:cNvContentPartPr/>
              <p14:nvPr/>
            </p14:nvContentPartPr>
            <p14:xfrm>
              <a:off x="3228943" y="988298"/>
              <a:ext cx="594000" cy="781920"/>
            </p14:xfrm>
          </p:contentPart>
        </mc:Choice>
        <mc:Fallback xmlns="">
          <p:pic>
            <p:nvPicPr>
              <p:cNvPr id="12" name="Ink 11">
                <a:extLst>
                  <a:ext uri="{FF2B5EF4-FFF2-40B4-BE49-F238E27FC236}">
                    <a16:creationId xmlns:a16="http://schemas.microsoft.com/office/drawing/2014/main" id="{0AC3AFA1-EF37-29B9-3F33-36AFF6A6A078}"/>
                  </a:ext>
                </a:extLst>
              </p:cNvPr>
              <p:cNvPicPr/>
              <p:nvPr/>
            </p:nvPicPr>
            <p:blipFill>
              <a:blip r:embed="rId7"/>
              <a:stretch>
                <a:fillRect/>
              </a:stretch>
            </p:blipFill>
            <p:spPr>
              <a:xfrm>
                <a:off x="3175303" y="880298"/>
                <a:ext cx="701640" cy="99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BF0C999-DB31-DCC1-463F-5A5507E12CD9}"/>
                  </a:ext>
                </a:extLst>
              </p14:cNvPr>
              <p14:cNvContentPartPr/>
              <p14:nvPr/>
            </p14:nvContentPartPr>
            <p14:xfrm>
              <a:off x="3696223" y="4813658"/>
              <a:ext cx="430920" cy="601920"/>
            </p14:xfrm>
          </p:contentPart>
        </mc:Choice>
        <mc:Fallback xmlns="">
          <p:pic>
            <p:nvPicPr>
              <p:cNvPr id="13" name="Ink 12">
                <a:extLst>
                  <a:ext uri="{FF2B5EF4-FFF2-40B4-BE49-F238E27FC236}">
                    <a16:creationId xmlns:a16="http://schemas.microsoft.com/office/drawing/2014/main" id="{BBF0C999-DB31-DCC1-463F-5A5507E12CD9}"/>
                  </a:ext>
                </a:extLst>
              </p:cNvPr>
              <p:cNvPicPr/>
              <p:nvPr/>
            </p:nvPicPr>
            <p:blipFill>
              <a:blip r:embed="rId9"/>
              <a:stretch>
                <a:fillRect/>
              </a:stretch>
            </p:blipFill>
            <p:spPr>
              <a:xfrm>
                <a:off x="3642223" y="4705658"/>
                <a:ext cx="538560" cy="81756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83C4FF94-A221-15D2-8972-88E01F00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7153106" cy="7010400"/>
          </a:xfrm>
          <a:prstGeom prst="rect">
            <a:avLst/>
          </a:prstGeom>
        </p:spPr>
      </p:pic>
    </p:spTree>
    <p:extLst>
      <p:ext uri="{BB962C8B-B14F-4D97-AF65-F5344CB8AC3E}">
        <p14:creationId xmlns:p14="http://schemas.microsoft.com/office/powerpoint/2010/main" val="2136511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pic>
          <p:nvPicPr>
            <p:cNvPr id="3" name="object 3"/>
            <p:cNvPicPr/>
            <p:nvPr/>
          </p:nvPicPr>
          <p:blipFill>
            <a:blip r:embed="rId2" cstate="print"/>
            <a:stretch>
              <a:fillRect/>
            </a:stretch>
          </p:blipFill>
          <p:spPr>
            <a:xfrm>
              <a:off x="436880" y="1142999"/>
              <a:ext cx="9184395" cy="2203148"/>
            </a:xfrm>
            <a:prstGeom prst="rect">
              <a:avLst/>
            </a:prstGeom>
          </p:spPr>
        </p:pic>
        <p:pic>
          <p:nvPicPr>
            <p:cNvPr id="4" name="object 4"/>
            <p:cNvPicPr/>
            <p:nvPr/>
          </p:nvPicPr>
          <p:blipFill>
            <a:blip r:embed="rId3" cstate="print"/>
            <a:stretch>
              <a:fillRect/>
            </a:stretch>
          </p:blipFill>
          <p:spPr>
            <a:xfrm>
              <a:off x="152400" y="1142999"/>
              <a:ext cx="9753600" cy="5486399"/>
            </a:xfrm>
            <a:prstGeom prst="rect">
              <a:avLst/>
            </a:prstGeom>
          </p:spPr>
        </p:pic>
      </p:grpSp>
      <p:sp>
        <p:nvSpPr>
          <p:cNvPr id="5" name="object 5"/>
          <p:cNvSpPr txBox="1">
            <a:spLocks noGrp="1"/>
          </p:cNvSpPr>
          <p:nvPr>
            <p:ph type="title"/>
          </p:nvPr>
        </p:nvSpPr>
        <p:spPr>
          <a:xfrm>
            <a:off x="4237786" y="2022348"/>
            <a:ext cx="1580515" cy="513080"/>
          </a:xfrm>
          <a:prstGeom prst="rect">
            <a:avLst/>
          </a:prstGeom>
        </p:spPr>
        <p:txBody>
          <a:bodyPr vert="horz" wrap="square" lIns="0" tIns="12700" rIns="0" bIns="0" rtlCol="0">
            <a:spAutoFit/>
          </a:bodyPr>
          <a:lstStyle/>
          <a:p>
            <a:pPr marL="12700">
              <a:lnSpc>
                <a:spcPct val="100000"/>
              </a:lnSpc>
              <a:spcBef>
                <a:spcPts val="100"/>
              </a:spcBef>
            </a:pPr>
            <a:r>
              <a:rPr spc="-225" dirty="0"/>
              <a:t>Facebook</a:t>
            </a:r>
          </a:p>
        </p:txBody>
      </p:sp>
      <p:sp>
        <p:nvSpPr>
          <p:cNvPr id="6" name="object 6"/>
          <p:cNvSpPr txBox="1"/>
          <p:nvPr/>
        </p:nvSpPr>
        <p:spPr>
          <a:xfrm>
            <a:off x="856589" y="3320795"/>
            <a:ext cx="3564254" cy="2640965"/>
          </a:xfrm>
          <a:prstGeom prst="rect">
            <a:avLst/>
          </a:prstGeom>
        </p:spPr>
        <p:txBody>
          <a:bodyPr vert="horz" wrap="square" lIns="0" tIns="104140" rIns="0" bIns="0" rtlCol="0">
            <a:spAutoFit/>
          </a:bodyPr>
          <a:lstStyle/>
          <a:p>
            <a:pPr marL="195580" indent="-182880">
              <a:lnSpc>
                <a:spcPct val="100000"/>
              </a:lnSpc>
              <a:spcBef>
                <a:spcPts val="820"/>
              </a:spcBef>
              <a:buChar char="•"/>
              <a:tabLst>
                <a:tab pos="195580" algn="l"/>
              </a:tabLst>
            </a:pPr>
            <a:r>
              <a:rPr sz="1400" spc="-50" dirty="0">
                <a:latin typeface="Arial"/>
                <a:cs typeface="Arial"/>
              </a:rPr>
              <a:t>1.6 </a:t>
            </a:r>
            <a:r>
              <a:rPr sz="1400" dirty="0">
                <a:latin typeface="Arial"/>
                <a:cs typeface="Arial"/>
              </a:rPr>
              <a:t>b</a:t>
            </a:r>
            <a:r>
              <a:rPr sz="1400" spc="-70" dirty="0">
                <a:latin typeface="Arial"/>
                <a:cs typeface="Arial"/>
              </a:rPr>
              <a:t> </a:t>
            </a:r>
            <a:r>
              <a:rPr sz="1400" spc="-20" dirty="0">
                <a:latin typeface="Arial"/>
                <a:cs typeface="Arial"/>
              </a:rPr>
              <a:t>mobile</a:t>
            </a:r>
            <a:r>
              <a:rPr sz="1400" spc="-55" dirty="0">
                <a:latin typeface="Arial"/>
                <a:cs typeface="Arial"/>
              </a:rPr>
              <a:t> </a:t>
            </a:r>
            <a:r>
              <a:rPr sz="1400" spc="-40" dirty="0">
                <a:latin typeface="Arial"/>
                <a:cs typeface="Arial"/>
              </a:rPr>
              <a:t>active</a:t>
            </a:r>
            <a:r>
              <a:rPr sz="1400" spc="-60" dirty="0">
                <a:latin typeface="Arial"/>
                <a:cs typeface="Arial"/>
              </a:rPr>
              <a:t> </a:t>
            </a:r>
            <a:r>
              <a:rPr sz="1400" spc="-20" dirty="0">
                <a:latin typeface="Arial"/>
                <a:cs typeface="Arial"/>
              </a:rPr>
              <a:t>users</a:t>
            </a:r>
            <a:endParaRPr sz="1400" dirty="0">
              <a:latin typeface="Arial"/>
              <a:cs typeface="Arial"/>
            </a:endParaRPr>
          </a:p>
          <a:p>
            <a:pPr marL="195580" indent="-182880">
              <a:lnSpc>
                <a:spcPct val="100000"/>
              </a:lnSpc>
              <a:spcBef>
                <a:spcPts val="720"/>
              </a:spcBef>
              <a:buChar char="•"/>
              <a:tabLst>
                <a:tab pos="195580" algn="l"/>
              </a:tabLst>
            </a:pPr>
            <a:r>
              <a:rPr sz="1400" spc="-85" dirty="0">
                <a:latin typeface="Arial"/>
                <a:cs typeface="Arial"/>
              </a:rPr>
              <a:t>Adds</a:t>
            </a:r>
            <a:r>
              <a:rPr sz="1400" spc="-35" dirty="0">
                <a:latin typeface="Arial"/>
                <a:cs typeface="Arial"/>
              </a:rPr>
              <a:t> </a:t>
            </a:r>
            <a:r>
              <a:rPr sz="1400" spc="-50" dirty="0">
                <a:latin typeface="Arial"/>
                <a:cs typeface="Arial"/>
              </a:rPr>
              <a:t>500,000</a:t>
            </a:r>
            <a:r>
              <a:rPr sz="1400" spc="-25" dirty="0">
                <a:latin typeface="Arial"/>
                <a:cs typeface="Arial"/>
              </a:rPr>
              <a:t> </a:t>
            </a:r>
            <a:r>
              <a:rPr sz="1400" spc="-35" dirty="0">
                <a:latin typeface="Arial"/>
                <a:cs typeface="Arial"/>
              </a:rPr>
              <a:t>new</a:t>
            </a:r>
            <a:r>
              <a:rPr sz="1400" spc="-10" dirty="0">
                <a:latin typeface="Arial"/>
                <a:cs typeface="Arial"/>
              </a:rPr>
              <a:t> </a:t>
            </a:r>
            <a:r>
              <a:rPr sz="1400" spc="-85" dirty="0">
                <a:latin typeface="Arial"/>
                <a:cs typeface="Arial"/>
              </a:rPr>
              <a:t>users</a:t>
            </a:r>
            <a:r>
              <a:rPr sz="1400" spc="-30" dirty="0">
                <a:latin typeface="Arial"/>
                <a:cs typeface="Arial"/>
              </a:rPr>
              <a:t> </a:t>
            </a:r>
            <a:r>
              <a:rPr sz="1400" spc="-55" dirty="0">
                <a:latin typeface="Arial"/>
                <a:cs typeface="Arial"/>
              </a:rPr>
              <a:t>every</a:t>
            </a:r>
            <a:r>
              <a:rPr sz="1400" spc="-30" dirty="0">
                <a:latin typeface="Arial"/>
                <a:cs typeface="Arial"/>
              </a:rPr>
              <a:t> </a:t>
            </a:r>
            <a:r>
              <a:rPr sz="1400" spc="-25" dirty="0">
                <a:latin typeface="Arial"/>
                <a:cs typeface="Arial"/>
              </a:rPr>
              <a:t>day</a:t>
            </a:r>
            <a:endParaRPr sz="1400" dirty="0">
              <a:latin typeface="Arial"/>
              <a:cs typeface="Arial"/>
            </a:endParaRPr>
          </a:p>
          <a:p>
            <a:pPr marL="195580" indent="-182880">
              <a:lnSpc>
                <a:spcPct val="100000"/>
              </a:lnSpc>
              <a:spcBef>
                <a:spcPts val="625"/>
              </a:spcBef>
              <a:buChar char="•"/>
              <a:tabLst>
                <a:tab pos="195580" algn="l"/>
              </a:tabLst>
            </a:pPr>
            <a:r>
              <a:rPr sz="1400" u="sng" spc="-80" dirty="0">
                <a:uFill>
                  <a:solidFill>
                    <a:srgbClr val="000000"/>
                  </a:solidFill>
                </a:uFill>
                <a:latin typeface="Arial"/>
                <a:cs typeface="Arial"/>
              </a:rPr>
              <a:t>6</a:t>
            </a:r>
            <a:r>
              <a:rPr sz="1400" u="sng" spc="-35" dirty="0">
                <a:uFill>
                  <a:solidFill>
                    <a:srgbClr val="000000"/>
                  </a:solidFill>
                </a:uFill>
                <a:latin typeface="Arial"/>
                <a:cs typeface="Arial"/>
              </a:rPr>
              <a:t> new</a:t>
            </a:r>
            <a:r>
              <a:rPr sz="1400" u="sng" spc="-25" dirty="0">
                <a:uFill>
                  <a:solidFill>
                    <a:srgbClr val="000000"/>
                  </a:solidFill>
                </a:uFill>
                <a:latin typeface="Arial"/>
                <a:cs typeface="Arial"/>
              </a:rPr>
              <a:t> profiles</a:t>
            </a:r>
            <a:r>
              <a:rPr sz="1400" u="sng" spc="-40" dirty="0">
                <a:uFill>
                  <a:solidFill>
                    <a:srgbClr val="000000"/>
                  </a:solidFill>
                </a:uFill>
                <a:latin typeface="Arial"/>
                <a:cs typeface="Arial"/>
              </a:rPr>
              <a:t> </a:t>
            </a:r>
            <a:r>
              <a:rPr sz="1400" u="sng" spc="-55" dirty="0">
                <a:uFill>
                  <a:solidFill>
                    <a:srgbClr val="000000"/>
                  </a:solidFill>
                </a:uFill>
                <a:latin typeface="Arial"/>
                <a:cs typeface="Arial"/>
              </a:rPr>
              <a:t>every</a:t>
            </a:r>
            <a:r>
              <a:rPr sz="1400" u="sng" spc="-40" dirty="0">
                <a:uFill>
                  <a:solidFill>
                    <a:srgbClr val="000000"/>
                  </a:solidFill>
                </a:uFill>
                <a:latin typeface="Arial"/>
                <a:cs typeface="Arial"/>
              </a:rPr>
              <a:t> </a:t>
            </a:r>
            <a:r>
              <a:rPr sz="1400" u="sng" spc="-10" dirty="0">
                <a:uFill>
                  <a:solidFill>
                    <a:srgbClr val="000000"/>
                  </a:solidFill>
                </a:uFill>
                <a:latin typeface="Arial"/>
                <a:cs typeface="Arial"/>
              </a:rPr>
              <a:t>second</a:t>
            </a:r>
            <a:endParaRPr sz="1400" dirty="0">
              <a:latin typeface="Arial"/>
              <a:cs typeface="Arial"/>
            </a:endParaRPr>
          </a:p>
          <a:p>
            <a:pPr marL="195580" indent="-182880">
              <a:lnSpc>
                <a:spcPct val="100000"/>
              </a:lnSpc>
              <a:spcBef>
                <a:spcPts val="720"/>
              </a:spcBef>
              <a:buChar char="•"/>
              <a:tabLst>
                <a:tab pos="195580" algn="l"/>
              </a:tabLst>
            </a:pPr>
            <a:r>
              <a:rPr sz="1400" dirty="0">
                <a:latin typeface="Arial"/>
                <a:cs typeface="Arial"/>
              </a:rPr>
              <a:t>7/10</a:t>
            </a:r>
            <a:r>
              <a:rPr sz="1400" spc="-35" dirty="0">
                <a:latin typeface="Arial"/>
                <a:cs typeface="Arial"/>
              </a:rPr>
              <a:t> </a:t>
            </a:r>
            <a:r>
              <a:rPr sz="1400" spc="-210" dirty="0">
                <a:latin typeface="Arial"/>
                <a:cs typeface="Arial"/>
              </a:rPr>
              <a:t>US</a:t>
            </a:r>
            <a:r>
              <a:rPr sz="1400" spc="-35" dirty="0">
                <a:latin typeface="Arial"/>
                <a:cs typeface="Arial"/>
              </a:rPr>
              <a:t> adults</a:t>
            </a:r>
            <a:r>
              <a:rPr sz="1400" spc="-40" dirty="0">
                <a:latin typeface="Arial"/>
                <a:cs typeface="Arial"/>
              </a:rPr>
              <a:t> </a:t>
            </a:r>
            <a:r>
              <a:rPr sz="1400" spc="-95" dirty="0">
                <a:latin typeface="Arial"/>
                <a:cs typeface="Arial"/>
              </a:rPr>
              <a:t>use</a:t>
            </a:r>
            <a:r>
              <a:rPr sz="1400" spc="-30" dirty="0">
                <a:latin typeface="Arial"/>
                <a:cs typeface="Arial"/>
              </a:rPr>
              <a:t> </a:t>
            </a:r>
            <a:r>
              <a:rPr sz="1400" spc="-25" dirty="0">
                <a:latin typeface="Arial"/>
                <a:cs typeface="Arial"/>
              </a:rPr>
              <a:t>FB</a:t>
            </a:r>
            <a:endParaRPr sz="1400" dirty="0">
              <a:latin typeface="Arial"/>
              <a:cs typeface="Arial"/>
            </a:endParaRPr>
          </a:p>
          <a:p>
            <a:pPr marL="195580" indent="-182880">
              <a:lnSpc>
                <a:spcPct val="100000"/>
              </a:lnSpc>
              <a:spcBef>
                <a:spcPts val="720"/>
              </a:spcBef>
              <a:buChar char="•"/>
              <a:tabLst>
                <a:tab pos="195580" algn="l"/>
              </a:tabLst>
            </a:pPr>
            <a:r>
              <a:rPr sz="1400" spc="-120" dirty="0">
                <a:latin typeface="Arial"/>
                <a:cs typeface="Arial"/>
              </a:rPr>
              <a:t>Ages</a:t>
            </a:r>
            <a:r>
              <a:rPr sz="1400" spc="-30" dirty="0">
                <a:latin typeface="Arial"/>
                <a:cs typeface="Arial"/>
              </a:rPr>
              <a:t> </a:t>
            </a:r>
            <a:r>
              <a:rPr sz="1400" spc="-50" dirty="0">
                <a:latin typeface="Arial"/>
                <a:cs typeface="Arial"/>
              </a:rPr>
              <a:t>25-</a:t>
            </a:r>
            <a:r>
              <a:rPr sz="1400" spc="-65" dirty="0">
                <a:latin typeface="Arial"/>
                <a:cs typeface="Arial"/>
              </a:rPr>
              <a:t>24</a:t>
            </a:r>
            <a:r>
              <a:rPr sz="1400" spc="-15" dirty="0">
                <a:latin typeface="Arial"/>
                <a:cs typeface="Arial"/>
              </a:rPr>
              <a:t> </a:t>
            </a:r>
            <a:r>
              <a:rPr sz="1400" spc="-55" dirty="0">
                <a:latin typeface="Arial"/>
                <a:cs typeface="Arial"/>
              </a:rPr>
              <a:t>biggest</a:t>
            </a:r>
            <a:r>
              <a:rPr sz="1400" spc="-30" dirty="0">
                <a:latin typeface="Arial"/>
                <a:cs typeface="Arial"/>
              </a:rPr>
              <a:t> </a:t>
            </a:r>
            <a:r>
              <a:rPr sz="1400" spc="-10" dirty="0">
                <a:latin typeface="Arial"/>
                <a:cs typeface="Arial"/>
              </a:rPr>
              <a:t>demographic</a:t>
            </a:r>
            <a:endParaRPr sz="1400" dirty="0">
              <a:latin typeface="Arial"/>
              <a:cs typeface="Arial"/>
            </a:endParaRPr>
          </a:p>
          <a:p>
            <a:pPr marL="195580" marR="5080" indent="-182880">
              <a:lnSpc>
                <a:spcPts val="1580"/>
              </a:lnSpc>
              <a:spcBef>
                <a:spcPts val="760"/>
              </a:spcBef>
              <a:buChar char="•"/>
              <a:tabLst>
                <a:tab pos="195580" algn="l"/>
              </a:tabLst>
            </a:pPr>
            <a:r>
              <a:rPr sz="1400" dirty="0">
                <a:latin typeface="Arial"/>
                <a:cs typeface="Arial"/>
              </a:rPr>
              <a:t>More</a:t>
            </a:r>
            <a:r>
              <a:rPr sz="1400" spc="-70" dirty="0">
                <a:latin typeface="Arial"/>
                <a:cs typeface="Arial"/>
              </a:rPr>
              <a:t> </a:t>
            </a:r>
            <a:r>
              <a:rPr sz="1400" spc="-10" dirty="0">
                <a:latin typeface="Arial"/>
                <a:cs typeface="Arial"/>
              </a:rPr>
              <a:t>than</a:t>
            </a:r>
            <a:r>
              <a:rPr sz="1400" spc="-40" dirty="0">
                <a:latin typeface="Arial"/>
                <a:cs typeface="Arial"/>
              </a:rPr>
              <a:t> </a:t>
            </a:r>
            <a:r>
              <a:rPr sz="1400" u="sng" spc="-80" dirty="0">
                <a:solidFill>
                  <a:srgbClr val="0563C1"/>
                </a:solidFill>
                <a:uFill>
                  <a:solidFill>
                    <a:srgbClr val="0563C1"/>
                  </a:solidFill>
                </a:uFill>
                <a:latin typeface="Arial"/>
                <a:cs typeface="Arial"/>
              </a:rPr>
              <a:t>4</a:t>
            </a:r>
            <a:r>
              <a:rPr sz="1400" u="sng" spc="-40" dirty="0">
                <a:solidFill>
                  <a:srgbClr val="0563C1"/>
                </a:solidFill>
                <a:uFill>
                  <a:solidFill>
                    <a:srgbClr val="0563C1"/>
                  </a:solidFill>
                </a:uFill>
                <a:latin typeface="Arial"/>
                <a:cs typeface="Arial"/>
              </a:rPr>
              <a:t> </a:t>
            </a:r>
            <a:r>
              <a:rPr sz="1400" u="sng" dirty="0">
                <a:solidFill>
                  <a:srgbClr val="0563C1"/>
                </a:solidFill>
                <a:uFill>
                  <a:solidFill>
                    <a:srgbClr val="0563C1"/>
                  </a:solidFill>
                </a:uFill>
                <a:latin typeface="Arial"/>
                <a:cs typeface="Arial"/>
              </a:rPr>
              <a:t>billion</a:t>
            </a:r>
            <a:r>
              <a:rPr sz="1400" u="sng" spc="-45" dirty="0">
                <a:solidFill>
                  <a:srgbClr val="0563C1"/>
                </a:solidFill>
                <a:uFill>
                  <a:solidFill>
                    <a:srgbClr val="0563C1"/>
                  </a:solidFill>
                </a:uFill>
                <a:latin typeface="Arial"/>
                <a:cs typeface="Arial"/>
              </a:rPr>
              <a:t> </a:t>
            </a:r>
            <a:r>
              <a:rPr sz="1400" u="sng" spc="-40" dirty="0">
                <a:solidFill>
                  <a:srgbClr val="0563C1"/>
                </a:solidFill>
                <a:uFill>
                  <a:solidFill>
                    <a:srgbClr val="0563C1"/>
                  </a:solidFill>
                </a:uFill>
                <a:latin typeface="Arial"/>
                <a:cs typeface="Arial"/>
              </a:rPr>
              <a:t>video</a:t>
            </a:r>
            <a:r>
              <a:rPr sz="1400" u="sng" spc="-45" dirty="0">
                <a:solidFill>
                  <a:srgbClr val="0563C1"/>
                </a:solidFill>
                <a:uFill>
                  <a:solidFill>
                    <a:srgbClr val="0563C1"/>
                  </a:solidFill>
                </a:uFill>
                <a:latin typeface="Arial"/>
                <a:cs typeface="Arial"/>
              </a:rPr>
              <a:t> </a:t>
            </a:r>
            <a:r>
              <a:rPr sz="1400" u="sng" spc="-60" dirty="0">
                <a:solidFill>
                  <a:srgbClr val="0563C1"/>
                </a:solidFill>
                <a:uFill>
                  <a:solidFill>
                    <a:srgbClr val="0563C1"/>
                  </a:solidFill>
                </a:uFill>
                <a:latin typeface="Arial"/>
                <a:cs typeface="Arial"/>
              </a:rPr>
              <a:t>views</a:t>
            </a:r>
            <a:r>
              <a:rPr sz="1400" spc="-45" dirty="0">
                <a:solidFill>
                  <a:srgbClr val="0563C1"/>
                </a:solidFill>
                <a:latin typeface="Arial"/>
                <a:cs typeface="Arial"/>
              </a:rPr>
              <a:t> </a:t>
            </a:r>
            <a:r>
              <a:rPr sz="1400" spc="-55" dirty="0">
                <a:latin typeface="Arial"/>
                <a:cs typeface="Arial"/>
              </a:rPr>
              <a:t>take</a:t>
            </a:r>
            <a:r>
              <a:rPr sz="1400" spc="-40" dirty="0">
                <a:latin typeface="Arial"/>
                <a:cs typeface="Arial"/>
              </a:rPr>
              <a:t> </a:t>
            </a:r>
            <a:r>
              <a:rPr sz="1400" spc="-60" dirty="0">
                <a:latin typeface="Arial"/>
                <a:cs typeface="Arial"/>
              </a:rPr>
              <a:t>place</a:t>
            </a:r>
            <a:r>
              <a:rPr sz="1400" spc="-40" dirty="0">
                <a:latin typeface="Arial"/>
                <a:cs typeface="Arial"/>
              </a:rPr>
              <a:t> </a:t>
            </a:r>
            <a:r>
              <a:rPr sz="1400" spc="-25" dirty="0">
                <a:latin typeface="Arial"/>
                <a:cs typeface="Arial"/>
              </a:rPr>
              <a:t>on </a:t>
            </a:r>
            <a:r>
              <a:rPr sz="1400" spc="-90" dirty="0">
                <a:latin typeface="Arial"/>
                <a:cs typeface="Arial"/>
              </a:rPr>
              <a:t>Facebook</a:t>
            </a:r>
            <a:r>
              <a:rPr sz="1400" spc="5" dirty="0">
                <a:latin typeface="Arial"/>
                <a:cs typeface="Arial"/>
              </a:rPr>
              <a:t> </a:t>
            </a:r>
            <a:r>
              <a:rPr sz="1400" spc="-55" dirty="0">
                <a:latin typeface="Arial"/>
                <a:cs typeface="Arial"/>
              </a:rPr>
              <a:t>every</a:t>
            </a:r>
            <a:r>
              <a:rPr sz="1400" spc="5" dirty="0">
                <a:latin typeface="Arial"/>
                <a:cs typeface="Arial"/>
              </a:rPr>
              <a:t> </a:t>
            </a:r>
            <a:r>
              <a:rPr sz="1400" spc="-20" dirty="0">
                <a:latin typeface="Arial"/>
                <a:cs typeface="Arial"/>
              </a:rPr>
              <a:t>day.</a:t>
            </a:r>
            <a:endParaRPr sz="1400" dirty="0">
              <a:latin typeface="Arial"/>
              <a:cs typeface="Arial"/>
            </a:endParaRPr>
          </a:p>
          <a:p>
            <a:pPr marL="195580" indent="-182880">
              <a:lnSpc>
                <a:spcPct val="100000"/>
              </a:lnSpc>
              <a:spcBef>
                <a:spcPts val="685"/>
              </a:spcBef>
              <a:buChar char="•"/>
              <a:tabLst>
                <a:tab pos="195580" algn="l"/>
              </a:tabLst>
            </a:pPr>
            <a:r>
              <a:rPr sz="1400" spc="-125" dirty="0">
                <a:latin typeface="Arial"/>
                <a:cs typeface="Arial"/>
              </a:rPr>
              <a:t>85%</a:t>
            </a:r>
            <a:r>
              <a:rPr sz="1400" dirty="0">
                <a:latin typeface="Arial"/>
                <a:cs typeface="Arial"/>
              </a:rPr>
              <a:t> </a:t>
            </a:r>
            <a:r>
              <a:rPr sz="1400" spc="-35" dirty="0">
                <a:latin typeface="Arial"/>
                <a:cs typeface="Arial"/>
              </a:rPr>
              <a:t>watch</a:t>
            </a:r>
            <a:r>
              <a:rPr sz="1400" dirty="0">
                <a:latin typeface="Arial"/>
                <a:cs typeface="Arial"/>
              </a:rPr>
              <a:t> </a:t>
            </a:r>
            <a:r>
              <a:rPr sz="1400" spc="-60" dirty="0">
                <a:latin typeface="Arial"/>
                <a:cs typeface="Arial"/>
              </a:rPr>
              <a:t>videos</a:t>
            </a:r>
            <a:r>
              <a:rPr sz="1400" spc="-10" dirty="0">
                <a:latin typeface="Arial"/>
                <a:cs typeface="Arial"/>
              </a:rPr>
              <a:t> </a:t>
            </a:r>
            <a:r>
              <a:rPr sz="1400" dirty="0">
                <a:latin typeface="Arial"/>
                <a:cs typeface="Arial"/>
              </a:rPr>
              <a:t>w/o</a:t>
            </a:r>
            <a:r>
              <a:rPr sz="1400" spc="-5" dirty="0">
                <a:latin typeface="Arial"/>
                <a:cs typeface="Arial"/>
              </a:rPr>
              <a:t> </a:t>
            </a:r>
            <a:r>
              <a:rPr sz="1400" spc="-10" dirty="0">
                <a:latin typeface="Arial"/>
                <a:cs typeface="Arial"/>
              </a:rPr>
              <a:t>sound;</a:t>
            </a:r>
            <a:endParaRPr sz="1400" dirty="0">
              <a:latin typeface="Arial"/>
              <a:cs typeface="Arial"/>
            </a:endParaRPr>
          </a:p>
          <a:p>
            <a:pPr marL="195580" indent="-182880">
              <a:lnSpc>
                <a:spcPct val="100000"/>
              </a:lnSpc>
              <a:spcBef>
                <a:spcPts val="720"/>
              </a:spcBef>
              <a:buChar char="•"/>
              <a:tabLst>
                <a:tab pos="195580" algn="l"/>
              </a:tabLst>
            </a:pPr>
            <a:r>
              <a:rPr sz="1400" spc="-100" dirty="0">
                <a:latin typeface="Arial"/>
                <a:cs typeface="Arial"/>
              </a:rPr>
              <a:t>The</a:t>
            </a:r>
            <a:r>
              <a:rPr sz="1400" spc="-30" dirty="0">
                <a:latin typeface="Arial"/>
                <a:cs typeface="Arial"/>
              </a:rPr>
              <a:t> </a:t>
            </a:r>
            <a:r>
              <a:rPr sz="1400" spc="-80" dirty="0">
                <a:latin typeface="Arial"/>
                <a:cs typeface="Arial"/>
              </a:rPr>
              <a:t>average</a:t>
            </a:r>
            <a:r>
              <a:rPr sz="1400" spc="-30" dirty="0">
                <a:latin typeface="Arial"/>
                <a:cs typeface="Arial"/>
              </a:rPr>
              <a:t> </a:t>
            </a:r>
            <a:r>
              <a:rPr sz="1400" spc="-60" dirty="0">
                <a:latin typeface="Arial"/>
                <a:cs typeface="Arial"/>
              </a:rPr>
              <a:t>user</a:t>
            </a:r>
            <a:r>
              <a:rPr sz="1400" spc="-40" dirty="0">
                <a:latin typeface="Arial"/>
                <a:cs typeface="Arial"/>
              </a:rPr>
              <a:t> </a:t>
            </a:r>
            <a:r>
              <a:rPr sz="1400" spc="-75" dirty="0">
                <a:latin typeface="Arial"/>
                <a:cs typeface="Arial"/>
              </a:rPr>
              <a:t>spends</a:t>
            </a:r>
            <a:r>
              <a:rPr sz="1400" spc="-40" dirty="0">
                <a:latin typeface="Arial"/>
                <a:cs typeface="Arial"/>
              </a:rPr>
              <a:t> </a:t>
            </a:r>
            <a:r>
              <a:rPr sz="1400" u="sng" spc="-65" dirty="0">
                <a:uFill>
                  <a:solidFill>
                    <a:srgbClr val="000000"/>
                  </a:solidFill>
                </a:uFill>
                <a:latin typeface="Arial"/>
                <a:cs typeface="Arial"/>
              </a:rPr>
              <a:t>35</a:t>
            </a:r>
            <a:r>
              <a:rPr sz="1400" u="sng" spc="-30" dirty="0">
                <a:uFill>
                  <a:solidFill>
                    <a:srgbClr val="000000"/>
                  </a:solidFill>
                </a:uFill>
                <a:latin typeface="Arial"/>
                <a:cs typeface="Arial"/>
              </a:rPr>
              <a:t> minutes</a:t>
            </a:r>
            <a:r>
              <a:rPr sz="1400" u="sng" spc="-40" dirty="0">
                <a:uFill>
                  <a:solidFill>
                    <a:srgbClr val="000000"/>
                  </a:solidFill>
                </a:uFill>
                <a:latin typeface="Arial"/>
                <a:cs typeface="Arial"/>
              </a:rPr>
              <a:t> </a:t>
            </a:r>
            <a:r>
              <a:rPr sz="1400" u="sng" spc="-114" dirty="0">
                <a:uFill>
                  <a:solidFill>
                    <a:srgbClr val="000000"/>
                  </a:solidFill>
                </a:uFill>
                <a:latin typeface="Arial"/>
                <a:cs typeface="Arial"/>
              </a:rPr>
              <a:t>a</a:t>
            </a:r>
            <a:r>
              <a:rPr sz="1400" u="sng" spc="-35" dirty="0">
                <a:uFill>
                  <a:solidFill>
                    <a:srgbClr val="000000"/>
                  </a:solidFill>
                </a:uFill>
                <a:latin typeface="Arial"/>
                <a:cs typeface="Arial"/>
              </a:rPr>
              <a:t> </a:t>
            </a:r>
            <a:r>
              <a:rPr sz="1400" u="sng" spc="-25" dirty="0">
                <a:uFill>
                  <a:solidFill>
                    <a:srgbClr val="000000"/>
                  </a:solidFill>
                </a:uFill>
                <a:latin typeface="Arial"/>
                <a:cs typeface="Arial"/>
              </a:rPr>
              <a:t>day</a:t>
            </a:r>
            <a:endParaRPr sz="1400" dirty="0">
              <a:latin typeface="Aria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665353407"/>
              </p:ext>
            </p:extLst>
          </p:nvPr>
        </p:nvGraphicFramePr>
        <p:xfrm>
          <a:off x="5290822" y="3463328"/>
          <a:ext cx="3964304" cy="2461895"/>
        </p:xfrm>
        <a:graphic>
          <a:graphicData uri="http://schemas.openxmlformats.org/drawingml/2006/table">
            <a:tbl>
              <a:tblPr firstRow="1" bandRow="1">
                <a:tableStyleId>{2D5ABB26-0587-4C30-8999-92F81FD0307C}</a:tableStyleId>
              </a:tblPr>
              <a:tblGrid>
                <a:gridCol w="1981835">
                  <a:extLst>
                    <a:ext uri="{9D8B030D-6E8A-4147-A177-3AD203B41FA5}">
                      <a16:colId xmlns:a16="http://schemas.microsoft.com/office/drawing/2014/main" val="20000"/>
                    </a:ext>
                  </a:extLst>
                </a:gridCol>
                <a:gridCol w="1982469">
                  <a:extLst>
                    <a:ext uri="{9D8B030D-6E8A-4147-A177-3AD203B41FA5}">
                      <a16:colId xmlns:a16="http://schemas.microsoft.com/office/drawing/2014/main" val="20001"/>
                    </a:ext>
                  </a:extLst>
                </a:gridCol>
              </a:tblGrid>
              <a:tr h="423545">
                <a:tc>
                  <a:txBody>
                    <a:bodyPr/>
                    <a:lstStyle/>
                    <a:p>
                      <a:pPr marL="57150">
                        <a:lnSpc>
                          <a:spcPct val="100000"/>
                        </a:lnSpc>
                        <a:spcBef>
                          <a:spcPts val="220"/>
                        </a:spcBef>
                      </a:pPr>
                      <a:r>
                        <a:rPr sz="1100" b="1" u="sng" spc="-10" dirty="0">
                          <a:solidFill>
                            <a:srgbClr val="FFFFFF"/>
                          </a:solidFill>
                          <a:uFill>
                            <a:solidFill>
                              <a:srgbClr val="FFFFFF"/>
                            </a:solidFill>
                          </a:uFill>
                          <a:latin typeface="Arial"/>
                          <a:cs typeface="Arial"/>
                        </a:rPr>
                        <a:t>Pros:</a:t>
                      </a:r>
                      <a:endParaRPr sz="1100">
                        <a:latin typeface="Arial"/>
                        <a:cs typeface="Arial"/>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A5A5"/>
                    </a:solidFill>
                  </a:tcPr>
                </a:tc>
                <a:tc>
                  <a:txBody>
                    <a:bodyPr/>
                    <a:lstStyle/>
                    <a:p>
                      <a:pPr marL="57150">
                        <a:lnSpc>
                          <a:spcPct val="100000"/>
                        </a:lnSpc>
                        <a:spcBef>
                          <a:spcPts val="220"/>
                        </a:spcBef>
                      </a:pPr>
                      <a:r>
                        <a:rPr sz="1100" b="1" u="sng" spc="-10" dirty="0">
                          <a:solidFill>
                            <a:srgbClr val="FFFFFF"/>
                          </a:solidFill>
                          <a:uFill>
                            <a:solidFill>
                              <a:srgbClr val="FFFFFF"/>
                            </a:solidFill>
                          </a:uFill>
                          <a:latin typeface="Arial"/>
                          <a:cs typeface="Arial"/>
                        </a:rPr>
                        <a:t>Cons:</a:t>
                      </a:r>
                      <a:endParaRPr sz="1100">
                        <a:latin typeface="Arial"/>
                        <a:cs typeface="Arial"/>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A5A5"/>
                    </a:solidFill>
                  </a:tcPr>
                </a:tc>
                <a:extLst>
                  <a:ext uri="{0D108BD9-81ED-4DB2-BD59-A6C34878D82A}">
                    <a16:rowId xmlns:a16="http://schemas.microsoft.com/office/drawing/2014/main" val="10000"/>
                  </a:ext>
                </a:extLst>
              </a:tr>
              <a:tr h="595630">
                <a:tc>
                  <a:txBody>
                    <a:bodyPr/>
                    <a:lstStyle/>
                    <a:p>
                      <a:pPr marL="57150" marR="610870">
                        <a:lnSpc>
                          <a:spcPts val="1300"/>
                        </a:lnSpc>
                        <a:spcBef>
                          <a:spcPts val="280"/>
                        </a:spcBef>
                      </a:pPr>
                      <a:r>
                        <a:rPr lang="en-CA" sz="1100" u="none" spc="-45" dirty="0">
                          <a:solidFill>
                            <a:schemeClr val="tx1"/>
                          </a:solidFill>
                          <a:uFill>
                            <a:solidFill>
                              <a:srgbClr val="0563C1"/>
                            </a:solidFill>
                          </a:uFill>
                          <a:latin typeface="Arial"/>
                          <a:cs typeface="Arial"/>
                        </a:rPr>
                        <a:t>Billions of </a:t>
                      </a:r>
                      <a:r>
                        <a:rPr sz="1100" u="none" spc="-35" dirty="0">
                          <a:solidFill>
                            <a:schemeClr val="tx1"/>
                          </a:solidFill>
                          <a:latin typeface="Arial"/>
                          <a:cs typeface="Arial"/>
                        </a:rPr>
                        <a:t>people </a:t>
                      </a:r>
                      <a:r>
                        <a:rPr sz="1100" spc="-55" dirty="0">
                          <a:latin typeface="Arial"/>
                          <a:cs typeface="Arial"/>
                        </a:rPr>
                        <a:t>use </a:t>
                      </a:r>
                      <a:r>
                        <a:rPr sz="1100" spc="-10" dirty="0">
                          <a:latin typeface="Arial"/>
                          <a:cs typeface="Arial"/>
                        </a:rPr>
                        <a:t>Facebook</a:t>
                      </a:r>
                      <a:endParaRPr sz="1100" dirty="0">
                        <a:latin typeface="Arial"/>
                        <a:cs typeface="Arial"/>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1E1E1"/>
                    </a:solidFill>
                  </a:tcPr>
                </a:tc>
                <a:tc>
                  <a:txBody>
                    <a:bodyPr/>
                    <a:lstStyle/>
                    <a:p>
                      <a:pPr marL="57150" marR="612140">
                        <a:lnSpc>
                          <a:spcPts val="1300"/>
                        </a:lnSpc>
                        <a:spcBef>
                          <a:spcPts val="280"/>
                        </a:spcBef>
                      </a:pPr>
                      <a:r>
                        <a:rPr lang="en-CA" sz="1100" spc="-45" dirty="0">
                          <a:latin typeface="Arial"/>
                          <a:cs typeface="Arial"/>
                        </a:rPr>
                        <a:t>Billions of </a:t>
                      </a:r>
                      <a:r>
                        <a:rPr sz="1100" spc="-35" dirty="0">
                          <a:latin typeface="Arial"/>
                          <a:cs typeface="Arial"/>
                        </a:rPr>
                        <a:t>people </a:t>
                      </a:r>
                      <a:r>
                        <a:rPr sz="1100" spc="-55" dirty="0">
                          <a:latin typeface="Arial"/>
                          <a:cs typeface="Arial"/>
                        </a:rPr>
                        <a:t>use </a:t>
                      </a:r>
                      <a:r>
                        <a:rPr sz="1100" spc="-10" dirty="0">
                          <a:latin typeface="Arial"/>
                          <a:cs typeface="Arial"/>
                        </a:rPr>
                        <a:t>Facebook</a:t>
                      </a:r>
                      <a:endParaRPr sz="1100" dirty="0">
                        <a:latin typeface="Arial"/>
                        <a:cs typeface="Arial"/>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1E1E1"/>
                    </a:solidFill>
                  </a:tcPr>
                </a:tc>
                <a:extLst>
                  <a:ext uri="{0D108BD9-81ED-4DB2-BD59-A6C34878D82A}">
                    <a16:rowId xmlns:a16="http://schemas.microsoft.com/office/drawing/2014/main" val="10001"/>
                  </a:ext>
                </a:extLst>
              </a:tr>
              <a:tr h="423545">
                <a:tc>
                  <a:txBody>
                    <a:bodyPr/>
                    <a:lstStyle/>
                    <a:p>
                      <a:pPr marL="57150">
                        <a:lnSpc>
                          <a:spcPct val="100000"/>
                        </a:lnSpc>
                        <a:spcBef>
                          <a:spcPts val="204"/>
                        </a:spcBef>
                      </a:pPr>
                      <a:r>
                        <a:rPr sz="1100" spc="-20" dirty="0">
                          <a:latin typeface="Arial"/>
                          <a:cs typeface="Arial"/>
                        </a:rPr>
                        <a:t>It’s</a:t>
                      </a:r>
                      <a:r>
                        <a:rPr sz="1100" spc="-30" dirty="0">
                          <a:latin typeface="Arial"/>
                          <a:cs typeface="Arial"/>
                        </a:rPr>
                        <a:t> </a:t>
                      </a:r>
                      <a:r>
                        <a:rPr sz="1100" spc="-65" dirty="0">
                          <a:latin typeface="Arial"/>
                          <a:cs typeface="Arial"/>
                        </a:rPr>
                        <a:t>an</a:t>
                      </a:r>
                      <a:r>
                        <a:rPr sz="1100" spc="-25" dirty="0">
                          <a:latin typeface="Arial"/>
                          <a:cs typeface="Arial"/>
                        </a:rPr>
                        <a:t> </a:t>
                      </a:r>
                      <a:r>
                        <a:rPr sz="1100" spc="-90" dirty="0">
                          <a:latin typeface="Arial"/>
                          <a:cs typeface="Arial"/>
                        </a:rPr>
                        <a:t>easy</a:t>
                      </a:r>
                      <a:r>
                        <a:rPr sz="1100" spc="-25" dirty="0">
                          <a:latin typeface="Arial"/>
                          <a:cs typeface="Arial"/>
                        </a:rPr>
                        <a:t> </a:t>
                      </a:r>
                      <a:r>
                        <a:rPr sz="1100" spc="-10" dirty="0">
                          <a:latin typeface="Arial"/>
                          <a:cs typeface="Arial"/>
                        </a:rPr>
                        <a:t>process</a:t>
                      </a:r>
                      <a:endParaRPr sz="110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tc>
                  <a:txBody>
                    <a:bodyPr/>
                    <a:lstStyle/>
                    <a:p>
                      <a:pPr marL="57150">
                        <a:lnSpc>
                          <a:spcPct val="100000"/>
                        </a:lnSpc>
                        <a:spcBef>
                          <a:spcPts val="204"/>
                        </a:spcBef>
                      </a:pPr>
                      <a:r>
                        <a:rPr sz="1100" dirty="0">
                          <a:latin typeface="Arial"/>
                          <a:cs typeface="Arial"/>
                        </a:rPr>
                        <a:t>It</a:t>
                      </a:r>
                      <a:r>
                        <a:rPr sz="1100" spc="-25" dirty="0">
                          <a:latin typeface="Arial"/>
                          <a:cs typeface="Arial"/>
                        </a:rPr>
                        <a:t> </a:t>
                      </a:r>
                      <a:r>
                        <a:rPr sz="1100" spc="-80" dirty="0">
                          <a:latin typeface="Arial"/>
                          <a:cs typeface="Arial"/>
                        </a:rPr>
                        <a:t>has</a:t>
                      </a:r>
                      <a:r>
                        <a:rPr sz="1100" spc="-25" dirty="0">
                          <a:latin typeface="Arial"/>
                          <a:cs typeface="Arial"/>
                        </a:rPr>
                        <a:t> </a:t>
                      </a:r>
                      <a:r>
                        <a:rPr sz="1100" dirty="0">
                          <a:latin typeface="Arial"/>
                          <a:cs typeface="Arial"/>
                        </a:rPr>
                        <a:t>to</a:t>
                      </a:r>
                      <a:r>
                        <a:rPr sz="1100" spc="-25" dirty="0">
                          <a:latin typeface="Arial"/>
                          <a:cs typeface="Arial"/>
                        </a:rPr>
                        <a:t> </a:t>
                      </a:r>
                      <a:r>
                        <a:rPr sz="1100" spc="-55" dirty="0">
                          <a:latin typeface="Arial"/>
                          <a:cs typeface="Arial"/>
                        </a:rPr>
                        <a:t>be</a:t>
                      </a:r>
                      <a:r>
                        <a:rPr sz="1100" spc="-25" dirty="0">
                          <a:latin typeface="Arial"/>
                          <a:cs typeface="Arial"/>
                        </a:rPr>
                        <a:t> </a:t>
                      </a:r>
                      <a:r>
                        <a:rPr sz="1100" spc="-10" dirty="0">
                          <a:latin typeface="Arial"/>
                          <a:cs typeface="Arial"/>
                        </a:rPr>
                        <a:t>consistent</a:t>
                      </a:r>
                      <a:endParaRPr sz="110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extLst>
                  <a:ext uri="{0D108BD9-81ED-4DB2-BD59-A6C34878D82A}">
                    <a16:rowId xmlns:a16="http://schemas.microsoft.com/office/drawing/2014/main" val="10002"/>
                  </a:ext>
                </a:extLst>
              </a:tr>
              <a:tr h="423545">
                <a:tc>
                  <a:txBody>
                    <a:bodyPr/>
                    <a:lstStyle/>
                    <a:p>
                      <a:pPr marL="57150">
                        <a:lnSpc>
                          <a:spcPct val="100000"/>
                        </a:lnSpc>
                        <a:spcBef>
                          <a:spcPts val="204"/>
                        </a:spcBef>
                      </a:pPr>
                      <a:r>
                        <a:rPr sz="1100" spc="-20" dirty="0">
                          <a:latin typeface="Arial"/>
                          <a:cs typeface="Arial"/>
                        </a:rPr>
                        <a:t>It’s</a:t>
                      </a:r>
                      <a:r>
                        <a:rPr sz="1100" spc="-45" dirty="0">
                          <a:latin typeface="Arial"/>
                          <a:cs typeface="Arial"/>
                        </a:rPr>
                        <a:t> </a:t>
                      </a:r>
                      <a:r>
                        <a:rPr lang="en-CA" sz="1100" spc="-25" dirty="0">
                          <a:latin typeface="Arial"/>
                          <a:cs typeface="Arial"/>
                        </a:rPr>
                        <a:t>relatively f</a:t>
                      </a:r>
                      <a:r>
                        <a:rPr sz="1100" spc="-25" dirty="0" err="1">
                          <a:latin typeface="Arial"/>
                          <a:cs typeface="Arial"/>
                        </a:rPr>
                        <a:t>ree</a:t>
                      </a:r>
                      <a:r>
                        <a:rPr sz="1100" spc="-40" dirty="0">
                          <a:latin typeface="Arial"/>
                          <a:cs typeface="Arial"/>
                        </a:rPr>
                        <a:t> </a:t>
                      </a:r>
                      <a:r>
                        <a:rPr sz="1100" spc="-50" dirty="0">
                          <a:latin typeface="Arial"/>
                          <a:cs typeface="Arial"/>
                        </a:rPr>
                        <a:t>($$</a:t>
                      </a:r>
                      <a:r>
                        <a:rPr sz="1100" spc="-45" dirty="0">
                          <a:latin typeface="Arial"/>
                          <a:cs typeface="Arial"/>
                        </a:rPr>
                        <a:t> wise</a:t>
                      </a:r>
                      <a:r>
                        <a:rPr sz="1100" spc="-40" dirty="0">
                          <a:latin typeface="Arial"/>
                          <a:cs typeface="Arial"/>
                        </a:rPr>
                        <a:t> </a:t>
                      </a:r>
                      <a:r>
                        <a:rPr sz="1100" dirty="0">
                          <a:latin typeface="Arial"/>
                          <a:cs typeface="Arial"/>
                        </a:rPr>
                        <a:t>at</a:t>
                      </a:r>
                      <a:r>
                        <a:rPr sz="1100" spc="-45" dirty="0">
                          <a:latin typeface="Arial"/>
                          <a:cs typeface="Arial"/>
                        </a:rPr>
                        <a:t> </a:t>
                      </a:r>
                      <a:r>
                        <a:rPr sz="1100" spc="-10" dirty="0">
                          <a:latin typeface="Arial"/>
                          <a:cs typeface="Arial"/>
                        </a:rPr>
                        <a:t>least)</a:t>
                      </a:r>
                      <a:endParaRPr sz="1100" dirty="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1E1"/>
                    </a:solidFill>
                  </a:tcPr>
                </a:tc>
                <a:tc>
                  <a:txBody>
                    <a:bodyPr/>
                    <a:lstStyle/>
                    <a:p>
                      <a:pPr marL="57150">
                        <a:lnSpc>
                          <a:spcPct val="100000"/>
                        </a:lnSpc>
                        <a:spcBef>
                          <a:spcPts val="204"/>
                        </a:spcBef>
                      </a:pPr>
                      <a:r>
                        <a:rPr lang="en-CA" sz="1100" dirty="0">
                          <a:latin typeface="Arial"/>
                          <a:cs typeface="Arial"/>
                        </a:rPr>
                        <a:t>Meta is starting to use verification</a:t>
                      </a:r>
                      <a:endParaRPr sz="1100" dirty="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1E1"/>
                    </a:solidFill>
                  </a:tcPr>
                </a:tc>
                <a:extLst>
                  <a:ext uri="{0D108BD9-81ED-4DB2-BD59-A6C34878D82A}">
                    <a16:rowId xmlns:a16="http://schemas.microsoft.com/office/drawing/2014/main" val="10003"/>
                  </a:ext>
                </a:extLst>
              </a:tr>
              <a:tr h="595630">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tc>
                  <a:txBody>
                    <a:bodyPr/>
                    <a:lstStyle/>
                    <a:p>
                      <a:pPr marL="57150" marR="473709">
                        <a:lnSpc>
                          <a:spcPts val="1300"/>
                        </a:lnSpc>
                        <a:spcBef>
                          <a:spcPts val="285"/>
                        </a:spcBef>
                      </a:pPr>
                      <a:r>
                        <a:rPr sz="1100" dirty="0">
                          <a:latin typeface="Arial"/>
                          <a:cs typeface="Arial"/>
                        </a:rPr>
                        <a:t>It</a:t>
                      </a:r>
                      <a:r>
                        <a:rPr sz="1100" spc="-15" dirty="0">
                          <a:latin typeface="Arial"/>
                          <a:cs typeface="Arial"/>
                        </a:rPr>
                        <a:t> </a:t>
                      </a:r>
                      <a:r>
                        <a:rPr sz="1100" spc="-55" dirty="0">
                          <a:latin typeface="Arial"/>
                          <a:cs typeface="Arial"/>
                        </a:rPr>
                        <a:t>demands</a:t>
                      </a:r>
                      <a:r>
                        <a:rPr sz="1100" spc="-20" dirty="0">
                          <a:latin typeface="Arial"/>
                          <a:cs typeface="Arial"/>
                        </a:rPr>
                        <a:t> </a:t>
                      </a:r>
                      <a:r>
                        <a:rPr sz="1100" spc="-65" dirty="0">
                          <a:latin typeface="Arial"/>
                          <a:cs typeface="Arial"/>
                        </a:rPr>
                        <a:t>awareness</a:t>
                      </a:r>
                      <a:r>
                        <a:rPr sz="1100" spc="-15" dirty="0">
                          <a:latin typeface="Arial"/>
                          <a:cs typeface="Arial"/>
                        </a:rPr>
                        <a:t> </a:t>
                      </a:r>
                      <a:r>
                        <a:rPr sz="1100" spc="-25" dirty="0">
                          <a:latin typeface="Arial"/>
                          <a:cs typeface="Arial"/>
                        </a:rPr>
                        <a:t>of </a:t>
                      </a:r>
                      <a:r>
                        <a:rPr sz="1100" spc="-75" dirty="0">
                          <a:latin typeface="Arial"/>
                          <a:cs typeface="Arial"/>
                        </a:rPr>
                        <a:t>changes</a:t>
                      </a:r>
                      <a:r>
                        <a:rPr sz="1100" spc="-25" dirty="0">
                          <a:latin typeface="Arial"/>
                          <a:cs typeface="Arial"/>
                        </a:rPr>
                        <a:t> </a:t>
                      </a:r>
                      <a:r>
                        <a:rPr sz="1100" spc="-55" dirty="0">
                          <a:latin typeface="Arial"/>
                          <a:cs typeface="Arial"/>
                        </a:rPr>
                        <a:t>and</a:t>
                      </a:r>
                      <a:r>
                        <a:rPr sz="1100" spc="-20" dirty="0">
                          <a:latin typeface="Arial"/>
                          <a:cs typeface="Arial"/>
                        </a:rPr>
                        <a:t> fixes</a:t>
                      </a:r>
                      <a:endParaRPr sz="1100" dirty="0">
                        <a:latin typeface="Arial"/>
                        <a:cs typeface="Arial"/>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pic>
          <p:nvPicPr>
            <p:cNvPr id="3" name="object 3"/>
            <p:cNvPicPr/>
            <p:nvPr/>
          </p:nvPicPr>
          <p:blipFill>
            <a:blip r:embed="rId2" cstate="print"/>
            <a:stretch>
              <a:fillRect/>
            </a:stretch>
          </p:blipFill>
          <p:spPr>
            <a:xfrm>
              <a:off x="436880" y="1142999"/>
              <a:ext cx="9184395" cy="2203148"/>
            </a:xfrm>
            <a:prstGeom prst="rect">
              <a:avLst/>
            </a:prstGeom>
          </p:spPr>
        </p:pic>
        <p:pic>
          <p:nvPicPr>
            <p:cNvPr id="4" name="object 4"/>
            <p:cNvPicPr/>
            <p:nvPr/>
          </p:nvPicPr>
          <p:blipFill>
            <a:blip r:embed="rId3" cstate="print"/>
            <a:stretch>
              <a:fillRect/>
            </a:stretch>
          </p:blipFill>
          <p:spPr>
            <a:xfrm>
              <a:off x="152400" y="1142999"/>
              <a:ext cx="9753600" cy="5486399"/>
            </a:xfrm>
            <a:prstGeom prst="rect">
              <a:avLst/>
            </a:prstGeom>
          </p:spPr>
        </p:pic>
      </p:grpSp>
      <p:sp>
        <p:nvSpPr>
          <p:cNvPr id="5" name="object 5"/>
          <p:cNvSpPr txBox="1">
            <a:spLocks noGrp="1"/>
          </p:cNvSpPr>
          <p:nvPr>
            <p:ph type="title"/>
          </p:nvPr>
        </p:nvSpPr>
        <p:spPr>
          <a:prstGeom prst="rect">
            <a:avLst/>
          </a:prstGeom>
        </p:spPr>
        <p:txBody>
          <a:bodyPr vert="horz" wrap="square" lIns="0" tIns="411988" rIns="0" bIns="0" rtlCol="0">
            <a:spAutoFit/>
          </a:bodyPr>
          <a:lstStyle/>
          <a:p>
            <a:pPr marL="3335654">
              <a:lnSpc>
                <a:spcPct val="100000"/>
              </a:lnSpc>
              <a:spcBef>
                <a:spcPts val="100"/>
              </a:spcBef>
            </a:pPr>
            <a:r>
              <a:rPr spc="-170" dirty="0"/>
              <a:t>Instagram</a:t>
            </a:r>
          </a:p>
        </p:txBody>
      </p:sp>
      <p:sp>
        <p:nvSpPr>
          <p:cNvPr id="6" name="object 6"/>
          <p:cNvSpPr txBox="1"/>
          <p:nvPr/>
        </p:nvSpPr>
        <p:spPr>
          <a:xfrm>
            <a:off x="856589" y="3631184"/>
            <a:ext cx="3943350" cy="1830070"/>
          </a:xfrm>
          <a:prstGeom prst="rect">
            <a:avLst/>
          </a:prstGeom>
        </p:spPr>
        <p:txBody>
          <a:bodyPr vert="horz" wrap="square" lIns="0" tIns="30480" rIns="0" bIns="0" rtlCol="0">
            <a:spAutoFit/>
          </a:bodyPr>
          <a:lstStyle/>
          <a:p>
            <a:pPr marL="195580" marR="148590" indent="-182880">
              <a:lnSpc>
                <a:spcPts val="1700"/>
              </a:lnSpc>
              <a:spcBef>
                <a:spcPts val="240"/>
              </a:spcBef>
              <a:buChar char="•"/>
              <a:tabLst>
                <a:tab pos="195580" algn="l"/>
              </a:tabLst>
            </a:pPr>
            <a:r>
              <a:rPr sz="1500" spc="-80" dirty="0">
                <a:latin typeface="Arial"/>
                <a:cs typeface="Arial"/>
              </a:rPr>
              <a:t>There</a:t>
            </a:r>
            <a:r>
              <a:rPr sz="1500" spc="-45" dirty="0">
                <a:latin typeface="Arial"/>
                <a:cs typeface="Arial"/>
              </a:rPr>
              <a:t> </a:t>
            </a:r>
            <a:r>
              <a:rPr sz="1500" spc="-50" dirty="0">
                <a:latin typeface="Arial"/>
                <a:cs typeface="Arial"/>
              </a:rPr>
              <a:t>are</a:t>
            </a:r>
            <a:r>
              <a:rPr sz="1500" u="sng" spc="-70" dirty="0">
                <a:solidFill>
                  <a:srgbClr val="0563C1"/>
                </a:solidFill>
                <a:uFill>
                  <a:solidFill>
                    <a:srgbClr val="0563C1"/>
                  </a:solidFill>
                </a:uFill>
                <a:latin typeface="Times New Roman"/>
                <a:cs typeface="Times New Roman"/>
              </a:rPr>
              <a:t> </a:t>
            </a:r>
            <a:r>
              <a:rPr sz="1500" b="1" u="sng" spc="-65" dirty="0">
                <a:solidFill>
                  <a:srgbClr val="0563C1"/>
                </a:solidFill>
                <a:uFill>
                  <a:solidFill>
                    <a:srgbClr val="0563C1"/>
                  </a:solidFill>
                </a:uFill>
                <a:latin typeface="Arial"/>
                <a:cs typeface="Arial"/>
              </a:rPr>
              <a:t>1.2</a:t>
            </a:r>
            <a:r>
              <a:rPr sz="1500" b="1" u="sng" spc="-45" dirty="0">
                <a:solidFill>
                  <a:srgbClr val="0563C1"/>
                </a:solidFill>
                <a:uFill>
                  <a:solidFill>
                    <a:srgbClr val="0563C1"/>
                  </a:solidFill>
                </a:uFill>
                <a:latin typeface="Arial"/>
                <a:cs typeface="Arial"/>
              </a:rPr>
              <a:t> </a:t>
            </a:r>
            <a:r>
              <a:rPr sz="1500" b="1" u="sng" spc="-125" dirty="0">
                <a:solidFill>
                  <a:srgbClr val="0563C1"/>
                </a:solidFill>
                <a:uFill>
                  <a:solidFill>
                    <a:srgbClr val="0563C1"/>
                  </a:solidFill>
                </a:uFill>
                <a:latin typeface="Arial"/>
                <a:cs typeface="Arial"/>
              </a:rPr>
              <a:t>b</a:t>
            </a:r>
            <a:r>
              <a:rPr sz="1500" b="1" u="sng" spc="-45" dirty="0">
                <a:solidFill>
                  <a:srgbClr val="0563C1"/>
                </a:solidFill>
                <a:uFill>
                  <a:solidFill>
                    <a:srgbClr val="0563C1"/>
                  </a:solidFill>
                </a:uFill>
                <a:latin typeface="Arial"/>
                <a:cs typeface="Arial"/>
              </a:rPr>
              <a:t> </a:t>
            </a:r>
            <a:r>
              <a:rPr sz="1500" b="1" spc="-110" dirty="0">
                <a:latin typeface="Arial"/>
                <a:cs typeface="Arial"/>
              </a:rPr>
              <a:t>Active</a:t>
            </a:r>
            <a:r>
              <a:rPr sz="1500" b="1" spc="-45" dirty="0">
                <a:latin typeface="Arial"/>
                <a:cs typeface="Arial"/>
              </a:rPr>
              <a:t> </a:t>
            </a:r>
            <a:r>
              <a:rPr sz="1500" b="1" spc="-145" dirty="0">
                <a:latin typeface="Arial"/>
                <a:cs typeface="Arial"/>
              </a:rPr>
              <a:t>Users</a:t>
            </a:r>
            <a:r>
              <a:rPr sz="1500" b="1" spc="-40" dirty="0">
                <a:latin typeface="Arial"/>
                <a:cs typeface="Arial"/>
              </a:rPr>
              <a:t> </a:t>
            </a:r>
            <a:r>
              <a:rPr sz="1500" spc="-55" dirty="0">
                <a:latin typeface="Arial"/>
                <a:cs typeface="Arial"/>
              </a:rPr>
              <a:t>on</a:t>
            </a:r>
            <a:r>
              <a:rPr sz="1500" spc="-50" dirty="0">
                <a:latin typeface="Arial"/>
                <a:cs typeface="Arial"/>
              </a:rPr>
              <a:t> </a:t>
            </a:r>
            <a:r>
              <a:rPr sz="1500" spc="-70" dirty="0">
                <a:latin typeface="Arial"/>
                <a:cs typeface="Arial"/>
              </a:rPr>
              <a:t>Instagram</a:t>
            </a:r>
            <a:r>
              <a:rPr sz="1500" spc="-50" dirty="0">
                <a:latin typeface="Arial"/>
                <a:cs typeface="Arial"/>
              </a:rPr>
              <a:t> </a:t>
            </a:r>
            <a:r>
              <a:rPr sz="1500" spc="-25" dirty="0">
                <a:latin typeface="Arial"/>
                <a:cs typeface="Arial"/>
              </a:rPr>
              <a:t>(up </a:t>
            </a:r>
            <a:r>
              <a:rPr sz="1500" spc="-10" dirty="0">
                <a:latin typeface="Arial"/>
                <a:cs typeface="Arial"/>
              </a:rPr>
              <a:t>from</a:t>
            </a:r>
            <a:r>
              <a:rPr sz="1500" spc="-90" dirty="0">
                <a:latin typeface="Arial"/>
                <a:cs typeface="Arial"/>
              </a:rPr>
              <a:t> </a:t>
            </a:r>
            <a:r>
              <a:rPr sz="1500" spc="-80" dirty="0">
                <a:latin typeface="Arial"/>
                <a:cs typeface="Arial"/>
              </a:rPr>
              <a:t>90</a:t>
            </a:r>
            <a:r>
              <a:rPr sz="1500" spc="-70" dirty="0">
                <a:latin typeface="Arial"/>
                <a:cs typeface="Arial"/>
              </a:rPr>
              <a:t> m</a:t>
            </a:r>
            <a:r>
              <a:rPr sz="1500" spc="-65" dirty="0">
                <a:latin typeface="Arial"/>
                <a:cs typeface="Arial"/>
              </a:rPr>
              <a:t> </a:t>
            </a:r>
            <a:r>
              <a:rPr sz="1500" dirty="0">
                <a:latin typeface="Arial"/>
                <a:cs typeface="Arial"/>
              </a:rPr>
              <a:t>in</a:t>
            </a:r>
            <a:r>
              <a:rPr sz="1500" spc="-75" dirty="0">
                <a:latin typeface="Arial"/>
                <a:cs typeface="Arial"/>
              </a:rPr>
              <a:t> </a:t>
            </a:r>
            <a:r>
              <a:rPr sz="1500" spc="-20" dirty="0">
                <a:latin typeface="Arial"/>
                <a:cs typeface="Arial"/>
              </a:rPr>
              <a:t>2013)</a:t>
            </a:r>
            <a:endParaRPr sz="1500">
              <a:latin typeface="Arial"/>
              <a:cs typeface="Arial"/>
            </a:endParaRPr>
          </a:p>
          <a:p>
            <a:pPr marL="195580" indent="-182880">
              <a:lnSpc>
                <a:spcPct val="100000"/>
              </a:lnSpc>
              <a:spcBef>
                <a:spcPts val="660"/>
              </a:spcBef>
              <a:buFont typeface="Arial"/>
              <a:buChar char="•"/>
              <a:tabLst>
                <a:tab pos="195580" algn="l"/>
              </a:tabLst>
            </a:pPr>
            <a:r>
              <a:rPr sz="1500" b="1" spc="-100" dirty="0">
                <a:latin typeface="Arial"/>
                <a:cs typeface="Arial"/>
              </a:rPr>
              <a:t>Over</a:t>
            </a:r>
            <a:r>
              <a:rPr sz="1500" b="1" spc="-60" dirty="0">
                <a:latin typeface="Arial"/>
                <a:cs typeface="Arial"/>
              </a:rPr>
              <a:t> </a:t>
            </a:r>
            <a:r>
              <a:rPr sz="1500" b="1" spc="-75" dirty="0">
                <a:latin typeface="Arial"/>
                <a:cs typeface="Arial"/>
              </a:rPr>
              <a:t>500</a:t>
            </a:r>
            <a:r>
              <a:rPr sz="1500" b="1" spc="-55" dirty="0">
                <a:latin typeface="Arial"/>
                <a:cs typeface="Arial"/>
              </a:rPr>
              <a:t> </a:t>
            </a:r>
            <a:r>
              <a:rPr sz="1500" b="1" spc="-130" dirty="0">
                <a:latin typeface="Arial"/>
                <a:cs typeface="Arial"/>
              </a:rPr>
              <a:t>m</a:t>
            </a:r>
            <a:r>
              <a:rPr sz="1500" b="1" spc="-45" dirty="0">
                <a:latin typeface="Arial"/>
                <a:cs typeface="Arial"/>
              </a:rPr>
              <a:t> </a:t>
            </a:r>
            <a:r>
              <a:rPr sz="1500" b="1" spc="-85" dirty="0">
                <a:latin typeface="Arial"/>
                <a:cs typeface="Arial"/>
              </a:rPr>
              <a:t>daily</a:t>
            </a:r>
            <a:r>
              <a:rPr sz="1500" b="1" spc="-55" dirty="0">
                <a:latin typeface="Arial"/>
                <a:cs typeface="Arial"/>
              </a:rPr>
              <a:t> </a:t>
            </a:r>
            <a:r>
              <a:rPr sz="1500" b="1" spc="-110" dirty="0">
                <a:latin typeface="Arial"/>
                <a:cs typeface="Arial"/>
              </a:rPr>
              <a:t>story</a:t>
            </a:r>
            <a:r>
              <a:rPr sz="1500" b="1" spc="-50" dirty="0">
                <a:latin typeface="Arial"/>
                <a:cs typeface="Arial"/>
              </a:rPr>
              <a:t> </a:t>
            </a:r>
            <a:r>
              <a:rPr sz="1500" b="1" spc="-145" dirty="0">
                <a:latin typeface="Arial"/>
                <a:cs typeface="Arial"/>
              </a:rPr>
              <a:t>users</a:t>
            </a:r>
            <a:r>
              <a:rPr sz="1500" b="1" spc="-55" dirty="0">
                <a:latin typeface="Arial"/>
                <a:cs typeface="Arial"/>
              </a:rPr>
              <a:t> </a:t>
            </a:r>
            <a:r>
              <a:rPr sz="1500" spc="-155" dirty="0">
                <a:latin typeface="Arial"/>
                <a:cs typeface="Arial"/>
              </a:rPr>
              <a:t>Jan</a:t>
            </a:r>
            <a:r>
              <a:rPr sz="1500" spc="-50" dirty="0">
                <a:latin typeface="Arial"/>
                <a:cs typeface="Arial"/>
              </a:rPr>
              <a:t> </a:t>
            </a:r>
            <a:r>
              <a:rPr sz="1500" spc="-20" dirty="0">
                <a:latin typeface="Arial"/>
                <a:cs typeface="Arial"/>
              </a:rPr>
              <a:t>2019</a:t>
            </a:r>
            <a:endParaRPr sz="1500">
              <a:latin typeface="Arial"/>
              <a:cs typeface="Arial"/>
            </a:endParaRPr>
          </a:p>
          <a:p>
            <a:pPr marL="195580" marR="56515" indent="-182880">
              <a:lnSpc>
                <a:spcPts val="1700"/>
              </a:lnSpc>
              <a:spcBef>
                <a:spcPts val="740"/>
              </a:spcBef>
              <a:buChar char="•"/>
              <a:tabLst>
                <a:tab pos="195580" algn="l"/>
              </a:tabLst>
            </a:pPr>
            <a:r>
              <a:rPr sz="1500" spc="-114" dirty="0">
                <a:latin typeface="Arial"/>
                <a:cs typeface="Arial"/>
              </a:rPr>
              <a:t>The</a:t>
            </a:r>
            <a:r>
              <a:rPr sz="1500" spc="-35" dirty="0">
                <a:latin typeface="Arial"/>
                <a:cs typeface="Arial"/>
              </a:rPr>
              <a:t> </a:t>
            </a:r>
            <a:r>
              <a:rPr sz="1500" spc="-100" dirty="0">
                <a:latin typeface="Arial"/>
                <a:cs typeface="Arial"/>
              </a:rPr>
              <a:t>average</a:t>
            </a:r>
            <a:r>
              <a:rPr sz="1500" spc="-35" dirty="0">
                <a:latin typeface="Arial"/>
                <a:cs typeface="Arial"/>
              </a:rPr>
              <a:t> </a:t>
            </a:r>
            <a:r>
              <a:rPr sz="1500" spc="-70" dirty="0">
                <a:latin typeface="Arial"/>
                <a:cs typeface="Arial"/>
              </a:rPr>
              <a:t>Instagram</a:t>
            </a:r>
            <a:r>
              <a:rPr sz="1500" spc="-40" dirty="0">
                <a:latin typeface="Arial"/>
                <a:cs typeface="Arial"/>
              </a:rPr>
              <a:t> </a:t>
            </a:r>
            <a:r>
              <a:rPr sz="1500" spc="-75" dirty="0">
                <a:latin typeface="Arial"/>
                <a:cs typeface="Arial"/>
              </a:rPr>
              <a:t>user</a:t>
            </a:r>
            <a:r>
              <a:rPr sz="1500" spc="-45" dirty="0">
                <a:latin typeface="Arial"/>
                <a:cs typeface="Arial"/>
              </a:rPr>
              <a:t> </a:t>
            </a:r>
            <a:r>
              <a:rPr sz="1500" spc="-90" dirty="0">
                <a:latin typeface="Arial"/>
                <a:cs typeface="Arial"/>
              </a:rPr>
              <a:t>spends</a:t>
            </a:r>
            <a:r>
              <a:rPr sz="1500" spc="-40" dirty="0">
                <a:latin typeface="Arial"/>
                <a:cs typeface="Arial"/>
              </a:rPr>
              <a:t> </a:t>
            </a:r>
            <a:r>
              <a:rPr sz="1500" b="1" u="sng" spc="-80" dirty="0">
                <a:solidFill>
                  <a:srgbClr val="0563C1"/>
                </a:solidFill>
                <a:uFill>
                  <a:solidFill>
                    <a:srgbClr val="0563C1"/>
                  </a:solidFill>
                </a:uFill>
                <a:latin typeface="Arial"/>
                <a:cs typeface="Arial"/>
              </a:rPr>
              <a:t>15</a:t>
            </a:r>
            <a:r>
              <a:rPr sz="1500" b="1" u="sng" spc="-40" dirty="0">
                <a:solidFill>
                  <a:srgbClr val="0563C1"/>
                </a:solidFill>
                <a:uFill>
                  <a:solidFill>
                    <a:srgbClr val="0563C1"/>
                  </a:solidFill>
                </a:uFill>
                <a:latin typeface="Arial"/>
                <a:cs typeface="Arial"/>
              </a:rPr>
              <a:t> </a:t>
            </a:r>
            <a:r>
              <a:rPr sz="1500" b="1" u="sng" spc="-75" dirty="0">
                <a:solidFill>
                  <a:srgbClr val="0563C1"/>
                </a:solidFill>
                <a:uFill>
                  <a:solidFill>
                    <a:srgbClr val="0563C1"/>
                  </a:solidFill>
                </a:uFill>
                <a:latin typeface="Arial"/>
                <a:cs typeface="Arial"/>
              </a:rPr>
              <a:t>minutes</a:t>
            </a:r>
            <a:r>
              <a:rPr sz="1500" b="1" spc="-75" dirty="0">
                <a:solidFill>
                  <a:srgbClr val="0563C1"/>
                </a:solidFill>
                <a:latin typeface="Arial"/>
                <a:cs typeface="Arial"/>
              </a:rPr>
              <a:t> </a:t>
            </a:r>
            <a:r>
              <a:rPr sz="1500" b="1" u="sng" spc="-110" dirty="0">
                <a:solidFill>
                  <a:srgbClr val="0563C1"/>
                </a:solidFill>
                <a:uFill>
                  <a:solidFill>
                    <a:srgbClr val="0563C1"/>
                  </a:solidFill>
                </a:uFill>
                <a:latin typeface="Arial"/>
                <a:cs typeface="Arial"/>
              </a:rPr>
              <a:t>a</a:t>
            </a:r>
            <a:r>
              <a:rPr sz="1500" b="1" u="sng" spc="-55" dirty="0">
                <a:solidFill>
                  <a:srgbClr val="0563C1"/>
                </a:solidFill>
                <a:uFill>
                  <a:solidFill>
                    <a:srgbClr val="0563C1"/>
                  </a:solidFill>
                </a:uFill>
                <a:latin typeface="Arial"/>
                <a:cs typeface="Arial"/>
              </a:rPr>
              <a:t> </a:t>
            </a:r>
            <a:r>
              <a:rPr sz="1500" b="1" u="sng" spc="-125" dirty="0">
                <a:solidFill>
                  <a:srgbClr val="0563C1"/>
                </a:solidFill>
                <a:uFill>
                  <a:solidFill>
                    <a:srgbClr val="0563C1"/>
                  </a:solidFill>
                </a:uFill>
                <a:latin typeface="Arial"/>
                <a:cs typeface="Arial"/>
              </a:rPr>
              <a:t>day</a:t>
            </a:r>
            <a:r>
              <a:rPr sz="1500" b="1" u="sng" spc="-55" dirty="0">
                <a:solidFill>
                  <a:srgbClr val="0563C1"/>
                </a:solidFill>
                <a:uFill>
                  <a:solidFill>
                    <a:srgbClr val="0563C1"/>
                  </a:solidFill>
                </a:uFill>
                <a:latin typeface="Arial"/>
                <a:cs typeface="Arial"/>
              </a:rPr>
              <a:t> </a:t>
            </a:r>
            <a:r>
              <a:rPr sz="1500" b="1" u="sng" spc="-114" dirty="0">
                <a:solidFill>
                  <a:srgbClr val="0563C1"/>
                </a:solidFill>
                <a:uFill>
                  <a:solidFill>
                    <a:srgbClr val="0563C1"/>
                  </a:solidFill>
                </a:uFill>
                <a:latin typeface="Arial"/>
                <a:cs typeface="Arial"/>
              </a:rPr>
              <a:t>on</a:t>
            </a:r>
            <a:r>
              <a:rPr sz="1500" b="1" u="sng" spc="-50" dirty="0">
                <a:solidFill>
                  <a:srgbClr val="0563C1"/>
                </a:solidFill>
                <a:uFill>
                  <a:solidFill>
                    <a:srgbClr val="0563C1"/>
                  </a:solidFill>
                </a:uFill>
                <a:latin typeface="Arial"/>
                <a:cs typeface="Arial"/>
              </a:rPr>
              <a:t> </a:t>
            </a:r>
            <a:r>
              <a:rPr sz="1500" b="1" u="sng" spc="-25" dirty="0">
                <a:solidFill>
                  <a:srgbClr val="0563C1"/>
                </a:solidFill>
                <a:uFill>
                  <a:solidFill>
                    <a:srgbClr val="0563C1"/>
                  </a:solidFill>
                </a:uFill>
                <a:latin typeface="Arial"/>
                <a:cs typeface="Arial"/>
              </a:rPr>
              <a:t>the</a:t>
            </a:r>
            <a:endParaRPr sz="1500">
              <a:latin typeface="Arial"/>
              <a:cs typeface="Arial"/>
            </a:endParaRPr>
          </a:p>
          <a:p>
            <a:pPr marL="195580" marR="5080" indent="-182880">
              <a:lnSpc>
                <a:spcPts val="1700"/>
              </a:lnSpc>
              <a:spcBef>
                <a:spcPts val="700"/>
              </a:spcBef>
              <a:buChar char="•"/>
              <a:tabLst>
                <a:tab pos="195580" algn="l"/>
              </a:tabLst>
            </a:pPr>
            <a:r>
              <a:rPr sz="1500" spc="-80" dirty="0">
                <a:latin typeface="Arial"/>
                <a:cs typeface="Arial"/>
              </a:rPr>
              <a:t>90</a:t>
            </a:r>
            <a:r>
              <a:rPr sz="1500" spc="-50" dirty="0">
                <a:latin typeface="Arial"/>
                <a:cs typeface="Arial"/>
              </a:rPr>
              <a:t> </a:t>
            </a:r>
            <a:r>
              <a:rPr sz="1500" spc="-45" dirty="0">
                <a:latin typeface="Arial"/>
                <a:cs typeface="Arial"/>
              </a:rPr>
              <a:t>percent</a:t>
            </a:r>
            <a:r>
              <a:rPr sz="1500" spc="-50" dirty="0">
                <a:latin typeface="Arial"/>
                <a:cs typeface="Arial"/>
              </a:rPr>
              <a:t> </a:t>
            </a:r>
            <a:r>
              <a:rPr sz="1500" dirty="0">
                <a:latin typeface="Arial"/>
                <a:cs typeface="Arial"/>
              </a:rPr>
              <a:t>of</a:t>
            </a:r>
            <a:r>
              <a:rPr sz="1500" spc="-60" dirty="0">
                <a:latin typeface="Arial"/>
                <a:cs typeface="Arial"/>
              </a:rPr>
              <a:t> </a:t>
            </a:r>
            <a:r>
              <a:rPr sz="1500" spc="-70" dirty="0">
                <a:latin typeface="Arial"/>
                <a:cs typeface="Arial"/>
              </a:rPr>
              <a:t>Instagram</a:t>
            </a:r>
            <a:r>
              <a:rPr sz="1500" spc="-50" dirty="0">
                <a:latin typeface="Arial"/>
                <a:cs typeface="Arial"/>
              </a:rPr>
              <a:t> </a:t>
            </a:r>
            <a:r>
              <a:rPr sz="1500" spc="-100" dirty="0">
                <a:latin typeface="Arial"/>
                <a:cs typeface="Arial"/>
              </a:rPr>
              <a:t>users</a:t>
            </a:r>
            <a:r>
              <a:rPr sz="1500" spc="-55" dirty="0">
                <a:latin typeface="Arial"/>
                <a:cs typeface="Arial"/>
              </a:rPr>
              <a:t> </a:t>
            </a:r>
            <a:r>
              <a:rPr sz="1500" spc="-25" dirty="0">
                <a:latin typeface="Arial"/>
                <a:cs typeface="Arial"/>
              </a:rPr>
              <a:t>are</a:t>
            </a:r>
            <a:r>
              <a:rPr sz="1500" u="sng" spc="-145" dirty="0">
                <a:solidFill>
                  <a:srgbClr val="0563C1"/>
                </a:solidFill>
                <a:uFill>
                  <a:solidFill>
                    <a:srgbClr val="0563C1"/>
                  </a:solidFill>
                </a:uFill>
                <a:latin typeface="Times New Roman"/>
                <a:cs typeface="Times New Roman"/>
              </a:rPr>
              <a:t> </a:t>
            </a:r>
            <a:r>
              <a:rPr sz="1500" b="1" u="sng" spc="-114" dirty="0">
                <a:solidFill>
                  <a:srgbClr val="0563C1"/>
                </a:solidFill>
                <a:uFill>
                  <a:solidFill>
                    <a:srgbClr val="0563C1"/>
                  </a:solidFill>
                </a:uFill>
                <a:latin typeface="Arial"/>
                <a:cs typeface="Arial"/>
              </a:rPr>
              <a:t>younger</a:t>
            </a:r>
            <a:r>
              <a:rPr sz="1500" b="1" u="sng" spc="-45" dirty="0">
                <a:solidFill>
                  <a:srgbClr val="0563C1"/>
                </a:solidFill>
                <a:uFill>
                  <a:solidFill>
                    <a:srgbClr val="0563C1"/>
                  </a:solidFill>
                </a:uFill>
                <a:latin typeface="Arial"/>
                <a:cs typeface="Arial"/>
              </a:rPr>
              <a:t> </a:t>
            </a:r>
            <a:r>
              <a:rPr sz="1500" b="1" u="sng" spc="-25" dirty="0">
                <a:solidFill>
                  <a:srgbClr val="0563C1"/>
                </a:solidFill>
                <a:uFill>
                  <a:solidFill>
                    <a:srgbClr val="0563C1"/>
                  </a:solidFill>
                </a:uFill>
                <a:latin typeface="Arial"/>
                <a:cs typeface="Arial"/>
              </a:rPr>
              <a:t>than</a:t>
            </a:r>
            <a:r>
              <a:rPr sz="1500" b="1" spc="-25" dirty="0">
                <a:solidFill>
                  <a:srgbClr val="0563C1"/>
                </a:solidFill>
                <a:latin typeface="Arial"/>
                <a:cs typeface="Arial"/>
              </a:rPr>
              <a:t> </a:t>
            </a:r>
            <a:r>
              <a:rPr sz="1500" b="1" u="sng" spc="-80" dirty="0">
                <a:solidFill>
                  <a:srgbClr val="0563C1"/>
                </a:solidFill>
                <a:uFill>
                  <a:solidFill>
                    <a:srgbClr val="0563C1"/>
                  </a:solidFill>
                </a:uFill>
                <a:latin typeface="Arial"/>
                <a:cs typeface="Arial"/>
              </a:rPr>
              <a:t>35</a:t>
            </a:r>
            <a:r>
              <a:rPr sz="1500" b="1" spc="-55" dirty="0">
                <a:solidFill>
                  <a:srgbClr val="0563C1"/>
                </a:solidFill>
                <a:latin typeface="Arial"/>
                <a:cs typeface="Arial"/>
              </a:rPr>
              <a:t> </a:t>
            </a:r>
            <a:r>
              <a:rPr sz="1500" b="1" spc="-140" dirty="0">
                <a:latin typeface="Arial"/>
                <a:cs typeface="Arial"/>
              </a:rPr>
              <a:t>(July</a:t>
            </a:r>
            <a:r>
              <a:rPr sz="1500" b="1" spc="-40" dirty="0">
                <a:latin typeface="Arial"/>
                <a:cs typeface="Arial"/>
              </a:rPr>
              <a:t> </a:t>
            </a:r>
            <a:r>
              <a:rPr sz="1500" b="1" spc="-20" dirty="0">
                <a:latin typeface="Arial"/>
                <a:cs typeface="Arial"/>
              </a:rPr>
              <a:t>2020)</a:t>
            </a:r>
            <a:endParaRPr sz="1500">
              <a:latin typeface="Arial"/>
              <a:cs typeface="Arial"/>
            </a:endParaRPr>
          </a:p>
        </p:txBody>
      </p:sp>
      <p:graphicFrame>
        <p:nvGraphicFramePr>
          <p:cNvPr id="7" name="object 7"/>
          <p:cNvGraphicFramePr>
            <a:graphicFrameLocks noGrp="1"/>
          </p:cNvGraphicFramePr>
          <p:nvPr/>
        </p:nvGraphicFramePr>
        <p:xfrm>
          <a:off x="5290822" y="3433822"/>
          <a:ext cx="3963035" cy="2521585"/>
        </p:xfrm>
        <a:graphic>
          <a:graphicData uri="http://schemas.openxmlformats.org/drawingml/2006/table">
            <a:tbl>
              <a:tblPr firstRow="1" bandRow="1">
                <a:tableStyleId>{2D5ABB26-0587-4C30-8999-92F81FD0307C}</a:tableStyleId>
              </a:tblPr>
              <a:tblGrid>
                <a:gridCol w="1968500">
                  <a:extLst>
                    <a:ext uri="{9D8B030D-6E8A-4147-A177-3AD203B41FA5}">
                      <a16:colId xmlns:a16="http://schemas.microsoft.com/office/drawing/2014/main" val="20000"/>
                    </a:ext>
                  </a:extLst>
                </a:gridCol>
                <a:gridCol w="1994535">
                  <a:extLst>
                    <a:ext uri="{9D8B030D-6E8A-4147-A177-3AD203B41FA5}">
                      <a16:colId xmlns:a16="http://schemas.microsoft.com/office/drawing/2014/main" val="20001"/>
                    </a:ext>
                  </a:extLst>
                </a:gridCol>
              </a:tblGrid>
              <a:tr h="380365">
                <a:tc>
                  <a:txBody>
                    <a:bodyPr/>
                    <a:lstStyle/>
                    <a:p>
                      <a:pPr marL="51435">
                        <a:lnSpc>
                          <a:spcPct val="100000"/>
                        </a:lnSpc>
                        <a:spcBef>
                          <a:spcPts val="195"/>
                        </a:spcBef>
                      </a:pPr>
                      <a:r>
                        <a:rPr sz="1000" b="1" spc="-20" dirty="0">
                          <a:solidFill>
                            <a:srgbClr val="FFFFFF"/>
                          </a:solidFill>
                          <a:latin typeface="Arial"/>
                          <a:cs typeface="Arial"/>
                        </a:rPr>
                        <a:t>Pros</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A5A5"/>
                    </a:solidFill>
                  </a:tcPr>
                </a:tc>
                <a:tc>
                  <a:txBody>
                    <a:bodyPr/>
                    <a:lstStyle/>
                    <a:p>
                      <a:pPr marL="51435">
                        <a:lnSpc>
                          <a:spcPct val="100000"/>
                        </a:lnSpc>
                        <a:spcBef>
                          <a:spcPts val="195"/>
                        </a:spcBef>
                      </a:pPr>
                      <a:r>
                        <a:rPr sz="1000" b="1" spc="-20" dirty="0">
                          <a:solidFill>
                            <a:srgbClr val="FFFFFF"/>
                          </a:solidFill>
                          <a:latin typeface="Arial"/>
                          <a:cs typeface="Arial"/>
                        </a:rPr>
                        <a:t>Cons</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5A5A5"/>
                    </a:solidFill>
                  </a:tcPr>
                </a:tc>
                <a:extLst>
                  <a:ext uri="{0D108BD9-81ED-4DB2-BD59-A6C34878D82A}">
                    <a16:rowId xmlns:a16="http://schemas.microsoft.com/office/drawing/2014/main" val="10000"/>
                  </a:ext>
                </a:extLst>
              </a:tr>
              <a:tr h="535305">
                <a:tc>
                  <a:txBody>
                    <a:bodyPr/>
                    <a:lstStyle/>
                    <a:p>
                      <a:pPr marL="51435" marR="89535">
                        <a:lnSpc>
                          <a:spcPct val="100000"/>
                        </a:lnSpc>
                        <a:spcBef>
                          <a:spcPts val="195"/>
                        </a:spcBef>
                      </a:pPr>
                      <a:r>
                        <a:rPr sz="1000" spc="-10" dirty="0">
                          <a:latin typeface="Arial"/>
                          <a:cs typeface="Arial"/>
                        </a:rPr>
                        <a:t>It’s</a:t>
                      </a:r>
                      <a:r>
                        <a:rPr sz="1000" spc="-20" dirty="0">
                          <a:latin typeface="Arial"/>
                          <a:cs typeface="Arial"/>
                        </a:rPr>
                        <a:t> </a:t>
                      </a:r>
                      <a:r>
                        <a:rPr sz="1000" spc="-50" dirty="0">
                          <a:latin typeface="Arial"/>
                          <a:cs typeface="Arial"/>
                        </a:rPr>
                        <a:t>is</a:t>
                      </a:r>
                      <a:r>
                        <a:rPr sz="1000" spc="-15" dirty="0">
                          <a:latin typeface="Arial"/>
                          <a:cs typeface="Arial"/>
                        </a:rPr>
                        <a:t> </a:t>
                      </a:r>
                      <a:r>
                        <a:rPr sz="1000" spc="-20" dirty="0">
                          <a:latin typeface="Arial"/>
                          <a:cs typeface="Arial"/>
                        </a:rPr>
                        <a:t>one </a:t>
                      </a:r>
                      <a:r>
                        <a:rPr sz="1000" dirty="0">
                          <a:latin typeface="Arial"/>
                          <a:cs typeface="Arial"/>
                        </a:rPr>
                        <a:t>of</a:t>
                      </a:r>
                      <a:r>
                        <a:rPr sz="1000" spc="-20" dirty="0">
                          <a:latin typeface="Arial"/>
                          <a:cs typeface="Arial"/>
                        </a:rPr>
                        <a:t> </a:t>
                      </a:r>
                      <a:r>
                        <a:rPr sz="1000" dirty="0">
                          <a:latin typeface="Arial"/>
                          <a:cs typeface="Arial"/>
                        </a:rPr>
                        <a:t>the</a:t>
                      </a:r>
                      <a:r>
                        <a:rPr sz="1000" spc="-20" dirty="0">
                          <a:latin typeface="Arial"/>
                          <a:cs typeface="Arial"/>
                        </a:rPr>
                        <a:t> </a:t>
                      </a:r>
                      <a:r>
                        <a:rPr sz="1000" dirty="0">
                          <a:latin typeface="Arial"/>
                          <a:cs typeface="Arial"/>
                        </a:rPr>
                        <a:t>two</a:t>
                      </a:r>
                      <a:r>
                        <a:rPr sz="1000" spc="-15" dirty="0">
                          <a:latin typeface="Arial"/>
                          <a:cs typeface="Arial"/>
                        </a:rPr>
                        <a:t> </a:t>
                      </a:r>
                      <a:r>
                        <a:rPr sz="1000" dirty="0">
                          <a:latin typeface="Arial"/>
                          <a:cs typeface="Arial"/>
                        </a:rPr>
                        <a:t>top</a:t>
                      </a:r>
                      <a:r>
                        <a:rPr sz="1000" spc="-15" dirty="0">
                          <a:latin typeface="Arial"/>
                          <a:cs typeface="Arial"/>
                        </a:rPr>
                        <a:t> </a:t>
                      </a:r>
                      <a:r>
                        <a:rPr sz="1000" spc="-45" dirty="0">
                          <a:latin typeface="Arial"/>
                          <a:cs typeface="Arial"/>
                        </a:rPr>
                        <a:t>places</a:t>
                      </a:r>
                      <a:r>
                        <a:rPr sz="1000" spc="-15" dirty="0">
                          <a:latin typeface="Arial"/>
                          <a:cs typeface="Arial"/>
                        </a:rPr>
                        <a:t> </a:t>
                      </a:r>
                      <a:r>
                        <a:rPr sz="1000" spc="-25" dirty="0">
                          <a:latin typeface="Arial"/>
                          <a:cs typeface="Arial"/>
                        </a:rPr>
                        <a:t>to </a:t>
                      </a:r>
                      <a:r>
                        <a:rPr sz="1000" spc="-35" dirty="0">
                          <a:latin typeface="Arial"/>
                          <a:cs typeface="Arial"/>
                        </a:rPr>
                        <a:t>be</a:t>
                      </a:r>
                      <a:r>
                        <a:rPr sz="1000" spc="-30" dirty="0">
                          <a:latin typeface="Arial"/>
                          <a:cs typeface="Arial"/>
                        </a:rPr>
                        <a:t> </a:t>
                      </a:r>
                      <a:r>
                        <a:rPr sz="1000" dirty="0">
                          <a:latin typeface="Arial"/>
                          <a:cs typeface="Arial"/>
                        </a:rPr>
                        <a:t>right</a:t>
                      </a:r>
                      <a:r>
                        <a:rPr sz="1000" spc="-30" dirty="0">
                          <a:latin typeface="Arial"/>
                          <a:cs typeface="Arial"/>
                        </a:rPr>
                        <a:t> </a:t>
                      </a:r>
                      <a:r>
                        <a:rPr sz="1000" spc="-25" dirty="0">
                          <a:latin typeface="Arial"/>
                          <a:cs typeface="Arial"/>
                        </a:rPr>
                        <a:t>now</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1E1E1"/>
                    </a:solidFill>
                  </a:tcPr>
                </a:tc>
                <a:tc>
                  <a:txBody>
                    <a:bodyPr/>
                    <a:lstStyle/>
                    <a:p>
                      <a:pPr marL="51435">
                        <a:lnSpc>
                          <a:spcPct val="100000"/>
                        </a:lnSpc>
                        <a:spcBef>
                          <a:spcPts val="195"/>
                        </a:spcBef>
                      </a:pPr>
                      <a:r>
                        <a:rPr sz="1000" spc="-10" dirty="0">
                          <a:latin typeface="Arial"/>
                          <a:cs typeface="Arial"/>
                        </a:rPr>
                        <a:t>It’s</a:t>
                      </a:r>
                      <a:r>
                        <a:rPr sz="1000" spc="-35" dirty="0">
                          <a:latin typeface="Arial"/>
                          <a:cs typeface="Arial"/>
                        </a:rPr>
                        <a:t> </a:t>
                      </a:r>
                      <a:r>
                        <a:rPr sz="1000" spc="-10" dirty="0">
                          <a:latin typeface="Arial"/>
                          <a:cs typeface="Arial"/>
                        </a:rPr>
                        <a:t>mobile</a:t>
                      </a:r>
                      <a:r>
                        <a:rPr sz="1000" spc="-30" dirty="0">
                          <a:latin typeface="Arial"/>
                          <a:cs typeface="Arial"/>
                        </a:rPr>
                        <a:t> </a:t>
                      </a:r>
                      <a:r>
                        <a:rPr sz="1000" spc="-10" dirty="0">
                          <a:latin typeface="Arial"/>
                          <a:cs typeface="Arial"/>
                        </a:rPr>
                        <a:t>centric</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1E1E1"/>
                    </a:solidFill>
                  </a:tcPr>
                </a:tc>
                <a:extLst>
                  <a:ext uri="{0D108BD9-81ED-4DB2-BD59-A6C34878D82A}">
                    <a16:rowId xmlns:a16="http://schemas.microsoft.com/office/drawing/2014/main" val="10001"/>
                  </a:ext>
                </a:extLst>
              </a:tr>
              <a:tr h="535305">
                <a:tc>
                  <a:txBody>
                    <a:bodyPr/>
                    <a:lstStyle/>
                    <a:p>
                      <a:pPr marL="51435">
                        <a:lnSpc>
                          <a:spcPct val="100000"/>
                        </a:lnSpc>
                        <a:spcBef>
                          <a:spcPts val="200"/>
                        </a:spcBef>
                      </a:pPr>
                      <a:r>
                        <a:rPr sz="1000" spc="-45" dirty="0">
                          <a:latin typeface="Arial"/>
                          <a:cs typeface="Arial"/>
                        </a:rPr>
                        <a:t>Image-</a:t>
                      </a:r>
                      <a:r>
                        <a:rPr sz="1000" spc="-55" dirty="0">
                          <a:latin typeface="Arial"/>
                          <a:cs typeface="Arial"/>
                        </a:rPr>
                        <a:t>based</a:t>
                      </a:r>
                      <a:r>
                        <a:rPr sz="1000" spc="10" dirty="0">
                          <a:latin typeface="Arial"/>
                          <a:cs typeface="Arial"/>
                        </a:rPr>
                        <a:t> </a:t>
                      </a:r>
                      <a:r>
                        <a:rPr sz="1000" spc="-35" dirty="0">
                          <a:latin typeface="Arial"/>
                          <a:cs typeface="Arial"/>
                        </a:rPr>
                        <a:t>and</a:t>
                      </a:r>
                      <a:r>
                        <a:rPr sz="1000" spc="15" dirty="0">
                          <a:latin typeface="Arial"/>
                          <a:cs typeface="Arial"/>
                        </a:rPr>
                        <a:t> </a:t>
                      </a:r>
                      <a:r>
                        <a:rPr sz="1000" spc="-75" dirty="0">
                          <a:latin typeface="Arial"/>
                          <a:cs typeface="Arial"/>
                        </a:rPr>
                        <a:t>easy</a:t>
                      </a:r>
                      <a:r>
                        <a:rPr sz="1000" spc="5" dirty="0">
                          <a:latin typeface="Arial"/>
                          <a:cs typeface="Arial"/>
                        </a:rPr>
                        <a:t> </a:t>
                      </a:r>
                      <a:r>
                        <a:rPr sz="1000" dirty="0">
                          <a:latin typeface="Arial"/>
                          <a:cs typeface="Arial"/>
                        </a:rPr>
                        <a:t>to</a:t>
                      </a:r>
                      <a:r>
                        <a:rPr sz="1000" spc="5" dirty="0">
                          <a:latin typeface="Arial"/>
                          <a:cs typeface="Arial"/>
                        </a:rPr>
                        <a:t> </a:t>
                      </a:r>
                      <a:r>
                        <a:rPr sz="1000" spc="-20" dirty="0">
                          <a:latin typeface="Arial"/>
                          <a:cs typeface="Arial"/>
                        </a:rPr>
                        <a:t>post</a:t>
                      </a:r>
                      <a:r>
                        <a:rPr sz="1000" spc="5" dirty="0">
                          <a:latin typeface="Arial"/>
                          <a:cs typeface="Arial"/>
                        </a:rPr>
                        <a:t> </a:t>
                      </a:r>
                      <a:r>
                        <a:rPr sz="1000" spc="-25" dirty="0">
                          <a:latin typeface="Arial"/>
                          <a:cs typeface="Arial"/>
                        </a:rPr>
                        <a:t>to</a:t>
                      </a:r>
                      <a:endParaRPr sz="1000">
                        <a:latin typeface="Arial"/>
                        <a:cs typeface="Arial"/>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tc>
                  <a:txBody>
                    <a:bodyPr/>
                    <a:lstStyle/>
                    <a:p>
                      <a:pPr marL="51435" marR="603250">
                        <a:lnSpc>
                          <a:spcPct val="100000"/>
                        </a:lnSpc>
                        <a:spcBef>
                          <a:spcPts val="200"/>
                        </a:spcBef>
                      </a:pPr>
                      <a:r>
                        <a:rPr sz="1000" spc="-10" dirty="0">
                          <a:latin typeface="Arial"/>
                          <a:cs typeface="Arial"/>
                        </a:rPr>
                        <a:t>It’s</a:t>
                      </a:r>
                      <a:r>
                        <a:rPr sz="1000" spc="-15" dirty="0">
                          <a:latin typeface="Arial"/>
                          <a:cs typeface="Arial"/>
                        </a:rPr>
                        <a:t> </a:t>
                      </a:r>
                      <a:r>
                        <a:rPr sz="1000" spc="-20" dirty="0">
                          <a:latin typeface="Arial"/>
                          <a:cs typeface="Arial"/>
                        </a:rPr>
                        <a:t>mainly</a:t>
                      </a:r>
                      <a:r>
                        <a:rPr sz="1000" spc="-15" dirty="0">
                          <a:latin typeface="Arial"/>
                          <a:cs typeface="Arial"/>
                        </a:rPr>
                        <a:t> </a:t>
                      </a:r>
                      <a:r>
                        <a:rPr sz="1000" spc="-85" dirty="0">
                          <a:latin typeface="Arial"/>
                          <a:cs typeface="Arial"/>
                        </a:rPr>
                        <a:t>a</a:t>
                      </a:r>
                      <a:r>
                        <a:rPr sz="1000" spc="-15" dirty="0">
                          <a:latin typeface="Arial"/>
                          <a:cs typeface="Arial"/>
                        </a:rPr>
                        <a:t> </a:t>
                      </a:r>
                      <a:r>
                        <a:rPr sz="1000" spc="-30" dirty="0">
                          <a:latin typeface="Arial"/>
                          <a:cs typeface="Arial"/>
                        </a:rPr>
                        <a:t>younger</a:t>
                      </a:r>
                      <a:r>
                        <a:rPr sz="1000" spc="-20" dirty="0">
                          <a:latin typeface="Arial"/>
                          <a:cs typeface="Arial"/>
                        </a:rPr>
                        <a:t> </a:t>
                      </a:r>
                      <a:r>
                        <a:rPr sz="1000" spc="-55" dirty="0">
                          <a:latin typeface="Arial"/>
                          <a:cs typeface="Arial"/>
                        </a:rPr>
                        <a:t>age </a:t>
                      </a:r>
                      <a:r>
                        <a:rPr sz="1000" spc="-10" dirty="0">
                          <a:latin typeface="Arial"/>
                          <a:cs typeface="Arial"/>
                        </a:rPr>
                        <a:t>demographic</a:t>
                      </a:r>
                      <a:endParaRPr sz="1000">
                        <a:latin typeface="Arial"/>
                        <a:cs typeface="Arial"/>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extLst>
                  <a:ext uri="{0D108BD9-81ED-4DB2-BD59-A6C34878D82A}">
                    <a16:rowId xmlns:a16="http://schemas.microsoft.com/office/drawing/2014/main" val="10002"/>
                  </a:ext>
                </a:extLst>
              </a:tr>
              <a:tr h="535305">
                <a:tc>
                  <a:txBody>
                    <a:bodyPr/>
                    <a:lstStyle/>
                    <a:p>
                      <a:pPr marL="51435" marR="76835">
                        <a:lnSpc>
                          <a:spcPct val="100000"/>
                        </a:lnSpc>
                        <a:spcBef>
                          <a:spcPts val="185"/>
                        </a:spcBef>
                      </a:pPr>
                      <a:r>
                        <a:rPr sz="1000" spc="-55" dirty="0">
                          <a:latin typeface="Arial"/>
                          <a:cs typeface="Arial"/>
                        </a:rPr>
                        <a:t>Hashtags</a:t>
                      </a:r>
                      <a:r>
                        <a:rPr sz="1000" spc="-20" dirty="0">
                          <a:latin typeface="Arial"/>
                          <a:cs typeface="Arial"/>
                        </a:rPr>
                        <a:t> </a:t>
                      </a:r>
                      <a:r>
                        <a:rPr sz="1000" spc="-35" dirty="0">
                          <a:latin typeface="Arial"/>
                          <a:cs typeface="Arial"/>
                        </a:rPr>
                        <a:t>and</a:t>
                      </a:r>
                      <a:r>
                        <a:rPr sz="1000" spc="-25" dirty="0">
                          <a:latin typeface="Arial"/>
                          <a:cs typeface="Arial"/>
                        </a:rPr>
                        <a:t> </a:t>
                      </a:r>
                      <a:r>
                        <a:rPr sz="1000" spc="-35" dirty="0">
                          <a:latin typeface="Arial"/>
                          <a:cs typeface="Arial"/>
                        </a:rPr>
                        <a:t>handles</a:t>
                      </a:r>
                      <a:r>
                        <a:rPr sz="1000" spc="-25" dirty="0">
                          <a:latin typeface="Arial"/>
                          <a:cs typeface="Arial"/>
                        </a:rPr>
                        <a:t> </a:t>
                      </a:r>
                      <a:r>
                        <a:rPr sz="1000" spc="-10" dirty="0">
                          <a:latin typeface="Arial"/>
                          <a:cs typeface="Arial"/>
                        </a:rPr>
                        <a:t>help</a:t>
                      </a:r>
                      <a:r>
                        <a:rPr sz="1000" spc="-20" dirty="0">
                          <a:latin typeface="Arial"/>
                          <a:cs typeface="Arial"/>
                        </a:rPr>
                        <a:t> </a:t>
                      </a:r>
                      <a:r>
                        <a:rPr sz="1000" spc="-30" dirty="0">
                          <a:latin typeface="Arial"/>
                          <a:cs typeface="Arial"/>
                        </a:rPr>
                        <a:t>spread </a:t>
                      </a:r>
                      <a:r>
                        <a:rPr sz="1000" dirty="0">
                          <a:latin typeface="Arial"/>
                          <a:cs typeface="Arial"/>
                        </a:rPr>
                        <a:t>the</a:t>
                      </a:r>
                      <a:r>
                        <a:rPr sz="1000" spc="-20" dirty="0">
                          <a:latin typeface="Arial"/>
                          <a:cs typeface="Arial"/>
                        </a:rPr>
                        <a:t> </a:t>
                      </a:r>
                      <a:r>
                        <a:rPr sz="1000" spc="-10" dirty="0">
                          <a:latin typeface="Arial"/>
                          <a:cs typeface="Arial"/>
                        </a:rPr>
                        <a:t>message</a:t>
                      </a:r>
                      <a:endParaRPr sz="10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1E1"/>
                    </a:solidFill>
                  </a:tcPr>
                </a:tc>
                <a:tc>
                  <a:txBody>
                    <a:bodyPr/>
                    <a:lstStyle/>
                    <a:p>
                      <a:pPr marL="51435">
                        <a:lnSpc>
                          <a:spcPct val="100000"/>
                        </a:lnSpc>
                        <a:spcBef>
                          <a:spcPts val="185"/>
                        </a:spcBef>
                      </a:pPr>
                      <a:r>
                        <a:rPr sz="1000" spc="-50" dirty="0">
                          <a:latin typeface="Arial"/>
                          <a:cs typeface="Arial"/>
                        </a:rPr>
                        <a:t>There</a:t>
                      </a:r>
                      <a:r>
                        <a:rPr sz="1000" spc="-10" dirty="0">
                          <a:latin typeface="Arial"/>
                          <a:cs typeface="Arial"/>
                        </a:rPr>
                        <a:t> </a:t>
                      </a:r>
                      <a:r>
                        <a:rPr sz="1000" spc="-50" dirty="0">
                          <a:latin typeface="Arial"/>
                          <a:cs typeface="Arial"/>
                        </a:rPr>
                        <a:t>is</a:t>
                      </a:r>
                      <a:r>
                        <a:rPr sz="1000" spc="-5" dirty="0">
                          <a:latin typeface="Arial"/>
                          <a:cs typeface="Arial"/>
                        </a:rPr>
                        <a:t> </a:t>
                      </a:r>
                      <a:r>
                        <a:rPr sz="1000" dirty="0">
                          <a:latin typeface="Arial"/>
                          <a:cs typeface="Arial"/>
                        </a:rPr>
                        <a:t>not</a:t>
                      </a:r>
                      <a:r>
                        <a:rPr sz="1000" spc="-10" dirty="0">
                          <a:latin typeface="Arial"/>
                          <a:cs typeface="Arial"/>
                        </a:rPr>
                        <a:t> </a:t>
                      </a:r>
                      <a:r>
                        <a:rPr sz="1000" spc="-85" dirty="0">
                          <a:latin typeface="Arial"/>
                          <a:cs typeface="Arial"/>
                        </a:rPr>
                        <a:t>a</a:t>
                      </a:r>
                      <a:r>
                        <a:rPr sz="1000" spc="-5" dirty="0">
                          <a:latin typeface="Arial"/>
                          <a:cs typeface="Arial"/>
                        </a:rPr>
                        <a:t> </a:t>
                      </a:r>
                      <a:r>
                        <a:rPr sz="1000" dirty="0">
                          <a:latin typeface="Arial"/>
                          <a:cs typeface="Arial"/>
                        </a:rPr>
                        <a:t>lot</a:t>
                      </a:r>
                      <a:r>
                        <a:rPr sz="1000" spc="-10"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room</a:t>
                      </a:r>
                      <a:r>
                        <a:rPr sz="1000" spc="5" dirty="0">
                          <a:latin typeface="Arial"/>
                          <a:cs typeface="Arial"/>
                        </a:rPr>
                        <a:t> </a:t>
                      </a:r>
                      <a:r>
                        <a:rPr sz="1000" dirty="0">
                          <a:latin typeface="Arial"/>
                          <a:cs typeface="Arial"/>
                        </a:rPr>
                        <a:t>for</a:t>
                      </a:r>
                      <a:r>
                        <a:rPr sz="1000" spc="-20" dirty="0">
                          <a:latin typeface="Arial"/>
                          <a:cs typeface="Arial"/>
                        </a:rPr>
                        <a:t> text</a:t>
                      </a:r>
                      <a:endParaRPr sz="10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1E1"/>
                    </a:solidFill>
                  </a:tcPr>
                </a:tc>
                <a:extLst>
                  <a:ext uri="{0D108BD9-81ED-4DB2-BD59-A6C34878D82A}">
                    <a16:rowId xmlns:a16="http://schemas.microsoft.com/office/drawing/2014/main" val="10003"/>
                  </a:ext>
                </a:extLst>
              </a:tr>
              <a:tr h="535305">
                <a:tc>
                  <a:txBody>
                    <a:bodyPr/>
                    <a:lstStyle/>
                    <a:p>
                      <a:pPr marL="51435" marR="364490">
                        <a:lnSpc>
                          <a:spcPct val="100000"/>
                        </a:lnSpc>
                        <a:spcBef>
                          <a:spcPts val="195"/>
                        </a:spcBef>
                      </a:pPr>
                      <a:r>
                        <a:rPr sz="1000" spc="-30" dirty="0">
                          <a:latin typeface="Arial"/>
                          <a:cs typeface="Arial"/>
                        </a:rPr>
                        <a:t>Video</a:t>
                      </a:r>
                      <a:r>
                        <a:rPr sz="1000" spc="-10" dirty="0">
                          <a:latin typeface="Arial"/>
                          <a:cs typeface="Arial"/>
                        </a:rPr>
                        <a:t> integration</a:t>
                      </a:r>
                      <a:r>
                        <a:rPr sz="1000" dirty="0">
                          <a:latin typeface="Arial"/>
                          <a:cs typeface="Arial"/>
                        </a:rPr>
                        <a:t> </a:t>
                      </a:r>
                      <a:r>
                        <a:rPr sz="1000" spc="-50" dirty="0">
                          <a:latin typeface="Arial"/>
                          <a:cs typeface="Arial"/>
                        </a:rPr>
                        <a:t>is</a:t>
                      </a:r>
                      <a:r>
                        <a:rPr sz="1000" spc="-5" dirty="0">
                          <a:latin typeface="Arial"/>
                          <a:cs typeface="Arial"/>
                        </a:rPr>
                        <a:t> </a:t>
                      </a:r>
                      <a:r>
                        <a:rPr sz="1000" spc="-75" dirty="0">
                          <a:latin typeface="Arial"/>
                          <a:cs typeface="Arial"/>
                        </a:rPr>
                        <a:t>easy</a:t>
                      </a:r>
                      <a:r>
                        <a:rPr sz="1000" spc="-10" dirty="0">
                          <a:latin typeface="Arial"/>
                          <a:cs typeface="Arial"/>
                        </a:rPr>
                        <a:t> </a:t>
                      </a:r>
                      <a:r>
                        <a:rPr sz="1000" spc="-25" dirty="0">
                          <a:latin typeface="Arial"/>
                          <a:cs typeface="Arial"/>
                        </a:rPr>
                        <a:t>and </a:t>
                      </a:r>
                      <a:r>
                        <a:rPr sz="1000" spc="-10" dirty="0">
                          <a:latin typeface="Arial"/>
                          <a:cs typeface="Arial"/>
                        </a:rPr>
                        <a:t>accessible</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tc>
                  <a:txBody>
                    <a:bodyPr/>
                    <a:lstStyle/>
                    <a:p>
                      <a:pPr marL="51435">
                        <a:lnSpc>
                          <a:spcPct val="100000"/>
                        </a:lnSpc>
                        <a:spcBef>
                          <a:spcPts val="195"/>
                        </a:spcBef>
                      </a:pPr>
                      <a:r>
                        <a:rPr sz="1000" spc="-10" dirty="0">
                          <a:latin typeface="Arial"/>
                          <a:cs typeface="Arial"/>
                        </a:rPr>
                        <a:t>It’s</a:t>
                      </a:r>
                      <a:r>
                        <a:rPr sz="1000" spc="-35" dirty="0">
                          <a:latin typeface="Arial"/>
                          <a:cs typeface="Arial"/>
                        </a:rPr>
                        <a:t> </a:t>
                      </a:r>
                      <a:r>
                        <a:rPr sz="1000" spc="-30" dirty="0">
                          <a:latin typeface="Arial"/>
                          <a:cs typeface="Arial"/>
                        </a:rPr>
                        <a:t>audience</a:t>
                      </a:r>
                      <a:r>
                        <a:rPr sz="1000" spc="-25" dirty="0">
                          <a:latin typeface="Arial"/>
                          <a:cs typeface="Arial"/>
                        </a:rPr>
                        <a:t> </a:t>
                      </a:r>
                      <a:r>
                        <a:rPr sz="1000" spc="-50" dirty="0">
                          <a:latin typeface="Arial"/>
                          <a:cs typeface="Arial"/>
                        </a:rPr>
                        <a:t>is</a:t>
                      </a:r>
                      <a:r>
                        <a:rPr sz="1000" spc="-20" dirty="0">
                          <a:latin typeface="Arial"/>
                          <a:cs typeface="Arial"/>
                        </a:rPr>
                        <a:t> </a:t>
                      </a:r>
                      <a:r>
                        <a:rPr sz="1000" spc="-25" dirty="0">
                          <a:latin typeface="Arial"/>
                          <a:cs typeface="Arial"/>
                        </a:rPr>
                        <a:t>very</a:t>
                      </a:r>
                      <a:r>
                        <a:rPr sz="1000" spc="-35" dirty="0">
                          <a:latin typeface="Arial"/>
                          <a:cs typeface="Arial"/>
                        </a:rPr>
                        <a:t> </a:t>
                      </a:r>
                      <a:r>
                        <a:rPr sz="1000" spc="-45" dirty="0">
                          <a:latin typeface="Arial"/>
                          <a:cs typeface="Arial"/>
                        </a:rPr>
                        <a:t>ad</a:t>
                      </a:r>
                      <a:r>
                        <a:rPr sz="1000" spc="-20" dirty="0">
                          <a:latin typeface="Arial"/>
                          <a:cs typeface="Arial"/>
                        </a:rPr>
                        <a:t> </a:t>
                      </a:r>
                      <a:r>
                        <a:rPr sz="1000" spc="-10" dirty="0">
                          <a:latin typeface="Arial"/>
                          <a:cs typeface="Arial"/>
                        </a:rPr>
                        <a:t>cynical</a:t>
                      </a:r>
                      <a:endParaRPr sz="1000">
                        <a:latin typeface="Arial"/>
                        <a:cs typeface="Arial"/>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0F0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9085" y="3950970"/>
            <a:ext cx="5674360" cy="2374265"/>
          </a:xfrm>
          <a:custGeom>
            <a:avLst/>
            <a:gdLst/>
            <a:ahLst/>
            <a:cxnLst/>
            <a:rect l="l" t="t" r="r" b="b"/>
            <a:pathLst>
              <a:path w="5674359" h="2374265">
                <a:moveTo>
                  <a:pt x="5673771" y="0"/>
                </a:moveTo>
                <a:lnTo>
                  <a:pt x="0" y="0"/>
                </a:lnTo>
                <a:lnTo>
                  <a:pt x="0" y="2374271"/>
                </a:lnTo>
                <a:lnTo>
                  <a:pt x="5673771" y="2374271"/>
                </a:lnTo>
                <a:lnTo>
                  <a:pt x="5673771" y="0"/>
                </a:lnTo>
                <a:close/>
              </a:path>
            </a:pathLst>
          </a:custGeom>
          <a:solidFill>
            <a:srgbClr val="404040"/>
          </a:solidFill>
        </p:spPr>
        <p:txBody>
          <a:bodyPr wrap="square" lIns="0" tIns="0" rIns="0" bIns="0" rtlCol="0"/>
          <a:lstStyle/>
          <a:p>
            <a:endParaRPr/>
          </a:p>
        </p:txBody>
      </p:sp>
      <p:sp>
        <p:nvSpPr>
          <p:cNvPr id="3" name="object 3"/>
          <p:cNvSpPr txBox="1"/>
          <p:nvPr/>
        </p:nvSpPr>
        <p:spPr>
          <a:xfrm>
            <a:off x="3878445" y="3910329"/>
            <a:ext cx="5755640" cy="2456180"/>
          </a:xfrm>
          <a:prstGeom prst="rect">
            <a:avLst/>
          </a:prstGeom>
          <a:ln w="20320">
            <a:solidFill>
              <a:srgbClr val="404040"/>
            </a:solidFill>
          </a:ln>
        </p:spPr>
        <p:txBody>
          <a:bodyPr vert="horz" wrap="square" lIns="0" tIns="5080" rIns="0" bIns="0" rtlCol="0">
            <a:spAutoFit/>
          </a:bodyPr>
          <a:lstStyle/>
          <a:p>
            <a:pPr>
              <a:lnSpc>
                <a:spcPct val="100000"/>
              </a:lnSpc>
              <a:spcBef>
                <a:spcPts val="40"/>
              </a:spcBef>
            </a:pPr>
            <a:endParaRPr sz="5800">
              <a:latin typeface="Times New Roman"/>
              <a:cs typeface="Times New Roman"/>
            </a:endParaRPr>
          </a:p>
          <a:p>
            <a:pPr marL="364490">
              <a:lnSpc>
                <a:spcPct val="100000"/>
              </a:lnSpc>
              <a:spcBef>
                <a:spcPts val="5"/>
              </a:spcBef>
            </a:pPr>
            <a:r>
              <a:rPr sz="3800" spc="-100" dirty="0">
                <a:solidFill>
                  <a:srgbClr val="FFFFFF"/>
                </a:solidFill>
                <a:latin typeface="Arial"/>
                <a:cs typeface="Arial"/>
              </a:rPr>
              <a:t>It’s</a:t>
            </a:r>
            <a:r>
              <a:rPr sz="3800" spc="-145" dirty="0">
                <a:solidFill>
                  <a:srgbClr val="FFFFFF"/>
                </a:solidFill>
                <a:latin typeface="Arial"/>
                <a:cs typeface="Arial"/>
              </a:rPr>
              <a:t> </a:t>
            </a:r>
            <a:r>
              <a:rPr sz="3800" spc="-114" dirty="0">
                <a:solidFill>
                  <a:srgbClr val="FFFFFF"/>
                </a:solidFill>
                <a:latin typeface="Arial"/>
                <a:cs typeface="Arial"/>
              </a:rPr>
              <a:t>all</a:t>
            </a:r>
            <a:r>
              <a:rPr sz="3800" spc="-150" dirty="0">
                <a:solidFill>
                  <a:srgbClr val="FFFFFF"/>
                </a:solidFill>
                <a:latin typeface="Arial"/>
                <a:cs typeface="Arial"/>
              </a:rPr>
              <a:t> </a:t>
            </a:r>
            <a:r>
              <a:rPr sz="3800" spc="-125" dirty="0">
                <a:solidFill>
                  <a:srgbClr val="FFFFFF"/>
                </a:solidFill>
                <a:latin typeface="Arial"/>
                <a:cs typeface="Arial"/>
              </a:rPr>
              <a:t>relative…</a:t>
            </a:r>
            <a:endParaRPr sz="3800">
              <a:latin typeface="Arial"/>
              <a:cs typeface="Arial"/>
            </a:endParaRPr>
          </a:p>
        </p:txBody>
      </p:sp>
      <p:sp>
        <p:nvSpPr>
          <p:cNvPr id="4" name="object 4"/>
          <p:cNvSpPr/>
          <p:nvPr/>
        </p:nvSpPr>
        <p:spPr>
          <a:xfrm>
            <a:off x="4263029" y="5497467"/>
            <a:ext cx="5120640" cy="0"/>
          </a:xfrm>
          <a:custGeom>
            <a:avLst/>
            <a:gdLst/>
            <a:ahLst/>
            <a:cxnLst/>
            <a:rect l="l" t="t" r="r" b="b"/>
            <a:pathLst>
              <a:path w="5120640">
                <a:moveTo>
                  <a:pt x="0" y="0"/>
                </a:moveTo>
                <a:lnTo>
                  <a:pt x="5120639" y="0"/>
                </a:lnTo>
              </a:path>
            </a:pathLst>
          </a:custGeom>
          <a:ln w="17779">
            <a:solidFill>
              <a:srgbClr val="D9D9D9"/>
            </a:solidFill>
          </a:ln>
        </p:spPr>
        <p:txBody>
          <a:bodyPr wrap="square" lIns="0" tIns="0" rIns="0" bIns="0" rtlCol="0"/>
          <a:lstStyle/>
          <a:p>
            <a:endParaRPr/>
          </a:p>
        </p:txBody>
      </p:sp>
      <p:pic>
        <p:nvPicPr>
          <p:cNvPr id="5" name="object 5"/>
          <p:cNvPicPr/>
          <p:nvPr/>
        </p:nvPicPr>
        <p:blipFill>
          <a:blip r:embed="rId2" cstate="print"/>
          <a:stretch>
            <a:fillRect/>
          </a:stretch>
        </p:blipFill>
        <p:spPr>
          <a:xfrm>
            <a:off x="406507" y="1400385"/>
            <a:ext cx="3328361" cy="4971628"/>
          </a:xfrm>
          <a:prstGeom prst="rect">
            <a:avLst/>
          </a:prstGeom>
        </p:spPr>
      </p:pic>
      <p:pic>
        <p:nvPicPr>
          <p:cNvPr id="6" name="object 6"/>
          <p:cNvPicPr/>
          <p:nvPr/>
        </p:nvPicPr>
        <p:blipFill>
          <a:blip r:embed="rId3" cstate="print"/>
          <a:stretch>
            <a:fillRect/>
          </a:stretch>
        </p:blipFill>
        <p:spPr>
          <a:xfrm>
            <a:off x="3875836" y="1382490"/>
            <a:ext cx="5773667" cy="24065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pic>
          <p:nvPicPr>
            <p:cNvPr id="3" name="object 3"/>
            <p:cNvPicPr/>
            <p:nvPr/>
          </p:nvPicPr>
          <p:blipFill>
            <a:blip r:embed="rId2" cstate="print"/>
            <a:stretch>
              <a:fillRect/>
            </a:stretch>
          </p:blipFill>
          <p:spPr>
            <a:xfrm>
              <a:off x="436880" y="1142999"/>
              <a:ext cx="9184395" cy="2203148"/>
            </a:xfrm>
            <a:prstGeom prst="rect">
              <a:avLst/>
            </a:prstGeom>
          </p:spPr>
        </p:pic>
        <p:pic>
          <p:nvPicPr>
            <p:cNvPr id="4" name="object 4"/>
            <p:cNvPicPr/>
            <p:nvPr/>
          </p:nvPicPr>
          <p:blipFill>
            <a:blip r:embed="rId3" cstate="print"/>
            <a:stretch>
              <a:fillRect/>
            </a:stretch>
          </p:blipFill>
          <p:spPr>
            <a:xfrm>
              <a:off x="152400" y="1142999"/>
              <a:ext cx="9753600" cy="5486399"/>
            </a:xfrm>
            <a:prstGeom prst="rect">
              <a:avLst/>
            </a:prstGeom>
          </p:spPr>
        </p:pic>
      </p:grpSp>
      <p:sp>
        <p:nvSpPr>
          <p:cNvPr id="5" name="object 5"/>
          <p:cNvSpPr txBox="1">
            <a:spLocks noGrp="1"/>
          </p:cNvSpPr>
          <p:nvPr>
            <p:ph type="title"/>
          </p:nvPr>
        </p:nvSpPr>
        <p:spPr>
          <a:prstGeom prst="rect">
            <a:avLst/>
          </a:prstGeom>
        </p:spPr>
        <p:txBody>
          <a:bodyPr vert="horz" wrap="square" lIns="0" tIns="411988" rIns="0" bIns="0" rtlCol="0">
            <a:spAutoFit/>
          </a:bodyPr>
          <a:lstStyle/>
          <a:p>
            <a:pPr marL="3635375">
              <a:lnSpc>
                <a:spcPct val="100000"/>
              </a:lnSpc>
              <a:spcBef>
                <a:spcPts val="100"/>
              </a:spcBef>
            </a:pPr>
            <a:r>
              <a:rPr spc="-285" dirty="0"/>
              <a:t>TikTok</a:t>
            </a:r>
          </a:p>
        </p:txBody>
      </p:sp>
      <p:sp>
        <p:nvSpPr>
          <p:cNvPr id="6" name="object 6"/>
          <p:cNvSpPr txBox="1"/>
          <p:nvPr/>
        </p:nvSpPr>
        <p:spPr>
          <a:xfrm>
            <a:off x="856589" y="3649472"/>
            <a:ext cx="3975735" cy="2025555"/>
          </a:xfrm>
          <a:prstGeom prst="rect">
            <a:avLst/>
          </a:prstGeom>
        </p:spPr>
        <p:txBody>
          <a:bodyPr vert="horz" wrap="square" lIns="0" tIns="100965" rIns="0" bIns="0" rtlCol="0">
            <a:spAutoFit/>
          </a:bodyPr>
          <a:lstStyle/>
          <a:p>
            <a:pPr marL="195580" indent="-182880">
              <a:lnSpc>
                <a:spcPct val="100000"/>
              </a:lnSpc>
              <a:spcBef>
                <a:spcPts val="795"/>
              </a:spcBef>
              <a:buChar char="•"/>
              <a:tabLst>
                <a:tab pos="195580" algn="l"/>
              </a:tabLst>
            </a:pPr>
            <a:r>
              <a:rPr sz="1500" spc="-80" dirty="0">
                <a:latin typeface="Arial"/>
                <a:cs typeface="Arial"/>
              </a:rPr>
              <a:t>There</a:t>
            </a:r>
            <a:r>
              <a:rPr sz="1500" spc="-45" dirty="0">
                <a:latin typeface="Arial"/>
                <a:cs typeface="Arial"/>
              </a:rPr>
              <a:t> </a:t>
            </a:r>
            <a:r>
              <a:rPr sz="1500" spc="-50" dirty="0">
                <a:latin typeface="Arial"/>
                <a:cs typeface="Arial"/>
              </a:rPr>
              <a:t>are</a:t>
            </a:r>
            <a:r>
              <a:rPr sz="1500" spc="-70" dirty="0">
                <a:solidFill>
                  <a:schemeClr val="tx1"/>
                </a:solidFill>
                <a:uFill>
                  <a:solidFill>
                    <a:srgbClr val="0563C1"/>
                  </a:solidFill>
                </a:uFill>
                <a:latin typeface="Times New Roman"/>
                <a:cs typeface="Times New Roman"/>
              </a:rPr>
              <a:t> </a:t>
            </a:r>
            <a:r>
              <a:rPr lang="en-CA" sz="1500" spc="-80" dirty="0">
                <a:solidFill>
                  <a:schemeClr val="tx1"/>
                </a:solidFill>
                <a:uFill>
                  <a:solidFill>
                    <a:srgbClr val="0563C1"/>
                  </a:solidFill>
                </a:uFill>
                <a:latin typeface="Arial"/>
                <a:cs typeface="Arial"/>
              </a:rPr>
              <a:t>1 b</a:t>
            </a:r>
            <a:r>
              <a:rPr sz="1500" spc="-40" dirty="0">
                <a:solidFill>
                  <a:schemeClr val="tx1"/>
                </a:solidFill>
                <a:uFill>
                  <a:solidFill>
                    <a:srgbClr val="0563C1"/>
                  </a:solidFill>
                </a:uFill>
                <a:latin typeface="Arial"/>
                <a:cs typeface="Arial"/>
              </a:rPr>
              <a:t> </a:t>
            </a:r>
            <a:r>
              <a:rPr sz="1500" spc="-110" dirty="0">
                <a:latin typeface="Arial"/>
                <a:cs typeface="Arial"/>
              </a:rPr>
              <a:t>Active</a:t>
            </a:r>
            <a:r>
              <a:rPr sz="1500" spc="-45" dirty="0">
                <a:latin typeface="Arial"/>
                <a:cs typeface="Arial"/>
              </a:rPr>
              <a:t> </a:t>
            </a:r>
            <a:r>
              <a:rPr sz="1500" spc="-85" dirty="0">
                <a:latin typeface="Arial"/>
                <a:cs typeface="Arial"/>
              </a:rPr>
              <a:t>monthly</a:t>
            </a:r>
            <a:r>
              <a:rPr sz="1500" spc="-50" dirty="0">
                <a:latin typeface="Arial"/>
                <a:cs typeface="Arial"/>
              </a:rPr>
              <a:t> </a:t>
            </a:r>
            <a:r>
              <a:rPr lang="en-CA" sz="1500" spc="-145" dirty="0">
                <a:latin typeface="Arial"/>
                <a:cs typeface="Arial"/>
              </a:rPr>
              <a:t>u</a:t>
            </a:r>
            <a:r>
              <a:rPr sz="1500" spc="-145" dirty="0" err="1">
                <a:latin typeface="Arial"/>
                <a:cs typeface="Arial"/>
              </a:rPr>
              <a:t>sers</a:t>
            </a:r>
            <a:r>
              <a:rPr sz="1500" spc="-40" dirty="0">
                <a:latin typeface="Arial"/>
                <a:cs typeface="Arial"/>
              </a:rPr>
              <a:t> </a:t>
            </a:r>
            <a:r>
              <a:rPr sz="1500" spc="-155" dirty="0">
                <a:latin typeface="Arial"/>
                <a:cs typeface="Arial"/>
              </a:rPr>
              <a:t>Jan</a:t>
            </a:r>
            <a:r>
              <a:rPr sz="1500" spc="-45" dirty="0">
                <a:latin typeface="Arial"/>
                <a:cs typeface="Arial"/>
              </a:rPr>
              <a:t> </a:t>
            </a:r>
            <a:r>
              <a:rPr sz="1500" spc="-20" dirty="0">
                <a:latin typeface="Arial"/>
                <a:cs typeface="Arial"/>
              </a:rPr>
              <a:t>202</a:t>
            </a:r>
            <a:r>
              <a:rPr lang="en-CA" sz="1500" spc="-20" dirty="0">
                <a:latin typeface="Arial"/>
                <a:cs typeface="Arial"/>
              </a:rPr>
              <a:t>3</a:t>
            </a:r>
            <a:endParaRPr sz="1500" dirty="0">
              <a:latin typeface="Arial"/>
              <a:cs typeface="Arial"/>
            </a:endParaRPr>
          </a:p>
          <a:p>
            <a:pPr marL="195580" indent="-182880">
              <a:lnSpc>
                <a:spcPct val="100000"/>
              </a:lnSpc>
              <a:spcBef>
                <a:spcPts val="695"/>
              </a:spcBef>
              <a:buFont typeface="Arial"/>
              <a:buChar char="•"/>
              <a:tabLst>
                <a:tab pos="195580" algn="l"/>
              </a:tabLst>
            </a:pPr>
            <a:r>
              <a:rPr lang="en-CA" sz="1500" spc="-10" dirty="0">
                <a:latin typeface="Arial"/>
                <a:cs typeface="Arial"/>
              </a:rPr>
              <a:t>672 m downloads in 2022</a:t>
            </a:r>
          </a:p>
          <a:p>
            <a:pPr marL="195580" lvl="1" indent="-182880">
              <a:spcBef>
                <a:spcPts val="695"/>
              </a:spcBef>
              <a:buFont typeface="Arial"/>
              <a:buChar char="•"/>
              <a:tabLst>
                <a:tab pos="195580" algn="l"/>
              </a:tabLst>
            </a:pPr>
            <a:r>
              <a:rPr lang="en-CA" sz="1500" spc="-10" dirty="0">
                <a:latin typeface="Arial"/>
                <a:cs typeface="Arial"/>
              </a:rPr>
              <a:t>First-time installs growing by 400% y/y</a:t>
            </a:r>
            <a:endParaRPr sz="1500" dirty="0">
              <a:latin typeface="Arial"/>
              <a:cs typeface="Arial"/>
            </a:endParaRPr>
          </a:p>
          <a:p>
            <a:pPr marL="195580" marR="39370" indent="-182880">
              <a:lnSpc>
                <a:spcPts val="1610"/>
              </a:lnSpc>
              <a:spcBef>
                <a:spcPts val="910"/>
              </a:spcBef>
              <a:buClr>
                <a:srgbClr val="000000"/>
              </a:buClr>
              <a:buChar char="•"/>
              <a:tabLst>
                <a:tab pos="195580" algn="l"/>
              </a:tabLst>
            </a:pPr>
            <a:r>
              <a:rPr sz="1500" spc="-80" dirty="0">
                <a:solidFill>
                  <a:schemeClr val="tx1"/>
                </a:solidFill>
                <a:uFill>
                  <a:solidFill>
                    <a:srgbClr val="0563C1"/>
                  </a:solidFill>
                </a:uFill>
                <a:latin typeface="Arial"/>
                <a:cs typeface="Arial"/>
              </a:rPr>
              <a:t>41</a:t>
            </a:r>
            <a:r>
              <a:rPr sz="1500" spc="-55" dirty="0">
                <a:solidFill>
                  <a:schemeClr val="tx1"/>
                </a:solidFill>
                <a:uFill>
                  <a:solidFill>
                    <a:srgbClr val="0563C1"/>
                  </a:solidFill>
                </a:uFill>
                <a:latin typeface="Arial"/>
                <a:cs typeface="Arial"/>
              </a:rPr>
              <a:t> </a:t>
            </a:r>
            <a:r>
              <a:rPr sz="1500" spc="-45" dirty="0">
                <a:solidFill>
                  <a:schemeClr val="tx1"/>
                </a:solidFill>
                <a:uFill>
                  <a:solidFill>
                    <a:srgbClr val="0563C1"/>
                  </a:solidFill>
                </a:uFill>
                <a:latin typeface="Arial"/>
                <a:cs typeface="Arial"/>
              </a:rPr>
              <a:t>percent</a:t>
            </a:r>
            <a:r>
              <a:rPr sz="1500" spc="-50" dirty="0">
                <a:solidFill>
                  <a:schemeClr val="tx1"/>
                </a:solidFill>
                <a:uFill>
                  <a:solidFill>
                    <a:srgbClr val="0563C1"/>
                  </a:solidFill>
                </a:uFill>
                <a:latin typeface="Arial"/>
                <a:cs typeface="Arial"/>
              </a:rPr>
              <a:t> </a:t>
            </a:r>
            <a:r>
              <a:rPr sz="1500" dirty="0">
                <a:solidFill>
                  <a:schemeClr val="tx1"/>
                </a:solidFill>
                <a:uFill>
                  <a:solidFill>
                    <a:srgbClr val="0563C1"/>
                  </a:solidFill>
                </a:uFill>
                <a:latin typeface="Arial"/>
                <a:cs typeface="Arial"/>
              </a:rPr>
              <a:t>of</a:t>
            </a:r>
            <a:r>
              <a:rPr sz="1500" spc="-65" dirty="0">
                <a:solidFill>
                  <a:schemeClr val="tx1"/>
                </a:solidFill>
                <a:uFill>
                  <a:solidFill>
                    <a:srgbClr val="0563C1"/>
                  </a:solidFill>
                </a:uFill>
                <a:latin typeface="Arial"/>
                <a:cs typeface="Arial"/>
              </a:rPr>
              <a:t> </a:t>
            </a:r>
            <a:r>
              <a:rPr sz="1500" spc="-114" dirty="0">
                <a:solidFill>
                  <a:schemeClr val="tx1"/>
                </a:solidFill>
                <a:uFill>
                  <a:solidFill>
                    <a:srgbClr val="0563C1"/>
                  </a:solidFill>
                </a:uFill>
                <a:latin typeface="Arial"/>
                <a:cs typeface="Arial"/>
              </a:rPr>
              <a:t>TikTok</a:t>
            </a:r>
            <a:r>
              <a:rPr sz="1500" spc="-50" dirty="0">
                <a:solidFill>
                  <a:schemeClr val="tx1"/>
                </a:solidFill>
                <a:uFill>
                  <a:solidFill>
                    <a:srgbClr val="0563C1"/>
                  </a:solidFill>
                </a:uFill>
                <a:latin typeface="Arial"/>
                <a:cs typeface="Arial"/>
              </a:rPr>
              <a:t> </a:t>
            </a:r>
            <a:r>
              <a:rPr sz="1500" spc="-100" dirty="0">
                <a:solidFill>
                  <a:schemeClr val="tx1"/>
                </a:solidFill>
                <a:uFill>
                  <a:solidFill>
                    <a:srgbClr val="0563C1"/>
                  </a:solidFill>
                </a:uFill>
                <a:latin typeface="Arial"/>
                <a:cs typeface="Arial"/>
              </a:rPr>
              <a:t>users</a:t>
            </a:r>
            <a:r>
              <a:rPr sz="1500" spc="-50" dirty="0">
                <a:solidFill>
                  <a:schemeClr val="tx1"/>
                </a:solidFill>
                <a:latin typeface="Arial"/>
                <a:cs typeface="Arial"/>
              </a:rPr>
              <a:t> </a:t>
            </a:r>
            <a:r>
              <a:rPr sz="1500" spc="-70" dirty="0">
                <a:solidFill>
                  <a:schemeClr val="tx1"/>
                </a:solidFill>
                <a:latin typeface="Arial"/>
                <a:cs typeface="Arial"/>
              </a:rPr>
              <a:t>are</a:t>
            </a:r>
            <a:r>
              <a:rPr sz="1500" spc="-50" dirty="0">
                <a:solidFill>
                  <a:schemeClr val="tx1"/>
                </a:solidFill>
                <a:latin typeface="Arial"/>
                <a:cs typeface="Arial"/>
              </a:rPr>
              <a:t> </a:t>
            </a:r>
            <a:r>
              <a:rPr sz="1500" spc="-100" dirty="0">
                <a:solidFill>
                  <a:schemeClr val="tx1"/>
                </a:solidFill>
                <a:latin typeface="Arial"/>
                <a:cs typeface="Arial"/>
              </a:rPr>
              <a:t>aged</a:t>
            </a:r>
            <a:r>
              <a:rPr sz="1500" spc="-45" dirty="0">
                <a:solidFill>
                  <a:schemeClr val="tx1"/>
                </a:solidFill>
                <a:latin typeface="Arial"/>
                <a:cs typeface="Arial"/>
              </a:rPr>
              <a:t> </a:t>
            </a:r>
            <a:r>
              <a:rPr sz="1500" spc="-40" dirty="0">
                <a:solidFill>
                  <a:schemeClr val="tx1"/>
                </a:solidFill>
                <a:latin typeface="Arial"/>
                <a:cs typeface="Arial"/>
              </a:rPr>
              <a:t>between</a:t>
            </a:r>
            <a:r>
              <a:rPr sz="1500" spc="-45" dirty="0">
                <a:solidFill>
                  <a:schemeClr val="tx1"/>
                </a:solidFill>
                <a:latin typeface="Arial"/>
                <a:cs typeface="Arial"/>
              </a:rPr>
              <a:t> </a:t>
            </a:r>
            <a:r>
              <a:rPr sz="1500" spc="-25" dirty="0">
                <a:solidFill>
                  <a:schemeClr val="tx1"/>
                </a:solidFill>
                <a:latin typeface="Arial"/>
                <a:cs typeface="Arial"/>
              </a:rPr>
              <a:t>16 </a:t>
            </a:r>
            <a:r>
              <a:rPr sz="1500" spc="-75" dirty="0">
                <a:solidFill>
                  <a:schemeClr val="tx1"/>
                </a:solidFill>
                <a:latin typeface="Arial"/>
                <a:cs typeface="Arial"/>
              </a:rPr>
              <a:t>and</a:t>
            </a:r>
            <a:r>
              <a:rPr sz="1500" spc="-40" dirty="0">
                <a:solidFill>
                  <a:schemeClr val="tx1"/>
                </a:solidFill>
                <a:latin typeface="Arial"/>
                <a:cs typeface="Arial"/>
              </a:rPr>
              <a:t> </a:t>
            </a:r>
            <a:r>
              <a:rPr sz="1500" spc="-25" dirty="0">
                <a:solidFill>
                  <a:schemeClr val="tx1"/>
                </a:solidFill>
                <a:latin typeface="Arial"/>
                <a:cs typeface="Arial"/>
              </a:rPr>
              <a:t>24.</a:t>
            </a:r>
            <a:endParaRPr sz="1500" dirty="0">
              <a:solidFill>
                <a:schemeClr val="tx1"/>
              </a:solidFill>
              <a:latin typeface="Arial"/>
              <a:cs typeface="Arial"/>
            </a:endParaRPr>
          </a:p>
          <a:p>
            <a:pPr marL="195580" marR="289560" indent="-182880">
              <a:lnSpc>
                <a:spcPts val="1610"/>
              </a:lnSpc>
              <a:spcBef>
                <a:spcPts val="860"/>
              </a:spcBef>
              <a:buChar char="•"/>
              <a:tabLst>
                <a:tab pos="195580" algn="l"/>
              </a:tabLst>
            </a:pPr>
            <a:r>
              <a:rPr sz="1500" spc="-114" dirty="0">
                <a:solidFill>
                  <a:schemeClr val="tx1"/>
                </a:solidFill>
                <a:latin typeface="Arial"/>
                <a:cs typeface="Arial"/>
              </a:rPr>
              <a:t>TikTok</a:t>
            </a:r>
            <a:r>
              <a:rPr sz="1500" spc="-45" dirty="0">
                <a:solidFill>
                  <a:schemeClr val="tx1"/>
                </a:solidFill>
                <a:latin typeface="Arial"/>
                <a:cs typeface="Arial"/>
              </a:rPr>
              <a:t> </a:t>
            </a:r>
            <a:r>
              <a:rPr sz="1500" spc="-100" dirty="0">
                <a:solidFill>
                  <a:schemeClr val="tx1"/>
                </a:solidFill>
                <a:latin typeface="Arial"/>
                <a:cs typeface="Arial"/>
              </a:rPr>
              <a:t>users</a:t>
            </a:r>
            <a:r>
              <a:rPr sz="1500" spc="-45" dirty="0">
                <a:solidFill>
                  <a:schemeClr val="tx1"/>
                </a:solidFill>
                <a:latin typeface="Arial"/>
                <a:cs typeface="Arial"/>
              </a:rPr>
              <a:t> </a:t>
            </a:r>
            <a:r>
              <a:rPr sz="1500" spc="-85" dirty="0">
                <a:solidFill>
                  <a:schemeClr val="tx1"/>
                </a:solidFill>
                <a:latin typeface="Arial"/>
                <a:cs typeface="Arial"/>
              </a:rPr>
              <a:t>spend</a:t>
            </a:r>
            <a:r>
              <a:rPr sz="1500" spc="-35" dirty="0">
                <a:solidFill>
                  <a:schemeClr val="tx1"/>
                </a:solidFill>
                <a:latin typeface="Arial"/>
                <a:cs typeface="Arial"/>
              </a:rPr>
              <a:t> </a:t>
            </a:r>
            <a:r>
              <a:rPr lang="en-CA" sz="1500" spc="-85" dirty="0">
                <a:solidFill>
                  <a:schemeClr val="tx1"/>
                </a:solidFill>
                <a:uFill>
                  <a:solidFill>
                    <a:srgbClr val="0563C1"/>
                  </a:solidFill>
                </a:uFill>
                <a:latin typeface="Arial"/>
                <a:cs typeface="Arial"/>
              </a:rPr>
              <a:t>an average of  19. 6 hours per month </a:t>
            </a:r>
            <a:r>
              <a:rPr sz="1500" spc="-55" dirty="0">
                <a:solidFill>
                  <a:schemeClr val="tx1"/>
                </a:solidFill>
                <a:latin typeface="Arial"/>
                <a:cs typeface="Arial"/>
              </a:rPr>
              <a:t>on</a:t>
            </a:r>
            <a:r>
              <a:rPr sz="1500" spc="-60" dirty="0">
                <a:solidFill>
                  <a:schemeClr val="tx1"/>
                </a:solidFill>
                <a:latin typeface="Arial"/>
                <a:cs typeface="Arial"/>
              </a:rPr>
              <a:t> </a:t>
            </a:r>
            <a:r>
              <a:rPr sz="1500" spc="-10" dirty="0">
                <a:solidFill>
                  <a:schemeClr val="tx1"/>
                </a:solidFill>
                <a:latin typeface="Arial"/>
                <a:cs typeface="Arial"/>
              </a:rPr>
              <a:t>the</a:t>
            </a:r>
            <a:r>
              <a:rPr sz="1500" spc="-55" dirty="0">
                <a:solidFill>
                  <a:schemeClr val="tx1"/>
                </a:solidFill>
                <a:latin typeface="Arial"/>
                <a:cs typeface="Arial"/>
              </a:rPr>
              <a:t> </a:t>
            </a:r>
            <a:r>
              <a:rPr sz="1500" spc="-25" dirty="0">
                <a:solidFill>
                  <a:schemeClr val="tx1"/>
                </a:solidFill>
                <a:latin typeface="Arial"/>
                <a:cs typeface="Arial"/>
              </a:rPr>
              <a:t>app</a:t>
            </a:r>
            <a:endParaRPr sz="1500" dirty="0">
              <a:solidFill>
                <a:schemeClr val="tx1"/>
              </a:solidFill>
              <a:latin typeface="Arial"/>
              <a:cs typeface="Arial"/>
            </a:endParaRPr>
          </a:p>
        </p:txBody>
      </p:sp>
      <p:grpSp>
        <p:nvGrpSpPr>
          <p:cNvPr id="7" name="object 7"/>
          <p:cNvGrpSpPr/>
          <p:nvPr/>
        </p:nvGrpSpPr>
        <p:grpSpPr>
          <a:xfrm>
            <a:off x="5295902" y="3497409"/>
            <a:ext cx="3964304" cy="2397760"/>
            <a:chOff x="5295902" y="3497409"/>
            <a:chExt cx="3964304" cy="2397760"/>
          </a:xfrm>
        </p:grpSpPr>
        <p:sp>
          <p:nvSpPr>
            <p:cNvPr id="8" name="object 8"/>
            <p:cNvSpPr/>
            <p:nvPr/>
          </p:nvSpPr>
          <p:spPr>
            <a:xfrm>
              <a:off x="5295900" y="4349711"/>
              <a:ext cx="3964304" cy="1545590"/>
            </a:xfrm>
            <a:custGeom>
              <a:avLst/>
              <a:gdLst/>
              <a:ahLst/>
              <a:cxnLst/>
              <a:rect l="l" t="t" r="r" b="b"/>
              <a:pathLst>
                <a:path w="3964304" h="1545589">
                  <a:moveTo>
                    <a:pt x="3963746" y="1030312"/>
                  </a:moveTo>
                  <a:lnTo>
                    <a:pt x="2132952" y="1030312"/>
                  </a:lnTo>
                  <a:lnTo>
                    <a:pt x="0" y="1030312"/>
                  </a:lnTo>
                  <a:lnTo>
                    <a:pt x="0" y="1545475"/>
                  </a:lnTo>
                  <a:lnTo>
                    <a:pt x="2132952" y="1545475"/>
                  </a:lnTo>
                  <a:lnTo>
                    <a:pt x="3963746" y="1545475"/>
                  </a:lnTo>
                  <a:lnTo>
                    <a:pt x="3963746" y="1030312"/>
                  </a:lnTo>
                  <a:close/>
                </a:path>
                <a:path w="3964304" h="1545589">
                  <a:moveTo>
                    <a:pt x="3963746" y="0"/>
                  </a:moveTo>
                  <a:lnTo>
                    <a:pt x="2132952" y="0"/>
                  </a:lnTo>
                  <a:lnTo>
                    <a:pt x="0" y="0"/>
                  </a:lnTo>
                  <a:lnTo>
                    <a:pt x="0" y="515150"/>
                  </a:lnTo>
                  <a:lnTo>
                    <a:pt x="2132952" y="515150"/>
                  </a:lnTo>
                  <a:lnTo>
                    <a:pt x="3963746" y="515150"/>
                  </a:lnTo>
                  <a:lnTo>
                    <a:pt x="3963746" y="0"/>
                  </a:lnTo>
                  <a:close/>
                </a:path>
              </a:pathLst>
            </a:custGeom>
            <a:solidFill>
              <a:srgbClr val="DAE3F3"/>
            </a:solidFill>
          </p:spPr>
          <p:txBody>
            <a:bodyPr wrap="square" lIns="0" tIns="0" rIns="0" bIns="0" rtlCol="0"/>
            <a:lstStyle/>
            <a:p>
              <a:endParaRPr dirty="0"/>
            </a:p>
          </p:txBody>
        </p:sp>
        <p:sp>
          <p:nvSpPr>
            <p:cNvPr id="9" name="object 9"/>
            <p:cNvSpPr/>
            <p:nvPr/>
          </p:nvSpPr>
          <p:spPr>
            <a:xfrm>
              <a:off x="5295902" y="4349703"/>
              <a:ext cx="3964304" cy="1030605"/>
            </a:xfrm>
            <a:custGeom>
              <a:avLst/>
              <a:gdLst/>
              <a:ahLst/>
              <a:cxnLst/>
              <a:rect l="l" t="t" r="r" b="b"/>
              <a:pathLst>
                <a:path w="3964304" h="1030604">
                  <a:moveTo>
                    <a:pt x="0" y="0"/>
                  </a:moveTo>
                  <a:lnTo>
                    <a:pt x="3963754" y="0"/>
                  </a:lnTo>
                </a:path>
                <a:path w="3964304" h="1030604">
                  <a:moveTo>
                    <a:pt x="0" y="1030315"/>
                  </a:moveTo>
                  <a:lnTo>
                    <a:pt x="3963754" y="1030315"/>
                  </a:lnTo>
                </a:path>
              </a:pathLst>
            </a:custGeom>
            <a:ln w="7619">
              <a:solidFill>
                <a:srgbClr val="4472C4"/>
              </a:solidFill>
            </a:ln>
          </p:spPr>
          <p:txBody>
            <a:bodyPr wrap="square" lIns="0" tIns="0" rIns="0" bIns="0" rtlCol="0"/>
            <a:lstStyle/>
            <a:p>
              <a:endParaRPr/>
            </a:p>
          </p:txBody>
        </p:sp>
        <p:sp>
          <p:nvSpPr>
            <p:cNvPr id="10" name="object 10"/>
            <p:cNvSpPr/>
            <p:nvPr/>
          </p:nvSpPr>
          <p:spPr>
            <a:xfrm>
              <a:off x="5295902" y="3505029"/>
              <a:ext cx="3964304" cy="0"/>
            </a:xfrm>
            <a:custGeom>
              <a:avLst/>
              <a:gdLst/>
              <a:ahLst/>
              <a:cxnLst/>
              <a:rect l="l" t="t" r="r" b="b"/>
              <a:pathLst>
                <a:path w="3964304">
                  <a:moveTo>
                    <a:pt x="0" y="0"/>
                  </a:moveTo>
                  <a:lnTo>
                    <a:pt x="3963754" y="0"/>
                  </a:lnTo>
                </a:path>
              </a:pathLst>
            </a:custGeom>
            <a:ln w="15239">
              <a:solidFill>
                <a:srgbClr val="4472C4"/>
              </a:solidFill>
            </a:ln>
          </p:spPr>
          <p:txBody>
            <a:bodyPr wrap="square" lIns="0" tIns="0" rIns="0" bIns="0" rtlCol="0"/>
            <a:lstStyle/>
            <a:p>
              <a:endParaRPr/>
            </a:p>
          </p:txBody>
        </p:sp>
      </p:grpSp>
      <p:sp>
        <p:nvSpPr>
          <p:cNvPr id="11" name="object 11"/>
          <p:cNvSpPr txBox="1"/>
          <p:nvPr/>
        </p:nvSpPr>
        <p:spPr>
          <a:xfrm>
            <a:off x="5283202" y="3620515"/>
            <a:ext cx="312420" cy="208279"/>
          </a:xfrm>
          <a:prstGeom prst="rect">
            <a:avLst/>
          </a:prstGeom>
        </p:spPr>
        <p:txBody>
          <a:bodyPr vert="horz" wrap="square" lIns="0" tIns="12700" rIns="0" bIns="0" rtlCol="0">
            <a:spAutoFit/>
          </a:bodyPr>
          <a:lstStyle/>
          <a:p>
            <a:pPr marL="12700">
              <a:lnSpc>
                <a:spcPct val="100000"/>
              </a:lnSpc>
              <a:spcBef>
                <a:spcPts val="100"/>
              </a:spcBef>
            </a:pPr>
            <a:r>
              <a:rPr sz="1200" b="1" spc="-95" dirty="0">
                <a:latin typeface="Arial"/>
                <a:cs typeface="Arial"/>
              </a:rPr>
              <a:t>Pros</a:t>
            </a:r>
            <a:endParaRPr sz="1200">
              <a:latin typeface="Arial"/>
              <a:cs typeface="Arial"/>
            </a:endParaRPr>
          </a:p>
        </p:txBody>
      </p:sp>
      <p:sp>
        <p:nvSpPr>
          <p:cNvPr id="12" name="object 12"/>
          <p:cNvSpPr txBox="1"/>
          <p:nvPr/>
        </p:nvSpPr>
        <p:spPr>
          <a:xfrm>
            <a:off x="5283202" y="3981703"/>
            <a:ext cx="1242060" cy="162560"/>
          </a:xfrm>
          <a:prstGeom prst="rect">
            <a:avLst/>
          </a:prstGeom>
        </p:spPr>
        <p:txBody>
          <a:bodyPr vert="horz" wrap="square" lIns="0" tIns="12700" rIns="0" bIns="0" rtlCol="0">
            <a:spAutoFit/>
          </a:bodyPr>
          <a:lstStyle/>
          <a:p>
            <a:pPr marL="12700">
              <a:lnSpc>
                <a:spcPct val="100000"/>
              </a:lnSpc>
              <a:spcBef>
                <a:spcPts val="100"/>
              </a:spcBef>
            </a:pPr>
            <a:r>
              <a:rPr sz="900" spc="-70" dirty="0">
                <a:latin typeface="Arial"/>
                <a:cs typeface="Arial"/>
              </a:rPr>
              <a:t>Fasting</a:t>
            </a:r>
            <a:r>
              <a:rPr sz="900" spc="-20" dirty="0">
                <a:latin typeface="Arial"/>
                <a:cs typeface="Arial"/>
              </a:rPr>
              <a:t> </a:t>
            </a:r>
            <a:r>
              <a:rPr sz="900" spc="-50" dirty="0">
                <a:latin typeface="Arial"/>
                <a:cs typeface="Arial"/>
              </a:rPr>
              <a:t>growing</a:t>
            </a:r>
            <a:r>
              <a:rPr sz="900" spc="-20" dirty="0">
                <a:latin typeface="Arial"/>
                <a:cs typeface="Arial"/>
              </a:rPr>
              <a:t> </a:t>
            </a:r>
            <a:r>
              <a:rPr sz="900" spc="-35" dirty="0">
                <a:latin typeface="Arial"/>
                <a:cs typeface="Arial"/>
              </a:rPr>
              <a:t>install</a:t>
            </a:r>
            <a:r>
              <a:rPr sz="900" spc="-10" dirty="0">
                <a:latin typeface="Arial"/>
                <a:cs typeface="Arial"/>
              </a:rPr>
              <a:t> </a:t>
            </a:r>
            <a:r>
              <a:rPr sz="900" spc="-20" dirty="0">
                <a:latin typeface="Arial"/>
                <a:cs typeface="Arial"/>
              </a:rPr>
              <a:t>rate</a:t>
            </a:r>
            <a:endParaRPr sz="900">
              <a:latin typeface="Arial"/>
              <a:cs typeface="Arial"/>
            </a:endParaRPr>
          </a:p>
        </p:txBody>
      </p:sp>
      <p:sp>
        <p:nvSpPr>
          <p:cNvPr id="13" name="object 13"/>
          <p:cNvSpPr txBox="1"/>
          <p:nvPr/>
        </p:nvSpPr>
        <p:spPr>
          <a:xfrm>
            <a:off x="7416155" y="3529076"/>
            <a:ext cx="836294" cy="615315"/>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Cons</a:t>
            </a:r>
            <a:endParaRPr sz="1200">
              <a:latin typeface="Arial"/>
              <a:cs typeface="Arial"/>
            </a:endParaRPr>
          </a:p>
          <a:p>
            <a:pPr>
              <a:lnSpc>
                <a:spcPct val="100000"/>
              </a:lnSpc>
              <a:spcBef>
                <a:spcPts val="50"/>
              </a:spcBef>
            </a:pPr>
            <a:endParaRPr sz="1800">
              <a:latin typeface="Arial"/>
              <a:cs typeface="Arial"/>
            </a:endParaRPr>
          </a:p>
          <a:p>
            <a:pPr marL="12700">
              <a:lnSpc>
                <a:spcPct val="100000"/>
              </a:lnSpc>
              <a:spcBef>
                <a:spcPts val="5"/>
              </a:spcBef>
            </a:pPr>
            <a:r>
              <a:rPr sz="900" spc="-30" dirty="0">
                <a:latin typeface="Arial"/>
                <a:cs typeface="Arial"/>
              </a:rPr>
              <a:t>It’s</a:t>
            </a:r>
            <a:r>
              <a:rPr sz="900" spc="-35" dirty="0">
                <a:latin typeface="Arial"/>
                <a:cs typeface="Arial"/>
              </a:rPr>
              <a:t> </a:t>
            </a:r>
            <a:r>
              <a:rPr sz="900" spc="-40" dirty="0">
                <a:latin typeface="Arial"/>
                <a:cs typeface="Arial"/>
              </a:rPr>
              <a:t>mobile</a:t>
            </a:r>
            <a:r>
              <a:rPr sz="900" spc="-25" dirty="0">
                <a:latin typeface="Arial"/>
                <a:cs typeface="Arial"/>
              </a:rPr>
              <a:t> </a:t>
            </a:r>
            <a:r>
              <a:rPr sz="900" spc="-20" dirty="0">
                <a:latin typeface="Arial"/>
                <a:cs typeface="Arial"/>
              </a:rPr>
              <a:t>centric</a:t>
            </a:r>
            <a:endParaRPr sz="900">
              <a:latin typeface="Arial"/>
              <a:cs typeface="Arial"/>
            </a:endParaRPr>
          </a:p>
        </p:txBody>
      </p:sp>
      <p:sp>
        <p:nvSpPr>
          <p:cNvPr id="14" name="object 14"/>
          <p:cNvSpPr txBox="1"/>
          <p:nvPr/>
        </p:nvSpPr>
        <p:spPr>
          <a:xfrm>
            <a:off x="5330710" y="4359655"/>
            <a:ext cx="1669376" cy="605294"/>
          </a:xfrm>
          <a:prstGeom prst="rect">
            <a:avLst/>
          </a:prstGeom>
        </p:spPr>
        <p:txBody>
          <a:bodyPr vert="horz" wrap="square" lIns="0" tIns="12700" rIns="0" bIns="0" rtlCol="0">
            <a:spAutoFit/>
          </a:bodyPr>
          <a:lstStyle/>
          <a:p>
            <a:pPr>
              <a:lnSpc>
                <a:spcPct val="100000"/>
              </a:lnSpc>
              <a:spcBef>
                <a:spcPts val="100"/>
              </a:spcBef>
            </a:pPr>
            <a:r>
              <a:rPr sz="900" spc="-70" dirty="0">
                <a:latin typeface="Arial"/>
                <a:cs typeface="Arial"/>
              </a:rPr>
              <a:t>Image-</a:t>
            </a:r>
            <a:r>
              <a:rPr sz="900" spc="-75" dirty="0">
                <a:latin typeface="Arial"/>
                <a:cs typeface="Arial"/>
              </a:rPr>
              <a:t>based</a:t>
            </a:r>
            <a:r>
              <a:rPr sz="900" spc="-35" dirty="0">
                <a:latin typeface="Arial"/>
                <a:cs typeface="Arial"/>
              </a:rPr>
              <a:t> </a:t>
            </a:r>
            <a:r>
              <a:rPr sz="900" spc="-60" dirty="0">
                <a:latin typeface="Arial"/>
                <a:cs typeface="Arial"/>
              </a:rPr>
              <a:t>and</a:t>
            </a:r>
            <a:r>
              <a:rPr sz="900" spc="-30" dirty="0">
                <a:latin typeface="Arial"/>
                <a:cs typeface="Arial"/>
              </a:rPr>
              <a:t> </a:t>
            </a:r>
            <a:r>
              <a:rPr sz="900" spc="-85" dirty="0">
                <a:latin typeface="Arial"/>
                <a:cs typeface="Arial"/>
              </a:rPr>
              <a:t>easy</a:t>
            </a:r>
            <a:r>
              <a:rPr sz="900" spc="-30" dirty="0">
                <a:latin typeface="Arial"/>
                <a:cs typeface="Arial"/>
              </a:rPr>
              <a:t> </a:t>
            </a:r>
            <a:r>
              <a:rPr sz="900" dirty="0">
                <a:latin typeface="Arial"/>
                <a:cs typeface="Arial"/>
              </a:rPr>
              <a:t>to</a:t>
            </a:r>
            <a:r>
              <a:rPr sz="900" spc="-30" dirty="0">
                <a:latin typeface="Arial"/>
                <a:cs typeface="Arial"/>
              </a:rPr>
              <a:t> </a:t>
            </a:r>
            <a:r>
              <a:rPr sz="900" spc="-45" dirty="0">
                <a:latin typeface="Arial"/>
                <a:cs typeface="Arial"/>
              </a:rPr>
              <a:t>post</a:t>
            </a:r>
            <a:r>
              <a:rPr sz="900" spc="-30" dirty="0">
                <a:latin typeface="Arial"/>
                <a:cs typeface="Arial"/>
              </a:rPr>
              <a:t> </a:t>
            </a:r>
            <a:r>
              <a:rPr sz="900" spc="-25" dirty="0">
                <a:latin typeface="Arial"/>
                <a:cs typeface="Arial"/>
              </a:rPr>
              <a:t>to</a:t>
            </a:r>
            <a:endParaRPr lang="en-CA" sz="900" spc="-25" dirty="0">
              <a:latin typeface="Arial"/>
              <a:cs typeface="Arial"/>
            </a:endParaRPr>
          </a:p>
          <a:p>
            <a:pPr>
              <a:lnSpc>
                <a:spcPct val="100000"/>
              </a:lnSpc>
              <a:spcBef>
                <a:spcPts val="100"/>
              </a:spcBef>
            </a:pPr>
            <a:endParaRPr lang="en-CA" sz="900" spc="-25" dirty="0">
              <a:latin typeface="Arial"/>
              <a:cs typeface="Arial"/>
            </a:endParaRPr>
          </a:p>
          <a:p>
            <a:pPr>
              <a:lnSpc>
                <a:spcPct val="100000"/>
              </a:lnSpc>
              <a:spcBef>
                <a:spcPts val="100"/>
              </a:spcBef>
            </a:pPr>
            <a:r>
              <a:rPr lang="en-CA" sz="900" spc="-25" dirty="0">
                <a:latin typeface="Arial"/>
                <a:cs typeface="Arial"/>
              </a:rPr>
              <a:t>US TikTok Reach in 2021 50.3%</a:t>
            </a:r>
          </a:p>
          <a:p>
            <a:pPr>
              <a:lnSpc>
                <a:spcPct val="100000"/>
              </a:lnSpc>
              <a:spcBef>
                <a:spcPts val="100"/>
              </a:spcBef>
            </a:pPr>
            <a:endParaRPr sz="900" dirty="0">
              <a:latin typeface="Arial"/>
              <a:cs typeface="Arial"/>
            </a:endParaRPr>
          </a:p>
        </p:txBody>
      </p:sp>
      <p:sp>
        <p:nvSpPr>
          <p:cNvPr id="15" name="object 15"/>
          <p:cNvSpPr txBox="1"/>
          <p:nvPr/>
        </p:nvSpPr>
        <p:spPr>
          <a:xfrm>
            <a:off x="7463664" y="4359655"/>
            <a:ext cx="1831348" cy="453970"/>
          </a:xfrm>
          <a:prstGeom prst="rect">
            <a:avLst/>
          </a:prstGeom>
        </p:spPr>
        <p:txBody>
          <a:bodyPr vert="horz" wrap="square" lIns="0" tIns="12700" rIns="0" bIns="0" rtlCol="0">
            <a:spAutoFit/>
          </a:bodyPr>
          <a:lstStyle/>
          <a:p>
            <a:pPr marR="5080">
              <a:lnSpc>
                <a:spcPct val="100000"/>
              </a:lnSpc>
              <a:spcBef>
                <a:spcPts val="100"/>
              </a:spcBef>
            </a:pPr>
            <a:r>
              <a:rPr sz="900" spc="-30" dirty="0">
                <a:latin typeface="Arial"/>
                <a:cs typeface="Arial"/>
              </a:rPr>
              <a:t>It’s</a:t>
            </a:r>
            <a:r>
              <a:rPr sz="900" spc="-35" dirty="0">
                <a:latin typeface="Arial"/>
                <a:cs typeface="Arial"/>
              </a:rPr>
              <a:t> </a:t>
            </a:r>
            <a:r>
              <a:rPr sz="900" spc="-45" dirty="0">
                <a:latin typeface="Arial"/>
                <a:cs typeface="Arial"/>
              </a:rPr>
              <a:t>mainly</a:t>
            </a:r>
            <a:r>
              <a:rPr sz="900" spc="-30" dirty="0">
                <a:latin typeface="Arial"/>
                <a:cs typeface="Arial"/>
              </a:rPr>
              <a:t> </a:t>
            </a:r>
            <a:r>
              <a:rPr sz="900" spc="-80" dirty="0">
                <a:latin typeface="Arial"/>
                <a:cs typeface="Arial"/>
              </a:rPr>
              <a:t>a</a:t>
            </a:r>
            <a:r>
              <a:rPr sz="900" spc="-35" dirty="0">
                <a:latin typeface="Arial"/>
                <a:cs typeface="Arial"/>
              </a:rPr>
              <a:t> </a:t>
            </a:r>
            <a:r>
              <a:rPr sz="900" spc="-55" dirty="0">
                <a:latin typeface="Arial"/>
                <a:cs typeface="Arial"/>
              </a:rPr>
              <a:t>younger</a:t>
            </a:r>
            <a:r>
              <a:rPr sz="900" spc="-20" dirty="0">
                <a:latin typeface="Arial"/>
                <a:cs typeface="Arial"/>
              </a:rPr>
              <a:t> </a:t>
            </a:r>
            <a:r>
              <a:rPr sz="900" spc="-70" dirty="0">
                <a:latin typeface="Arial"/>
                <a:cs typeface="Arial"/>
              </a:rPr>
              <a:t>age</a:t>
            </a:r>
            <a:r>
              <a:rPr sz="900" spc="-10" dirty="0">
                <a:latin typeface="Arial"/>
                <a:cs typeface="Arial"/>
              </a:rPr>
              <a:t> demographic</a:t>
            </a:r>
            <a:endParaRPr lang="en-CA" sz="900" spc="-10" dirty="0">
              <a:latin typeface="Arial"/>
              <a:cs typeface="Arial"/>
            </a:endParaRPr>
          </a:p>
          <a:p>
            <a:pPr marR="5080">
              <a:lnSpc>
                <a:spcPct val="100000"/>
              </a:lnSpc>
              <a:spcBef>
                <a:spcPts val="100"/>
              </a:spcBef>
            </a:pPr>
            <a:endParaRPr lang="en-CA" sz="900" spc="-10" dirty="0">
              <a:latin typeface="Arial"/>
              <a:cs typeface="Arial"/>
            </a:endParaRPr>
          </a:p>
          <a:p>
            <a:pPr marR="5080">
              <a:lnSpc>
                <a:spcPct val="100000"/>
              </a:lnSpc>
              <a:spcBef>
                <a:spcPts val="100"/>
              </a:spcBef>
            </a:pPr>
            <a:r>
              <a:rPr lang="en-CA" sz="900" spc="-10" dirty="0">
                <a:latin typeface="Arial"/>
                <a:cs typeface="Arial"/>
              </a:rPr>
              <a:t>More political; fewer users</a:t>
            </a:r>
            <a:endParaRPr sz="900" dirty="0">
              <a:latin typeface="Arial"/>
              <a:cs typeface="Arial"/>
            </a:endParaRPr>
          </a:p>
        </p:txBody>
      </p:sp>
      <p:sp>
        <p:nvSpPr>
          <p:cNvPr id="16" name="object 16"/>
          <p:cNvSpPr txBox="1"/>
          <p:nvPr/>
        </p:nvSpPr>
        <p:spPr>
          <a:xfrm>
            <a:off x="5283202" y="4988936"/>
            <a:ext cx="1745614" cy="299720"/>
          </a:xfrm>
          <a:prstGeom prst="rect">
            <a:avLst/>
          </a:prstGeom>
        </p:spPr>
        <p:txBody>
          <a:bodyPr vert="horz" wrap="square" lIns="0" tIns="12700" rIns="0" bIns="0" rtlCol="0">
            <a:spAutoFit/>
          </a:bodyPr>
          <a:lstStyle/>
          <a:p>
            <a:pPr marL="12700" marR="5080">
              <a:lnSpc>
                <a:spcPct val="100000"/>
              </a:lnSpc>
              <a:spcBef>
                <a:spcPts val="100"/>
              </a:spcBef>
            </a:pPr>
            <a:r>
              <a:rPr sz="900" spc="-85" dirty="0">
                <a:latin typeface="Arial"/>
                <a:cs typeface="Arial"/>
              </a:rPr>
              <a:t>Hashtags</a:t>
            </a:r>
            <a:r>
              <a:rPr sz="900" spc="-15" dirty="0">
                <a:latin typeface="Arial"/>
                <a:cs typeface="Arial"/>
              </a:rPr>
              <a:t> </a:t>
            </a:r>
            <a:r>
              <a:rPr sz="900" spc="-60" dirty="0">
                <a:latin typeface="Arial"/>
                <a:cs typeface="Arial"/>
              </a:rPr>
              <a:t>and</a:t>
            </a:r>
            <a:r>
              <a:rPr sz="900" spc="-15" dirty="0">
                <a:latin typeface="Arial"/>
                <a:cs typeface="Arial"/>
              </a:rPr>
              <a:t> </a:t>
            </a:r>
            <a:r>
              <a:rPr sz="900" spc="-65" dirty="0">
                <a:latin typeface="Arial"/>
                <a:cs typeface="Arial"/>
              </a:rPr>
              <a:t>handles</a:t>
            </a:r>
            <a:r>
              <a:rPr sz="900" spc="-15" dirty="0">
                <a:latin typeface="Arial"/>
                <a:cs typeface="Arial"/>
              </a:rPr>
              <a:t> </a:t>
            </a:r>
            <a:r>
              <a:rPr sz="900" spc="-45" dirty="0">
                <a:latin typeface="Arial"/>
                <a:cs typeface="Arial"/>
              </a:rPr>
              <a:t>help</a:t>
            </a:r>
            <a:r>
              <a:rPr sz="900" spc="-15" dirty="0">
                <a:latin typeface="Arial"/>
                <a:cs typeface="Arial"/>
              </a:rPr>
              <a:t> </a:t>
            </a:r>
            <a:r>
              <a:rPr sz="900" spc="-65" dirty="0">
                <a:latin typeface="Arial"/>
                <a:cs typeface="Arial"/>
              </a:rPr>
              <a:t>spread</a:t>
            </a:r>
            <a:r>
              <a:rPr sz="900" spc="-15" dirty="0">
                <a:latin typeface="Arial"/>
                <a:cs typeface="Arial"/>
              </a:rPr>
              <a:t> </a:t>
            </a:r>
            <a:r>
              <a:rPr sz="900" spc="-25" dirty="0">
                <a:latin typeface="Arial"/>
                <a:cs typeface="Arial"/>
              </a:rPr>
              <a:t>the </a:t>
            </a:r>
            <a:r>
              <a:rPr sz="900" spc="-10" dirty="0">
                <a:latin typeface="Arial"/>
                <a:cs typeface="Arial"/>
              </a:rPr>
              <a:t>message</a:t>
            </a:r>
            <a:endParaRPr sz="900" dirty="0">
              <a:latin typeface="Arial"/>
              <a:cs typeface="Arial"/>
            </a:endParaRPr>
          </a:p>
        </p:txBody>
      </p:sp>
      <p:sp>
        <p:nvSpPr>
          <p:cNvPr id="17" name="object 17"/>
          <p:cNvSpPr txBox="1"/>
          <p:nvPr/>
        </p:nvSpPr>
        <p:spPr>
          <a:xfrm>
            <a:off x="7416155" y="4988936"/>
            <a:ext cx="1537970" cy="162560"/>
          </a:xfrm>
          <a:prstGeom prst="rect">
            <a:avLst/>
          </a:prstGeom>
        </p:spPr>
        <p:txBody>
          <a:bodyPr vert="horz" wrap="square" lIns="0" tIns="12700" rIns="0" bIns="0" rtlCol="0">
            <a:spAutoFit/>
          </a:bodyPr>
          <a:lstStyle/>
          <a:p>
            <a:pPr marL="12700">
              <a:lnSpc>
                <a:spcPct val="100000"/>
              </a:lnSpc>
              <a:spcBef>
                <a:spcPts val="100"/>
              </a:spcBef>
            </a:pPr>
            <a:r>
              <a:rPr sz="900" spc="-65" dirty="0">
                <a:latin typeface="Arial"/>
                <a:cs typeface="Arial"/>
              </a:rPr>
              <a:t>There</a:t>
            </a:r>
            <a:r>
              <a:rPr sz="900" spc="-40" dirty="0">
                <a:latin typeface="Arial"/>
                <a:cs typeface="Arial"/>
              </a:rPr>
              <a:t> </a:t>
            </a:r>
            <a:r>
              <a:rPr sz="900" spc="-60" dirty="0">
                <a:latin typeface="Arial"/>
                <a:cs typeface="Arial"/>
              </a:rPr>
              <a:t>is</a:t>
            </a:r>
            <a:r>
              <a:rPr sz="900" spc="-45" dirty="0">
                <a:latin typeface="Arial"/>
                <a:cs typeface="Arial"/>
              </a:rPr>
              <a:t> </a:t>
            </a:r>
            <a:r>
              <a:rPr sz="900" spc="-20" dirty="0">
                <a:latin typeface="Arial"/>
                <a:cs typeface="Arial"/>
              </a:rPr>
              <a:t>not</a:t>
            </a:r>
            <a:r>
              <a:rPr sz="900" spc="-45" dirty="0">
                <a:latin typeface="Arial"/>
                <a:cs typeface="Arial"/>
              </a:rPr>
              <a:t> </a:t>
            </a:r>
            <a:r>
              <a:rPr sz="900" spc="-80" dirty="0">
                <a:latin typeface="Arial"/>
                <a:cs typeface="Arial"/>
              </a:rPr>
              <a:t>a</a:t>
            </a:r>
            <a:r>
              <a:rPr sz="900" spc="-45" dirty="0">
                <a:latin typeface="Arial"/>
                <a:cs typeface="Arial"/>
              </a:rPr>
              <a:t> </a:t>
            </a:r>
            <a:r>
              <a:rPr sz="900" dirty="0">
                <a:latin typeface="Arial"/>
                <a:cs typeface="Arial"/>
              </a:rPr>
              <a:t>lot</a:t>
            </a:r>
            <a:r>
              <a:rPr sz="900" spc="-45" dirty="0">
                <a:latin typeface="Arial"/>
                <a:cs typeface="Arial"/>
              </a:rPr>
              <a:t> </a:t>
            </a:r>
            <a:r>
              <a:rPr sz="900" spc="-20" dirty="0">
                <a:latin typeface="Arial"/>
                <a:cs typeface="Arial"/>
              </a:rPr>
              <a:t>of</a:t>
            </a:r>
            <a:r>
              <a:rPr sz="900" spc="-40" dirty="0">
                <a:latin typeface="Arial"/>
                <a:cs typeface="Arial"/>
              </a:rPr>
              <a:t> room</a:t>
            </a:r>
            <a:r>
              <a:rPr sz="900" spc="-50" dirty="0">
                <a:latin typeface="Arial"/>
                <a:cs typeface="Arial"/>
              </a:rPr>
              <a:t> </a:t>
            </a:r>
            <a:r>
              <a:rPr sz="900" spc="-10" dirty="0">
                <a:latin typeface="Arial"/>
                <a:cs typeface="Arial"/>
              </a:rPr>
              <a:t>for</a:t>
            </a:r>
            <a:r>
              <a:rPr sz="900" spc="-35" dirty="0">
                <a:latin typeface="Arial"/>
                <a:cs typeface="Arial"/>
              </a:rPr>
              <a:t> </a:t>
            </a:r>
            <a:r>
              <a:rPr sz="900" spc="-20" dirty="0">
                <a:latin typeface="Arial"/>
                <a:cs typeface="Arial"/>
              </a:rPr>
              <a:t>text</a:t>
            </a:r>
            <a:endParaRPr sz="900" dirty="0">
              <a:latin typeface="Arial"/>
              <a:cs typeface="Arial"/>
            </a:endParaRPr>
          </a:p>
        </p:txBody>
      </p:sp>
      <p:sp>
        <p:nvSpPr>
          <p:cNvPr id="18" name="object 18"/>
          <p:cNvSpPr txBox="1"/>
          <p:nvPr/>
        </p:nvSpPr>
        <p:spPr>
          <a:xfrm>
            <a:off x="5295902" y="5389879"/>
            <a:ext cx="3964304" cy="453970"/>
          </a:xfrm>
          <a:prstGeom prst="rect">
            <a:avLst/>
          </a:prstGeom>
        </p:spPr>
        <p:txBody>
          <a:bodyPr vert="horz" wrap="square" lIns="0" tIns="12700" rIns="0" bIns="0" rtlCol="0">
            <a:spAutoFit/>
          </a:bodyPr>
          <a:lstStyle/>
          <a:p>
            <a:pPr marL="34290">
              <a:lnSpc>
                <a:spcPct val="100000"/>
              </a:lnSpc>
              <a:spcBef>
                <a:spcPts val="100"/>
              </a:spcBef>
              <a:tabLst>
                <a:tab pos="2167255" algn="l"/>
              </a:tabLst>
            </a:pPr>
            <a:r>
              <a:rPr sz="900" spc="-60" dirty="0">
                <a:latin typeface="Arial"/>
                <a:cs typeface="Arial"/>
              </a:rPr>
              <a:t>Video</a:t>
            </a:r>
            <a:r>
              <a:rPr sz="900" spc="-30" dirty="0">
                <a:latin typeface="Arial"/>
                <a:cs typeface="Arial"/>
              </a:rPr>
              <a:t> </a:t>
            </a:r>
            <a:r>
              <a:rPr sz="900" spc="-35" dirty="0">
                <a:latin typeface="Arial"/>
                <a:cs typeface="Arial"/>
              </a:rPr>
              <a:t>integration</a:t>
            </a:r>
            <a:r>
              <a:rPr sz="900" spc="-25" dirty="0">
                <a:latin typeface="Arial"/>
                <a:cs typeface="Arial"/>
              </a:rPr>
              <a:t> </a:t>
            </a:r>
            <a:r>
              <a:rPr sz="900" spc="-60" dirty="0">
                <a:latin typeface="Arial"/>
                <a:cs typeface="Arial"/>
              </a:rPr>
              <a:t>is</a:t>
            </a:r>
            <a:r>
              <a:rPr sz="900" spc="-25" dirty="0">
                <a:latin typeface="Arial"/>
                <a:cs typeface="Arial"/>
              </a:rPr>
              <a:t> </a:t>
            </a:r>
            <a:r>
              <a:rPr sz="900" spc="-85" dirty="0">
                <a:latin typeface="Arial"/>
                <a:cs typeface="Arial"/>
              </a:rPr>
              <a:t>easy</a:t>
            </a:r>
            <a:r>
              <a:rPr sz="900" spc="-20" dirty="0">
                <a:latin typeface="Arial"/>
                <a:cs typeface="Arial"/>
              </a:rPr>
              <a:t> </a:t>
            </a:r>
            <a:r>
              <a:rPr sz="900" spc="-60" dirty="0">
                <a:latin typeface="Arial"/>
                <a:cs typeface="Arial"/>
              </a:rPr>
              <a:t>and</a:t>
            </a:r>
            <a:r>
              <a:rPr sz="900" spc="-25" dirty="0">
                <a:latin typeface="Arial"/>
                <a:cs typeface="Arial"/>
              </a:rPr>
              <a:t> </a:t>
            </a:r>
            <a:r>
              <a:rPr sz="900" spc="-10" dirty="0">
                <a:latin typeface="Arial"/>
                <a:cs typeface="Arial"/>
              </a:rPr>
              <a:t>accessible</a:t>
            </a:r>
            <a:r>
              <a:rPr lang="en-CA" sz="900" spc="-10" dirty="0">
                <a:latin typeface="Arial"/>
                <a:cs typeface="Arial"/>
              </a:rPr>
              <a:t>	</a:t>
            </a:r>
            <a:r>
              <a:rPr lang="en-CA" sz="900" spc="-30" dirty="0">
                <a:latin typeface="Arial"/>
                <a:cs typeface="Arial"/>
              </a:rPr>
              <a:t> Its</a:t>
            </a:r>
            <a:r>
              <a:rPr lang="en-CA" sz="900" spc="-35" dirty="0">
                <a:latin typeface="Arial"/>
                <a:cs typeface="Arial"/>
              </a:rPr>
              <a:t> </a:t>
            </a:r>
            <a:r>
              <a:rPr lang="en-CA" sz="900" spc="-60" dirty="0">
                <a:latin typeface="Arial"/>
                <a:cs typeface="Arial"/>
              </a:rPr>
              <a:t>audience</a:t>
            </a:r>
            <a:r>
              <a:rPr lang="en-CA" sz="900" spc="-30" dirty="0">
                <a:latin typeface="Arial"/>
                <a:cs typeface="Arial"/>
              </a:rPr>
              <a:t> </a:t>
            </a:r>
            <a:r>
              <a:rPr lang="en-CA" sz="900" spc="-60" dirty="0">
                <a:latin typeface="Arial"/>
                <a:cs typeface="Arial"/>
              </a:rPr>
              <a:t>is</a:t>
            </a:r>
            <a:r>
              <a:rPr lang="en-CA" sz="900" spc="-35" dirty="0">
                <a:latin typeface="Arial"/>
                <a:cs typeface="Arial"/>
              </a:rPr>
              <a:t> </a:t>
            </a:r>
            <a:r>
              <a:rPr lang="en-CA" sz="900" spc="-50" dirty="0">
                <a:latin typeface="Arial"/>
                <a:cs typeface="Arial"/>
              </a:rPr>
              <a:t>very</a:t>
            </a:r>
            <a:r>
              <a:rPr lang="en-CA" sz="900" spc="-25" dirty="0">
                <a:latin typeface="Arial"/>
                <a:cs typeface="Arial"/>
              </a:rPr>
              <a:t> </a:t>
            </a:r>
            <a:r>
              <a:rPr lang="en-CA" sz="900" spc="-65" dirty="0">
                <a:latin typeface="Arial"/>
                <a:cs typeface="Arial"/>
              </a:rPr>
              <a:t>ad</a:t>
            </a:r>
            <a:r>
              <a:rPr lang="en-CA" sz="900" spc="-35" dirty="0">
                <a:latin typeface="Arial"/>
                <a:cs typeface="Arial"/>
              </a:rPr>
              <a:t> </a:t>
            </a:r>
            <a:r>
              <a:rPr lang="en-CA" sz="900" spc="-10" dirty="0">
                <a:latin typeface="Arial"/>
                <a:cs typeface="Arial"/>
              </a:rPr>
              <a:t>cynical</a:t>
            </a:r>
          </a:p>
          <a:p>
            <a:pPr marL="34290">
              <a:lnSpc>
                <a:spcPct val="100000"/>
              </a:lnSpc>
              <a:spcBef>
                <a:spcPts val="100"/>
              </a:spcBef>
              <a:tabLst>
                <a:tab pos="2167255" algn="l"/>
              </a:tabLst>
            </a:pPr>
            <a:endParaRPr lang="en-CA" sz="900" spc="-10" dirty="0">
              <a:latin typeface="Arial"/>
              <a:cs typeface="Arial"/>
            </a:endParaRPr>
          </a:p>
          <a:p>
            <a:pPr marL="34290">
              <a:lnSpc>
                <a:spcPct val="100000"/>
              </a:lnSpc>
              <a:spcBef>
                <a:spcPts val="100"/>
              </a:spcBef>
              <a:tabLst>
                <a:tab pos="2167255" algn="l"/>
              </a:tabLst>
            </a:pPr>
            <a:r>
              <a:rPr lang="en-CA" sz="900" spc="-10" dirty="0">
                <a:latin typeface="Arial"/>
                <a:cs typeface="Arial"/>
              </a:rPr>
              <a:t>Global spend Q4 2021 824 m USD</a:t>
            </a:r>
            <a:r>
              <a:rPr sz="900" dirty="0">
                <a:latin typeface="Arial"/>
                <a:cs typeface="Arial"/>
              </a:rPr>
              <a:t>	</a:t>
            </a:r>
            <a:r>
              <a:rPr lang="en-CA" sz="900" dirty="0">
                <a:latin typeface="Arial"/>
                <a:cs typeface="Arial"/>
              </a:rPr>
              <a:t>It is being banned</a:t>
            </a:r>
            <a:endParaRPr sz="9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1142999"/>
            <a:ext cx="9753600" cy="5486400"/>
            <a:chOff x="152400" y="1142999"/>
            <a:chExt cx="9753600" cy="5486400"/>
          </a:xfrm>
        </p:grpSpPr>
        <p:pic>
          <p:nvPicPr>
            <p:cNvPr id="3" name="object 3"/>
            <p:cNvPicPr/>
            <p:nvPr/>
          </p:nvPicPr>
          <p:blipFill>
            <a:blip r:embed="rId2" cstate="print"/>
            <a:stretch>
              <a:fillRect/>
            </a:stretch>
          </p:blipFill>
          <p:spPr>
            <a:xfrm>
              <a:off x="436880" y="1142999"/>
              <a:ext cx="9184395" cy="2203148"/>
            </a:xfrm>
            <a:prstGeom prst="rect">
              <a:avLst/>
            </a:prstGeom>
          </p:spPr>
        </p:pic>
        <p:pic>
          <p:nvPicPr>
            <p:cNvPr id="4" name="object 4"/>
            <p:cNvPicPr/>
            <p:nvPr/>
          </p:nvPicPr>
          <p:blipFill>
            <a:blip r:embed="rId3" cstate="print"/>
            <a:stretch>
              <a:fillRect/>
            </a:stretch>
          </p:blipFill>
          <p:spPr>
            <a:xfrm>
              <a:off x="152400" y="1142999"/>
              <a:ext cx="9753600" cy="5486399"/>
            </a:xfrm>
            <a:prstGeom prst="rect">
              <a:avLst/>
            </a:prstGeom>
          </p:spPr>
        </p:pic>
      </p:grpSp>
      <p:sp>
        <p:nvSpPr>
          <p:cNvPr id="5" name="object 5"/>
          <p:cNvSpPr txBox="1">
            <a:spLocks noGrp="1"/>
          </p:cNvSpPr>
          <p:nvPr>
            <p:ph type="title"/>
          </p:nvPr>
        </p:nvSpPr>
        <p:spPr>
          <a:prstGeom prst="rect">
            <a:avLst/>
          </a:prstGeom>
        </p:spPr>
        <p:txBody>
          <a:bodyPr vert="horz" wrap="square" lIns="0" tIns="411988" rIns="0" bIns="0" rtlCol="0">
            <a:spAutoFit/>
          </a:bodyPr>
          <a:lstStyle/>
          <a:p>
            <a:pPr marL="3569970">
              <a:lnSpc>
                <a:spcPct val="100000"/>
              </a:lnSpc>
              <a:spcBef>
                <a:spcPts val="100"/>
              </a:spcBef>
            </a:pPr>
            <a:r>
              <a:rPr spc="-80" dirty="0"/>
              <a:t>Twitter</a:t>
            </a:r>
          </a:p>
        </p:txBody>
      </p:sp>
      <p:sp>
        <p:nvSpPr>
          <p:cNvPr id="6" name="object 6"/>
          <p:cNvSpPr txBox="1"/>
          <p:nvPr/>
        </p:nvSpPr>
        <p:spPr>
          <a:xfrm>
            <a:off x="5502546" y="3191764"/>
            <a:ext cx="3932554" cy="2483309"/>
          </a:xfrm>
          <a:prstGeom prst="rect">
            <a:avLst/>
          </a:prstGeom>
        </p:spPr>
        <p:txBody>
          <a:bodyPr vert="horz" wrap="square" lIns="0" tIns="9525" rIns="0" bIns="0" rtlCol="0">
            <a:spAutoFit/>
          </a:bodyPr>
          <a:lstStyle/>
          <a:p>
            <a:pPr marL="286385" marR="190500" indent="-274320">
              <a:lnSpc>
                <a:spcPct val="101299"/>
              </a:lnSpc>
              <a:spcBef>
                <a:spcPts val="75"/>
              </a:spcBef>
              <a:buChar char="•"/>
              <a:tabLst>
                <a:tab pos="286385" algn="l"/>
                <a:tab pos="287020" algn="l"/>
              </a:tabLst>
            </a:pPr>
            <a:r>
              <a:rPr sz="1600" spc="-95" dirty="0">
                <a:latin typeface="Arial"/>
                <a:cs typeface="Arial"/>
              </a:rPr>
              <a:t>There</a:t>
            </a:r>
            <a:r>
              <a:rPr sz="1600" spc="-80" dirty="0">
                <a:latin typeface="Arial"/>
                <a:cs typeface="Arial"/>
              </a:rPr>
              <a:t> </a:t>
            </a:r>
            <a:r>
              <a:rPr sz="1600" spc="-75" dirty="0">
                <a:latin typeface="Arial"/>
                <a:cs typeface="Arial"/>
              </a:rPr>
              <a:t>are</a:t>
            </a:r>
            <a:r>
              <a:rPr sz="1600" spc="-80" dirty="0">
                <a:latin typeface="Arial"/>
                <a:cs typeface="Arial"/>
              </a:rPr>
              <a:t> </a:t>
            </a:r>
            <a:r>
              <a:rPr sz="1600" spc="-130" dirty="0">
                <a:latin typeface="Arial"/>
                <a:cs typeface="Arial"/>
              </a:rPr>
              <a:t>a</a:t>
            </a:r>
            <a:r>
              <a:rPr sz="1600" spc="-80" dirty="0">
                <a:latin typeface="Arial"/>
                <a:cs typeface="Arial"/>
              </a:rPr>
              <a:t> </a:t>
            </a:r>
            <a:r>
              <a:rPr sz="1600" spc="-10" dirty="0">
                <a:latin typeface="Arial"/>
                <a:cs typeface="Arial"/>
              </a:rPr>
              <a:t>total</a:t>
            </a:r>
            <a:r>
              <a:rPr sz="1600" spc="-80" dirty="0">
                <a:latin typeface="Arial"/>
                <a:cs typeface="Arial"/>
              </a:rPr>
              <a:t> </a:t>
            </a:r>
            <a:r>
              <a:rPr sz="1600" dirty="0">
                <a:latin typeface="Arial"/>
                <a:cs typeface="Arial"/>
              </a:rPr>
              <a:t>of</a:t>
            </a:r>
            <a:r>
              <a:rPr sz="1600" spc="-75" dirty="0">
                <a:latin typeface="Arial"/>
                <a:cs typeface="Arial"/>
              </a:rPr>
              <a:t> </a:t>
            </a:r>
            <a:r>
              <a:rPr sz="1600" b="1" spc="-65" dirty="0">
                <a:uFill>
                  <a:solidFill>
                    <a:srgbClr val="000000"/>
                  </a:solidFill>
                </a:uFill>
                <a:latin typeface="Arial"/>
                <a:cs typeface="Arial"/>
              </a:rPr>
              <a:t>1.3</a:t>
            </a:r>
            <a:r>
              <a:rPr sz="1600" b="1" spc="-80" dirty="0">
                <a:uFill>
                  <a:solidFill>
                    <a:srgbClr val="000000"/>
                  </a:solidFill>
                </a:uFill>
                <a:latin typeface="Arial"/>
                <a:cs typeface="Arial"/>
              </a:rPr>
              <a:t> </a:t>
            </a:r>
            <a:r>
              <a:rPr sz="1600" b="1" spc="-90" dirty="0">
                <a:uFill>
                  <a:solidFill>
                    <a:srgbClr val="000000"/>
                  </a:solidFill>
                </a:uFill>
                <a:latin typeface="Arial"/>
                <a:cs typeface="Arial"/>
              </a:rPr>
              <a:t>billion</a:t>
            </a:r>
            <a:r>
              <a:rPr sz="1600" b="1" spc="-80" dirty="0">
                <a:uFill>
                  <a:solidFill>
                    <a:srgbClr val="000000"/>
                  </a:solidFill>
                </a:uFill>
                <a:latin typeface="Arial"/>
                <a:cs typeface="Arial"/>
              </a:rPr>
              <a:t> </a:t>
            </a:r>
            <a:r>
              <a:rPr sz="1600" spc="-25" dirty="0">
                <a:uFill>
                  <a:solidFill>
                    <a:srgbClr val="000000"/>
                  </a:solidFill>
                </a:uFill>
                <a:latin typeface="Arial"/>
                <a:cs typeface="Arial"/>
              </a:rPr>
              <a:t>accounts</a:t>
            </a:r>
            <a:r>
              <a:rPr sz="1600" spc="-25" dirty="0">
                <a:latin typeface="Arial"/>
                <a:cs typeface="Arial"/>
              </a:rPr>
              <a:t>, </a:t>
            </a:r>
            <a:r>
              <a:rPr sz="1600" dirty="0">
                <a:solidFill>
                  <a:schemeClr val="tx1"/>
                </a:solidFill>
                <a:latin typeface="Arial"/>
                <a:cs typeface="Arial"/>
              </a:rPr>
              <a:t>with</a:t>
            </a:r>
            <a:r>
              <a:rPr sz="1600" spc="-70" dirty="0">
                <a:solidFill>
                  <a:schemeClr val="tx1"/>
                </a:solidFill>
                <a:latin typeface="Arial"/>
                <a:cs typeface="Arial"/>
              </a:rPr>
              <a:t> </a:t>
            </a:r>
            <a:r>
              <a:rPr lang="en-CA" sz="1600" spc="-90" dirty="0">
                <a:solidFill>
                  <a:schemeClr val="tx1"/>
                </a:solidFill>
                <a:uFill>
                  <a:solidFill>
                    <a:srgbClr val="0563C1"/>
                  </a:solidFill>
                </a:uFill>
                <a:latin typeface="Arial"/>
                <a:cs typeface="Arial"/>
              </a:rPr>
              <a:t>556 m </a:t>
            </a:r>
            <a:r>
              <a:rPr sz="1600" spc="-100" dirty="0">
                <a:uFill>
                  <a:solidFill>
                    <a:srgbClr val="0563C1"/>
                  </a:solidFill>
                </a:uFill>
                <a:latin typeface="Arial"/>
                <a:cs typeface="Arial"/>
              </a:rPr>
              <a:t>active</a:t>
            </a:r>
            <a:r>
              <a:rPr sz="1600" spc="-55" dirty="0">
                <a:uFill>
                  <a:solidFill>
                    <a:srgbClr val="0563C1"/>
                  </a:solidFill>
                </a:uFill>
                <a:latin typeface="Arial"/>
                <a:cs typeface="Arial"/>
              </a:rPr>
              <a:t> </a:t>
            </a:r>
            <a:r>
              <a:rPr sz="1600" spc="-165" dirty="0">
                <a:uFill>
                  <a:solidFill>
                    <a:srgbClr val="0563C1"/>
                  </a:solidFill>
                </a:uFill>
                <a:latin typeface="Arial"/>
                <a:cs typeface="Arial"/>
              </a:rPr>
              <a:t>users</a:t>
            </a:r>
            <a:r>
              <a:rPr sz="1600" spc="-60" dirty="0">
                <a:latin typeface="Arial"/>
                <a:cs typeface="Arial"/>
              </a:rPr>
              <a:t> </a:t>
            </a:r>
            <a:r>
              <a:rPr lang="en-CA" sz="1600" spc="-45" dirty="0">
                <a:latin typeface="Arial"/>
                <a:cs typeface="Arial"/>
              </a:rPr>
              <a:t>J</a:t>
            </a:r>
            <a:r>
              <a:rPr sz="1600" spc="-45" dirty="0">
                <a:latin typeface="Arial"/>
                <a:cs typeface="Arial"/>
              </a:rPr>
              <a:t>an </a:t>
            </a:r>
            <a:r>
              <a:rPr sz="1600" spc="-20" dirty="0">
                <a:latin typeface="Arial"/>
                <a:cs typeface="Arial"/>
              </a:rPr>
              <a:t>202</a:t>
            </a:r>
            <a:r>
              <a:rPr lang="en-CA" sz="1600" spc="-20" dirty="0">
                <a:latin typeface="Arial"/>
                <a:cs typeface="Arial"/>
              </a:rPr>
              <a:t>3</a:t>
            </a:r>
            <a:endParaRPr sz="1600" dirty="0">
              <a:latin typeface="Arial"/>
              <a:cs typeface="Arial"/>
            </a:endParaRPr>
          </a:p>
          <a:p>
            <a:pPr marL="286385" marR="334645" indent="-274320">
              <a:lnSpc>
                <a:spcPct val="100000"/>
              </a:lnSpc>
              <a:spcBef>
                <a:spcPts val="480"/>
              </a:spcBef>
              <a:buChar char="•"/>
              <a:tabLst>
                <a:tab pos="286385" algn="l"/>
                <a:tab pos="287020" algn="l"/>
              </a:tabLst>
            </a:pPr>
            <a:r>
              <a:rPr sz="1600" spc="-80" dirty="0">
                <a:latin typeface="Arial"/>
                <a:cs typeface="Arial"/>
              </a:rPr>
              <a:t>Of</a:t>
            </a:r>
            <a:r>
              <a:rPr sz="1600" spc="-75" dirty="0">
                <a:latin typeface="Arial"/>
                <a:cs typeface="Arial"/>
              </a:rPr>
              <a:t> </a:t>
            </a:r>
            <a:r>
              <a:rPr sz="1600" spc="-60" dirty="0">
                <a:latin typeface="Arial"/>
                <a:cs typeface="Arial"/>
              </a:rPr>
              <a:t>those,</a:t>
            </a:r>
            <a:r>
              <a:rPr sz="1600" spc="-70" dirty="0">
                <a:latin typeface="Arial"/>
                <a:cs typeface="Arial"/>
              </a:rPr>
              <a:t> </a:t>
            </a:r>
            <a:r>
              <a:rPr sz="1600" b="1" u="sng" spc="-150" dirty="0">
                <a:uFill>
                  <a:solidFill>
                    <a:srgbClr val="000000"/>
                  </a:solidFill>
                </a:uFill>
                <a:latin typeface="Arial"/>
                <a:cs typeface="Arial"/>
              </a:rPr>
              <a:t>44%</a:t>
            </a:r>
            <a:r>
              <a:rPr sz="1600" b="1" spc="-65" dirty="0">
                <a:latin typeface="Arial"/>
                <a:cs typeface="Arial"/>
              </a:rPr>
              <a:t> </a:t>
            </a:r>
            <a:r>
              <a:rPr sz="1600" spc="-90" dirty="0">
                <a:latin typeface="Arial"/>
                <a:cs typeface="Arial"/>
              </a:rPr>
              <a:t>made</a:t>
            </a:r>
            <a:r>
              <a:rPr sz="1600" spc="-70" dirty="0">
                <a:latin typeface="Arial"/>
                <a:cs typeface="Arial"/>
              </a:rPr>
              <a:t> </a:t>
            </a:r>
            <a:r>
              <a:rPr sz="1600" spc="-95" dirty="0">
                <a:latin typeface="Arial"/>
                <a:cs typeface="Arial"/>
              </a:rPr>
              <a:t>an</a:t>
            </a:r>
            <a:r>
              <a:rPr sz="1600" spc="-75" dirty="0">
                <a:latin typeface="Arial"/>
                <a:cs typeface="Arial"/>
              </a:rPr>
              <a:t> account </a:t>
            </a:r>
            <a:r>
              <a:rPr sz="1600" spc="-80" dirty="0">
                <a:latin typeface="Arial"/>
                <a:cs typeface="Arial"/>
              </a:rPr>
              <a:t>and</a:t>
            </a:r>
            <a:r>
              <a:rPr sz="1600" spc="-75" dirty="0">
                <a:latin typeface="Arial"/>
                <a:cs typeface="Arial"/>
              </a:rPr>
              <a:t> </a:t>
            </a:r>
            <a:r>
              <a:rPr sz="1600" spc="-20" dirty="0">
                <a:latin typeface="Arial"/>
                <a:cs typeface="Arial"/>
              </a:rPr>
              <a:t>left </a:t>
            </a:r>
            <a:r>
              <a:rPr sz="1600" spc="-60" dirty="0">
                <a:latin typeface="Arial"/>
                <a:cs typeface="Arial"/>
              </a:rPr>
              <a:t>before</a:t>
            </a:r>
            <a:r>
              <a:rPr sz="1600" spc="-70" dirty="0">
                <a:latin typeface="Arial"/>
                <a:cs typeface="Arial"/>
              </a:rPr>
              <a:t> ever</a:t>
            </a:r>
            <a:r>
              <a:rPr sz="1600" spc="-65" dirty="0">
                <a:latin typeface="Arial"/>
                <a:cs typeface="Arial"/>
              </a:rPr>
              <a:t> </a:t>
            </a:r>
            <a:r>
              <a:rPr sz="1600" spc="-90" dirty="0">
                <a:latin typeface="Arial"/>
                <a:cs typeface="Arial"/>
              </a:rPr>
              <a:t>sending</a:t>
            </a:r>
            <a:r>
              <a:rPr sz="1600" spc="-70" dirty="0">
                <a:latin typeface="Arial"/>
                <a:cs typeface="Arial"/>
              </a:rPr>
              <a:t> </a:t>
            </a:r>
            <a:r>
              <a:rPr sz="1600" spc="-130" dirty="0">
                <a:latin typeface="Arial"/>
                <a:cs typeface="Arial"/>
              </a:rPr>
              <a:t>a</a:t>
            </a:r>
            <a:r>
              <a:rPr sz="1600" spc="-70" dirty="0">
                <a:latin typeface="Arial"/>
                <a:cs typeface="Arial"/>
              </a:rPr>
              <a:t> </a:t>
            </a:r>
            <a:r>
              <a:rPr sz="1600" spc="-20" dirty="0">
                <a:latin typeface="Arial"/>
                <a:cs typeface="Arial"/>
              </a:rPr>
              <a:t>Tweet</a:t>
            </a:r>
            <a:endParaRPr sz="1600" dirty="0">
              <a:latin typeface="Arial"/>
              <a:cs typeface="Arial"/>
            </a:endParaRPr>
          </a:p>
          <a:p>
            <a:pPr marL="286385" marR="5080" indent="-274320">
              <a:lnSpc>
                <a:spcPct val="103800"/>
              </a:lnSpc>
              <a:spcBef>
                <a:spcPts val="405"/>
              </a:spcBef>
              <a:buChar char="•"/>
              <a:tabLst>
                <a:tab pos="286385" algn="l"/>
                <a:tab pos="287020" algn="l"/>
              </a:tabLst>
            </a:pPr>
            <a:r>
              <a:rPr sz="1600" spc="-95" dirty="0">
                <a:latin typeface="Arial"/>
                <a:cs typeface="Arial"/>
              </a:rPr>
              <a:t>There</a:t>
            </a:r>
            <a:r>
              <a:rPr sz="1600" spc="-65" dirty="0">
                <a:latin typeface="Arial"/>
                <a:cs typeface="Arial"/>
              </a:rPr>
              <a:t> </a:t>
            </a:r>
            <a:r>
              <a:rPr sz="1600" spc="-80" dirty="0">
                <a:latin typeface="Arial"/>
                <a:cs typeface="Arial"/>
              </a:rPr>
              <a:t>are</a:t>
            </a:r>
            <a:r>
              <a:rPr sz="1600" spc="-60" dirty="0">
                <a:latin typeface="Arial"/>
                <a:cs typeface="Arial"/>
              </a:rPr>
              <a:t> </a:t>
            </a:r>
            <a:r>
              <a:rPr sz="1600" b="1" u="sng" spc="-90" dirty="0">
                <a:uFill>
                  <a:solidFill>
                    <a:srgbClr val="000000"/>
                  </a:solidFill>
                </a:uFill>
                <a:latin typeface="Arial"/>
                <a:cs typeface="Arial"/>
              </a:rPr>
              <a:t>500</a:t>
            </a:r>
            <a:r>
              <a:rPr sz="1600" b="1" u="sng" spc="-65" dirty="0">
                <a:uFill>
                  <a:solidFill>
                    <a:srgbClr val="000000"/>
                  </a:solidFill>
                </a:uFill>
                <a:latin typeface="Arial"/>
                <a:cs typeface="Arial"/>
              </a:rPr>
              <a:t> </a:t>
            </a:r>
            <a:r>
              <a:rPr sz="1600" b="1" u="sng" spc="-95" dirty="0">
                <a:uFill>
                  <a:solidFill>
                    <a:srgbClr val="000000"/>
                  </a:solidFill>
                </a:uFill>
                <a:latin typeface="Arial"/>
                <a:cs typeface="Arial"/>
              </a:rPr>
              <a:t>million</a:t>
            </a:r>
            <a:r>
              <a:rPr sz="1600" b="1" u="sng" spc="-65" dirty="0">
                <a:uFill>
                  <a:solidFill>
                    <a:srgbClr val="000000"/>
                  </a:solidFill>
                </a:uFill>
                <a:latin typeface="Arial"/>
                <a:cs typeface="Arial"/>
              </a:rPr>
              <a:t> </a:t>
            </a:r>
            <a:r>
              <a:rPr sz="1600" b="1" u="sng" spc="-130" dirty="0">
                <a:uFill>
                  <a:solidFill>
                    <a:srgbClr val="000000"/>
                  </a:solidFill>
                </a:uFill>
                <a:latin typeface="Arial"/>
                <a:cs typeface="Arial"/>
              </a:rPr>
              <a:t>Tweets</a:t>
            </a:r>
            <a:r>
              <a:rPr sz="1600" b="1" spc="-65" dirty="0">
                <a:latin typeface="Arial"/>
                <a:cs typeface="Arial"/>
              </a:rPr>
              <a:t> </a:t>
            </a:r>
            <a:r>
              <a:rPr sz="1600" spc="-65" dirty="0">
                <a:latin typeface="Arial"/>
                <a:cs typeface="Arial"/>
              </a:rPr>
              <a:t>sent </a:t>
            </a:r>
            <a:r>
              <a:rPr sz="1600" spc="-105" dirty="0">
                <a:latin typeface="Arial"/>
                <a:cs typeface="Arial"/>
              </a:rPr>
              <a:t>each</a:t>
            </a:r>
            <a:r>
              <a:rPr sz="1600" spc="-70" dirty="0">
                <a:latin typeface="Arial"/>
                <a:cs typeface="Arial"/>
              </a:rPr>
              <a:t> </a:t>
            </a:r>
            <a:r>
              <a:rPr sz="1600" spc="-65" dirty="0">
                <a:latin typeface="Arial"/>
                <a:cs typeface="Arial"/>
              </a:rPr>
              <a:t>day. </a:t>
            </a:r>
            <a:r>
              <a:rPr sz="1600" spc="-85" dirty="0">
                <a:latin typeface="Arial"/>
                <a:cs typeface="Arial"/>
              </a:rPr>
              <a:t>That’s</a:t>
            </a:r>
            <a:r>
              <a:rPr sz="1600" spc="-70" dirty="0">
                <a:latin typeface="Arial"/>
                <a:cs typeface="Arial"/>
              </a:rPr>
              <a:t> </a:t>
            </a:r>
            <a:r>
              <a:rPr sz="1600" spc="-80" dirty="0">
                <a:latin typeface="Arial"/>
                <a:cs typeface="Arial"/>
              </a:rPr>
              <a:t>6,000</a:t>
            </a:r>
            <a:r>
              <a:rPr sz="1600" spc="-70" dirty="0">
                <a:latin typeface="Arial"/>
                <a:cs typeface="Arial"/>
              </a:rPr>
              <a:t> </a:t>
            </a:r>
            <a:r>
              <a:rPr sz="1600" spc="-105" dirty="0">
                <a:latin typeface="Arial"/>
                <a:cs typeface="Arial"/>
              </a:rPr>
              <a:t>Tweets</a:t>
            </a:r>
            <a:r>
              <a:rPr sz="1600" spc="-65" dirty="0">
                <a:latin typeface="Arial"/>
                <a:cs typeface="Arial"/>
              </a:rPr>
              <a:t> </a:t>
            </a:r>
            <a:r>
              <a:rPr sz="1600" spc="-75" dirty="0">
                <a:latin typeface="Arial"/>
                <a:cs typeface="Arial"/>
              </a:rPr>
              <a:t>every</a:t>
            </a:r>
            <a:r>
              <a:rPr sz="1600" spc="-70" dirty="0">
                <a:latin typeface="Arial"/>
                <a:cs typeface="Arial"/>
              </a:rPr>
              <a:t> </a:t>
            </a:r>
            <a:r>
              <a:rPr sz="1600" spc="-10" dirty="0">
                <a:latin typeface="Arial"/>
                <a:cs typeface="Arial"/>
              </a:rPr>
              <a:t>second</a:t>
            </a:r>
            <a:endParaRPr sz="1600" dirty="0">
              <a:latin typeface="Arial"/>
              <a:cs typeface="Arial"/>
            </a:endParaRPr>
          </a:p>
          <a:p>
            <a:pPr marL="287020" indent="-274320" algn="just">
              <a:lnSpc>
                <a:spcPct val="100000"/>
              </a:lnSpc>
              <a:spcBef>
                <a:spcPts val="480"/>
              </a:spcBef>
              <a:buChar char="•"/>
              <a:tabLst>
                <a:tab pos="287020" algn="l"/>
              </a:tabLst>
            </a:pPr>
            <a:r>
              <a:rPr sz="1600" spc="-90" dirty="0">
                <a:latin typeface="Arial"/>
                <a:cs typeface="Arial"/>
              </a:rPr>
              <a:t>1</a:t>
            </a:r>
            <a:r>
              <a:rPr sz="1600" spc="-75" dirty="0">
                <a:latin typeface="Arial"/>
                <a:cs typeface="Arial"/>
              </a:rPr>
              <a:t> </a:t>
            </a:r>
            <a:r>
              <a:rPr sz="1600" spc="-30" dirty="0">
                <a:latin typeface="Arial"/>
                <a:cs typeface="Arial"/>
              </a:rPr>
              <a:t>in</a:t>
            </a:r>
            <a:r>
              <a:rPr sz="1600" spc="-70" dirty="0">
                <a:latin typeface="Arial"/>
                <a:cs typeface="Arial"/>
              </a:rPr>
              <a:t> </a:t>
            </a:r>
            <a:r>
              <a:rPr sz="1600" spc="-90" dirty="0">
                <a:latin typeface="Arial"/>
                <a:cs typeface="Arial"/>
              </a:rPr>
              <a:t>5</a:t>
            </a:r>
            <a:r>
              <a:rPr sz="1600" spc="-75" dirty="0">
                <a:latin typeface="Arial"/>
                <a:cs typeface="Arial"/>
              </a:rPr>
              <a:t> </a:t>
            </a:r>
            <a:r>
              <a:rPr sz="1600" spc="-250" dirty="0">
                <a:latin typeface="Arial"/>
                <a:cs typeface="Arial"/>
              </a:rPr>
              <a:t>US</a:t>
            </a:r>
            <a:r>
              <a:rPr sz="1600" spc="-60" dirty="0">
                <a:latin typeface="Arial"/>
                <a:cs typeface="Arial"/>
              </a:rPr>
              <a:t> adults</a:t>
            </a:r>
            <a:r>
              <a:rPr sz="1600" spc="-65" dirty="0">
                <a:latin typeface="Arial"/>
                <a:cs typeface="Arial"/>
              </a:rPr>
              <a:t> </a:t>
            </a:r>
            <a:r>
              <a:rPr sz="1600" spc="-120" dirty="0">
                <a:latin typeface="Arial"/>
                <a:cs typeface="Arial"/>
              </a:rPr>
              <a:t>use</a:t>
            </a:r>
            <a:r>
              <a:rPr sz="1600" spc="-70" dirty="0">
                <a:latin typeface="Arial"/>
                <a:cs typeface="Arial"/>
              </a:rPr>
              <a:t> </a:t>
            </a:r>
            <a:r>
              <a:rPr sz="1600" spc="-10" dirty="0">
                <a:latin typeface="Arial"/>
                <a:cs typeface="Arial"/>
              </a:rPr>
              <a:t>Twitter</a:t>
            </a:r>
            <a:endParaRPr sz="1600" dirty="0">
              <a:latin typeface="Arial"/>
              <a:cs typeface="Arial"/>
            </a:endParaRPr>
          </a:p>
          <a:p>
            <a:pPr marL="286385" marR="179070" indent="-274320" algn="just">
              <a:lnSpc>
                <a:spcPct val="101200"/>
              </a:lnSpc>
              <a:spcBef>
                <a:spcPts val="459"/>
              </a:spcBef>
              <a:buClr>
                <a:srgbClr val="000000"/>
              </a:buClr>
              <a:buChar char="•"/>
              <a:tabLst>
                <a:tab pos="287020" algn="l"/>
              </a:tabLst>
            </a:pPr>
            <a:r>
              <a:rPr sz="1600" b="1" u="sng" spc="-225" dirty="0">
                <a:solidFill>
                  <a:schemeClr val="tx1"/>
                </a:solidFill>
                <a:uFill>
                  <a:solidFill>
                    <a:srgbClr val="0563C1"/>
                  </a:solidFill>
                </a:uFill>
                <a:latin typeface="Arial"/>
                <a:cs typeface="Arial"/>
              </a:rPr>
              <a:t>38%</a:t>
            </a:r>
            <a:r>
              <a:rPr sz="1600" b="1" u="sng" spc="110" dirty="0">
                <a:solidFill>
                  <a:schemeClr val="tx1"/>
                </a:solidFill>
                <a:uFill>
                  <a:solidFill>
                    <a:srgbClr val="0563C1"/>
                  </a:solidFill>
                </a:uFill>
                <a:latin typeface="Arial"/>
                <a:cs typeface="Arial"/>
              </a:rPr>
              <a:t> </a:t>
            </a:r>
            <a:r>
              <a:rPr sz="1600" dirty="0">
                <a:solidFill>
                  <a:schemeClr val="tx1"/>
                </a:solidFill>
                <a:uFill>
                  <a:solidFill>
                    <a:srgbClr val="0563C1"/>
                  </a:solidFill>
                </a:uFill>
                <a:latin typeface="Arial"/>
                <a:cs typeface="Arial"/>
              </a:rPr>
              <a:t>of</a:t>
            </a:r>
            <a:r>
              <a:rPr sz="1600" spc="-110" dirty="0">
                <a:solidFill>
                  <a:schemeClr val="tx1"/>
                </a:solidFill>
                <a:uFill>
                  <a:solidFill>
                    <a:srgbClr val="0563C1"/>
                  </a:solidFill>
                </a:uFill>
                <a:latin typeface="Arial"/>
                <a:cs typeface="Arial"/>
              </a:rPr>
              <a:t> </a:t>
            </a:r>
            <a:r>
              <a:rPr sz="1600" spc="-195" dirty="0">
                <a:solidFill>
                  <a:schemeClr val="tx1"/>
                </a:solidFill>
                <a:uFill>
                  <a:solidFill>
                    <a:srgbClr val="0563C1"/>
                  </a:solidFill>
                </a:uFill>
                <a:latin typeface="Arial"/>
                <a:cs typeface="Arial"/>
              </a:rPr>
              <a:t>U.S.</a:t>
            </a:r>
            <a:r>
              <a:rPr sz="1600" spc="85" dirty="0">
                <a:solidFill>
                  <a:schemeClr val="tx1"/>
                </a:solidFill>
                <a:uFill>
                  <a:solidFill>
                    <a:srgbClr val="0563C1"/>
                  </a:solidFill>
                </a:uFill>
                <a:latin typeface="Arial"/>
                <a:cs typeface="Arial"/>
              </a:rPr>
              <a:t> </a:t>
            </a:r>
            <a:r>
              <a:rPr sz="1600" spc="-35" dirty="0">
                <a:solidFill>
                  <a:schemeClr val="tx1"/>
                </a:solidFill>
                <a:uFill>
                  <a:solidFill>
                    <a:srgbClr val="0563C1"/>
                  </a:solidFill>
                </a:uFill>
                <a:latin typeface="Arial"/>
                <a:cs typeface="Arial"/>
              </a:rPr>
              <a:t>Twitter</a:t>
            </a:r>
            <a:r>
              <a:rPr sz="1600" spc="-70" dirty="0">
                <a:solidFill>
                  <a:schemeClr val="tx1"/>
                </a:solidFill>
                <a:uFill>
                  <a:solidFill>
                    <a:srgbClr val="0563C1"/>
                  </a:solidFill>
                </a:uFill>
                <a:latin typeface="Arial"/>
                <a:cs typeface="Arial"/>
              </a:rPr>
              <a:t> </a:t>
            </a:r>
            <a:r>
              <a:rPr sz="1600" spc="-125" dirty="0">
                <a:solidFill>
                  <a:schemeClr val="tx1"/>
                </a:solidFill>
                <a:uFill>
                  <a:solidFill>
                    <a:srgbClr val="0563C1"/>
                  </a:solidFill>
                </a:uFill>
                <a:latin typeface="Arial"/>
                <a:cs typeface="Arial"/>
              </a:rPr>
              <a:t>users</a:t>
            </a:r>
            <a:r>
              <a:rPr sz="1600" spc="10" dirty="0">
                <a:solidFill>
                  <a:schemeClr val="tx1"/>
                </a:solidFill>
                <a:latin typeface="Arial"/>
                <a:cs typeface="Arial"/>
              </a:rPr>
              <a:t> </a:t>
            </a:r>
            <a:r>
              <a:rPr sz="1600" spc="-105" dirty="0">
                <a:latin typeface="Arial"/>
                <a:cs typeface="Arial"/>
              </a:rPr>
              <a:t>are</a:t>
            </a:r>
            <a:r>
              <a:rPr sz="1600" spc="10" dirty="0">
                <a:latin typeface="Arial"/>
                <a:cs typeface="Arial"/>
              </a:rPr>
              <a:t> </a:t>
            </a:r>
            <a:r>
              <a:rPr sz="1600" spc="-60" dirty="0">
                <a:latin typeface="Arial"/>
                <a:cs typeface="Arial"/>
              </a:rPr>
              <a:t>between</a:t>
            </a:r>
            <a:r>
              <a:rPr sz="1600" dirty="0">
                <a:latin typeface="Arial"/>
                <a:cs typeface="Arial"/>
              </a:rPr>
              <a:t> </a:t>
            </a:r>
            <a:r>
              <a:rPr sz="1600" spc="-25" dirty="0">
                <a:latin typeface="Arial"/>
                <a:cs typeface="Arial"/>
              </a:rPr>
              <a:t>the </a:t>
            </a:r>
            <a:r>
              <a:rPr sz="1600" spc="-185" dirty="0">
                <a:latin typeface="Arial"/>
                <a:cs typeface="Arial"/>
              </a:rPr>
              <a:t>ages</a:t>
            </a:r>
            <a:r>
              <a:rPr sz="1600" spc="70" dirty="0">
                <a:latin typeface="Arial"/>
                <a:cs typeface="Arial"/>
              </a:rPr>
              <a:t> </a:t>
            </a:r>
            <a:r>
              <a:rPr sz="1600" dirty="0">
                <a:latin typeface="Arial"/>
                <a:cs typeface="Arial"/>
              </a:rPr>
              <a:t>of</a:t>
            </a:r>
            <a:r>
              <a:rPr sz="1600" spc="-110" dirty="0">
                <a:latin typeface="Arial"/>
                <a:cs typeface="Arial"/>
              </a:rPr>
              <a:t> </a:t>
            </a:r>
            <a:r>
              <a:rPr sz="1600" b="1" u="sng" spc="-150" dirty="0">
                <a:latin typeface="Arial"/>
                <a:cs typeface="Arial"/>
              </a:rPr>
              <a:t>18</a:t>
            </a:r>
            <a:r>
              <a:rPr sz="1600" b="1" u="sng" spc="40" dirty="0">
                <a:latin typeface="Arial"/>
                <a:cs typeface="Arial"/>
              </a:rPr>
              <a:t> </a:t>
            </a:r>
            <a:r>
              <a:rPr sz="1600" b="1" u="sng" spc="-114" dirty="0">
                <a:latin typeface="Arial"/>
                <a:cs typeface="Arial"/>
              </a:rPr>
              <a:t>and</a:t>
            </a:r>
            <a:r>
              <a:rPr sz="1600" b="1" u="sng" spc="5" dirty="0">
                <a:latin typeface="Arial"/>
                <a:cs typeface="Arial"/>
              </a:rPr>
              <a:t> </a:t>
            </a:r>
            <a:r>
              <a:rPr sz="1600" b="1" u="sng" spc="-100" dirty="0">
                <a:latin typeface="Arial"/>
                <a:cs typeface="Arial"/>
              </a:rPr>
              <a:t>29</a:t>
            </a:r>
            <a:endParaRPr sz="1600" dirty="0">
              <a:latin typeface="Aria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3236823010"/>
              </p:ext>
            </p:extLst>
          </p:nvPr>
        </p:nvGraphicFramePr>
        <p:xfrm>
          <a:off x="829947" y="3413169"/>
          <a:ext cx="3895725" cy="2734501"/>
        </p:xfrm>
        <a:graphic>
          <a:graphicData uri="http://schemas.openxmlformats.org/drawingml/2006/table">
            <a:tbl>
              <a:tblPr firstRow="1" bandRow="1">
                <a:tableStyleId>{2D5ABB26-0587-4C30-8999-92F81FD0307C}</a:tableStyleId>
              </a:tblPr>
              <a:tblGrid>
                <a:gridCol w="1858645">
                  <a:extLst>
                    <a:ext uri="{9D8B030D-6E8A-4147-A177-3AD203B41FA5}">
                      <a16:colId xmlns:a16="http://schemas.microsoft.com/office/drawing/2014/main" val="20000"/>
                    </a:ext>
                  </a:extLst>
                </a:gridCol>
                <a:gridCol w="2037080">
                  <a:extLst>
                    <a:ext uri="{9D8B030D-6E8A-4147-A177-3AD203B41FA5}">
                      <a16:colId xmlns:a16="http://schemas.microsoft.com/office/drawing/2014/main" val="20001"/>
                    </a:ext>
                  </a:extLst>
                </a:gridCol>
              </a:tblGrid>
              <a:tr h="599440">
                <a:tc>
                  <a:txBody>
                    <a:bodyPr/>
                    <a:lstStyle/>
                    <a:p>
                      <a:pPr marL="90805">
                        <a:lnSpc>
                          <a:spcPct val="100000"/>
                        </a:lnSpc>
                        <a:spcBef>
                          <a:spcPts val="810"/>
                        </a:spcBef>
                      </a:pPr>
                      <a:r>
                        <a:rPr sz="1400" spc="-20" dirty="0">
                          <a:solidFill>
                            <a:srgbClr val="FFFFFF"/>
                          </a:solidFill>
                          <a:latin typeface="Arial"/>
                          <a:cs typeface="Arial"/>
                        </a:rPr>
                        <a:t>Pros</a:t>
                      </a:r>
                      <a:endParaRPr sz="1400">
                        <a:latin typeface="Arial"/>
                        <a:cs typeface="Arial"/>
                      </a:endParaRPr>
                    </a:p>
                  </a:txBody>
                  <a:tcPr marL="0" marR="0" marT="102870" marB="0">
                    <a:solidFill>
                      <a:srgbClr val="000000"/>
                    </a:solidFill>
                  </a:tcPr>
                </a:tc>
                <a:tc>
                  <a:txBody>
                    <a:bodyPr/>
                    <a:lstStyle/>
                    <a:p>
                      <a:pPr marL="180340">
                        <a:lnSpc>
                          <a:spcPct val="100000"/>
                        </a:lnSpc>
                        <a:spcBef>
                          <a:spcPts val="810"/>
                        </a:spcBef>
                      </a:pPr>
                      <a:r>
                        <a:rPr sz="1400" spc="-20" dirty="0">
                          <a:solidFill>
                            <a:srgbClr val="FFFFFF"/>
                          </a:solidFill>
                          <a:latin typeface="Arial"/>
                          <a:cs typeface="Arial"/>
                        </a:rPr>
                        <a:t>Cons</a:t>
                      </a:r>
                      <a:endParaRPr sz="1400">
                        <a:latin typeface="Arial"/>
                        <a:cs typeface="Arial"/>
                      </a:endParaRPr>
                    </a:p>
                  </a:txBody>
                  <a:tcPr marL="0" marR="0" marT="102870" marB="0">
                    <a:solidFill>
                      <a:srgbClr val="000000"/>
                    </a:solidFill>
                  </a:tcPr>
                </a:tc>
                <a:extLst>
                  <a:ext uri="{0D108BD9-81ED-4DB2-BD59-A6C34878D82A}">
                    <a16:rowId xmlns:a16="http://schemas.microsoft.com/office/drawing/2014/main" val="10000"/>
                  </a:ext>
                </a:extLst>
              </a:tr>
              <a:tr h="539115">
                <a:tc>
                  <a:txBody>
                    <a:bodyPr/>
                    <a:lstStyle/>
                    <a:p>
                      <a:pPr marL="90805">
                        <a:lnSpc>
                          <a:spcPct val="100000"/>
                        </a:lnSpc>
                        <a:spcBef>
                          <a:spcPts val="605"/>
                        </a:spcBef>
                      </a:pPr>
                      <a:r>
                        <a:rPr lang="en-CA" sz="1200" u="none" spc="-70" dirty="0">
                          <a:uFill>
                            <a:solidFill>
                              <a:srgbClr val="000000"/>
                            </a:solidFill>
                          </a:uFill>
                          <a:latin typeface="Arial"/>
                          <a:cs typeface="Arial"/>
                        </a:rPr>
                        <a:t>556</a:t>
                      </a:r>
                      <a:r>
                        <a:rPr sz="1200" u="none" spc="-35" dirty="0">
                          <a:uFill>
                            <a:solidFill>
                              <a:srgbClr val="000000"/>
                            </a:solidFill>
                          </a:uFill>
                          <a:latin typeface="Arial"/>
                          <a:cs typeface="Arial"/>
                        </a:rPr>
                        <a:t> </a:t>
                      </a:r>
                      <a:r>
                        <a:rPr sz="1200" u="none" spc="-20" dirty="0">
                          <a:uFill>
                            <a:solidFill>
                              <a:srgbClr val="000000"/>
                            </a:solidFill>
                          </a:uFill>
                          <a:latin typeface="Arial"/>
                          <a:cs typeface="Arial"/>
                        </a:rPr>
                        <a:t>million</a:t>
                      </a:r>
                      <a:r>
                        <a:rPr sz="1200" u="none" spc="-35" dirty="0">
                          <a:uFill>
                            <a:solidFill>
                              <a:srgbClr val="000000"/>
                            </a:solidFill>
                          </a:uFill>
                          <a:latin typeface="Arial"/>
                          <a:cs typeface="Arial"/>
                        </a:rPr>
                        <a:t> </a:t>
                      </a:r>
                      <a:r>
                        <a:rPr sz="1200" u="none" spc="-50" dirty="0">
                          <a:uFill>
                            <a:solidFill>
                              <a:srgbClr val="000000"/>
                            </a:solidFill>
                          </a:uFill>
                          <a:latin typeface="Arial"/>
                          <a:cs typeface="Arial"/>
                        </a:rPr>
                        <a:t>active</a:t>
                      </a:r>
                      <a:r>
                        <a:rPr sz="1200" u="none" spc="-35" dirty="0">
                          <a:uFill>
                            <a:solidFill>
                              <a:srgbClr val="000000"/>
                            </a:solidFill>
                          </a:uFill>
                          <a:latin typeface="Arial"/>
                          <a:cs typeface="Arial"/>
                        </a:rPr>
                        <a:t> </a:t>
                      </a:r>
                      <a:r>
                        <a:rPr sz="1200" u="none" spc="-20" dirty="0">
                          <a:uFill>
                            <a:solidFill>
                              <a:srgbClr val="000000"/>
                            </a:solidFill>
                          </a:uFill>
                          <a:latin typeface="Arial"/>
                          <a:cs typeface="Arial"/>
                        </a:rPr>
                        <a:t>users</a:t>
                      </a:r>
                      <a:endParaRPr sz="1200" u="none" dirty="0">
                        <a:latin typeface="Arial"/>
                        <a:cs typeface="Arial"/>
                      </a:endParaRPr>
                    </a:p>
                  </a:txBody>
                  <a:tcPr marL="0" marR="0" marT="76835" marB="0">
                    <a:lnB w="12700">
                      <a:solidFill>
                        <a:srgbClr val="BFBFBF"/>
                      </a:solidFill>
                      <a:prstDash val="solid"/>
                    </a:lnB>
                    <a:solidFill>
                      <a:srgbClr val="F2F2F2">
                        <a:alpha val="45098"/>
                      </a:srgbClr>
                    </a:solidFill>
                  </a:tcPr>
                </a:tc>
                <a:tc>
                  <a:txBody>
                    <a:bodyPr/>
                    <a:lstStyle/>
                    <a:p>
                      <a:pPr marL="180340" marR="241935">
                        <a:lnSpc>
                          <a:spcPct val="105000"/>
                        </a:lnSpc>
                        <a:spcBef>
                          <a:spcPts val="535"/>
                        </a:spcBef>
                      </a:pPr>
                      <a:r>
                        <a:rPr sz="1200" dirty="0">
                          <a:latin typeface="Arial"/>
                          <a:cs typeface="Arial"/>
                        </a:rPr>
                        <a:t>It</a:t>
                      </a:r>
                      <a:r>
                        <a:rPr sz="1200" spc="-50" dirty="0">
                          <a:latin typeface="Arial"/>
                          <a:cs typeface="Arial"/>
                        </a:rPr>
                        <a:t> </a:t>
                      </a:r>
                      <a:r>
                        <a:rPr sz="1200" spc="-75" dirty="0">
                          <a:latin typeface="Arial"/>
                          <a:cs typeface="Arial"/>
                        </a:rPr>
                        <a:t>takes</a:t>
                      </a:r>
                      <a:r>
                        <a:rPr sz="1200" spc="-40" dirty="0">
                          <a:latin typeface="Arial"/>
                          <a:cs typeface="Arial"/>
                        </a:rPr>
                        <a:t> </a:t>
                      </a:r>
                      <a:r>
                        <a:rPr sz="1200" spc="-20" dirty="0">
                          <a:latin typeface="Arial"/>
                          <a:cs typeface="Arial"/>
                        </a:rPr>
                        <a:t>time</a:t>
                      </a:r>
                      <a:r>
                        <a:rPr sz="1200" spc="-40" dirty="0">
                          <a:latin typeface="Arial"/>
                          <a:cs typeface="Arial"/>
                        </a:rPr>
                        <a:t> </a:t>
                      </a:r>
                      <a:r>
                        <a:rPr sz="1200" dirty="0">
                          <a:latin typeface="Arial"/>
                          <a:cs typeface="Arial"/>
                        </a:rPr>
                        <a:t>to</a:t>
                      </a:r>
                      <a:r>
                        <a:rPr sz="1200" spc="-50" dirty="0">
                          <a:latin typeface="Arial"/>
                          <a:cs typeface="Arial"/>
                        </a:rPr>
                        <a:t> </a:t>
                      </a:r>
                      <a:r>
                        <a:rPr sz="1200" spc="-30" dirty="0">
                          <a:latin typeface="Arial"/>
                          <a:cs typeface="Arial"/>
                        </a:rPr>
                        <a:t>build</a:t>
                      </a:r>
                      <a:r>
                        <a:rPr sz="1200" spc="-40" dirty="0">
                          <a:latin typeface="Arial"/>
                          <a:cs typeface="Arial"/>
                        </a:rPr>
                        <a:t> </a:t>
                      </a:r>
                      <a:r>
                        <a:rPr sz="1200" spc="-20" dirty="0">
                          <a:latin typeface="Arial"/>
                          <a:cs typeface="Arial"/>
                        </a:rPr>
                        <a:t>from </a:t>
                      </a:r>
                      <a:r>
                        <a:rPr sz="1200" spc="-10" dirty="0">
                          <a:latin typeface="Arial"/>
                          <a:cs typeface="Arial"/>
                        </a:rPr>
                        <a:t>scratch</a:t>
                      </a:r>
                      <a:endParaRPr sz="1200">
                        <a:latin typeface="Arial"/>
                        <a:cs typeface="Arial"/>
                      </a:endParaRPr>
                    </a:p>
                  </a:txBody>
                  <a:tcPr marL="0" marR="0" marT="67945" marB="0">
                    <a:lnB w="12700">
                      <a:solidFill>
                        <a:srgbClr val="BFBFBF"/>
                      </a:solidFill>
                      <a:prstDash val="solid"/>
                    </a:lnB>
                    <a:solidFill>
                      <a:srgbClr val="F2F2F2">
                        <a:alpha val="45098"/>
                      </a:srgbClr>
                    </a:solidFill>
                  </a:tcPr>
                </a:tc>
                <a:extLst>
                  <a:ext uri="{0D108BD9-81ED-4DB2-BD59-A6C34878D82A}">
                    <a16:rowId xmlns:a16="http://schemas.microsoft.com/office/drawing/2014/main" val="10001"/>
                  </a:ext>
                </a:extLst>
              </a:tr>
              <a:tr h="539115">
                <a:tc>
                  <a:txBody>
                    <a:bodyPr/>
                    <a:lstStyle/>
                    <a:p>
                      <a:pPr marL="90805">
                        <a:lnSpc>
                          <a:spcPct val="100000"/>
                        </a:lnSpc>
                        <a:spcBef>
                          <a:spcPts val="610"/>
                        </a:spcBef>
                      </a:pPr>
                      <a:r>
                        <a:rPr sz="1200" spc="-30" dirty="0">
                          <a:latin typeface="Arial"/>
                          <a:cs typeface="Arial"/>
                        </a:rPr>
                        <a:t>It’s</a:t>
                      </a:r>
                      <a:r>
                        <a:rPr sz="1200" spc="-60" dirty="0">
                          <a:latin typeface="Arial"/>
                          <a:cs typeface="Arial"/>
                        </a:rPr>
                        <a:t> </a:t>
                      </a:r>
                      <a:r>
                        <a:rPr sz="1200" spc="-20" dirty="0">
                          <a:latin typeface="Arial"/>
                          <a:cs typeface="Arial"/>
                        </a:rPr>
                        <a:t>fast</a:t>
                      </a:r>
                      <a:endParaRPr sz="1200">
                        <a:latin typeface="Arial"/>
                        <a:cs typeface="Arial"/>
                      </a:endParaRPr>
                    </a:p>
                  </a:txBody>
                  <a:tcPr marL="0" marR="0" marT="77470" marB="0">
                    <a:lnT w="12700">
                      <a:solidFill>
                        <a:srgbClr val="BFBFBF"/>
                      </a:solidFill>
                      <a:prstDash val="solid"/>
                    </a:lnT>
                    <a:solidFill>
                      <a:srgbClr val="BFBFBF">
                        <a:alpha val="34899"/>
                      </a:srgbClr>
                    </a:solidFill>
                  </a:tcPr>
                </a:tc>
                <a:tc>
                  <a:txBody>
                    <a:bodyPr/>
                    <a:lstStyle/>
                    <a:p>
                      <a:pPr marL="180340" marR="260350">
                        <a:lnSpc>
                          <a:spcPct val="105000"/>
                        </a:lnSpc>
                        <a:spcBef>
                          <a:spcPts val="535"/>
                        </a:spcBef>
                      </a:pPr>
                      <a:r>
                        <a:rPr sz="1200" spc="-30" dirty="0">
                          <a:latin typeface="Arial"/>
                          <a:cs typeface="Arial"/>
                        </a:rPr>
                        <a:t>It’s</a:t>
                      </a:r>
                      <a:r>
                        <a:rPr sz="1200" spc="-40" dirty="0">
                          <a:latin typeface="Arial"/>
                          <a:cs typeface="Arial"/>
                        </a:rPr>
                        <a:t> </a:t>
                      </a:r>
                      <a:r>
                        <a:rPr sz="1200" spc="-25" dirty="0">
                          <a:latin typeface="Arial"/>
                          <a:cs typeface="Arial"/>
                        </a:rPr>
                        <a:t>important</a:t>
                      </a:r>
                      <a:r>
                        <a:rPr sz="1200" spc="-40" dirty="0">
                          <a:latin typeface="Arial"/>
                          <a:cs typeface="Arial"/>
                        </a:rPr>
                        <a:t> </a:t>
                      </a:r>
                      <a:r>
                        <a:rPr sz="1200" dirty="0">
                          <a:latin typeface="Arial"/>
                          <a:cs typeface="Arial"/>
                        </a:rPr>
                        <a:t>to</a:t>
                      </a:r>
                      <a:r>
                        <a:rPr sz="1200" spc="-40" dirty="0">
                          <a:latin typeface="Arial"/>
                          <a:cs typeface="Arial"/>
                        </a:rPr>
                        <a:t> </a:t>
                      </a:r>
                      <a:r>
                        <a:rPr sz="1200" spc="-30" dirty="0">
                          <a:latin typeface="Arial"/>
                          <a:cs typeface="Arial"/>
                        </a:rPr>
                        <a:t>build</a:t>
                      </a:r>
                      <a:r>
                        <a:rPr sz="1200" spc="-35" dirty="0">
                          <a:latin typeface="Arial"/>
                          <a:cs typeface="Arial"/>
                        </a:rPr>
                        <a:t> </a:t>
                      </a:r>
                      <a:r>
                        <a:rPr sz="1200" spc="-25" dirty="0">
                          <a:latin typeface="Arial"/>
                          <a:cs typeface="Arial"/>
                        </a:rPr>
                        <a:t>the </a:t>
                      </a:r>
                      <a:r>
                        <a:rPr sz="1200" spc="-20" dirty="0">
                          <a:latin typeface="Arial"/>
                          <a:cs typeface="Arial"/>
                        </a:rPr>
                        <a:t>right</a:t>
                      </a:r>
                      <a:r>
                        <a:rPr sz="1200" spc="-50" dirty="0">
                          <a:latin typeface="Arial"/>
                          <a:cs typeface="Arial"/>
                        </a:rPr>
                        <a:t> </a:t>
                      </a:r>
                      <a:r>
                        <a:rPr sz="1200" spc="-10" dirty="0">
                          <a:latin typeface="Arial"/>
                          <a:cs typeface="Arial"/>
                        </a:rPr>
                        <a:t>community</a:t>
                      </a:r>
                      <a:endParaRPr sz="1200">
                        <a:latin typeface="Arial"/>
                        <a:cs typeface="Arial"/>
                      </a:endParaRPr>
                    </a:p>
                  </a:txBody>
                  <a:tcPr marL="0" marR="0" marT="67945" marB="0">
                    <a:lnT w="12700">
                      <a:solidFill>
                        <a:srgbClr val="BFBFBF"/>
                      </a:solidFill>
                      <a:prstDash val="solid"/>
                    </a:lnT>
                    <a:solidFill>
                      <a:srgbClr val="BFBFBF">
                        <a:alpha val="34899"/>
                      </a:srgbClr>
                    </a:solidFill>
                  </a:tcPr>
                </a:tc>
                <a:extLst>
                  <a:ext uri="{0D108BD9-81ED-4DB2-BD59-A6C34878D82A}">
                    <a16:rowId xmlns:a16="http://schemas.microsoft.com/office/drawing/2014/main" val="10002"/>
                  </a:ext>
                </a:extLst>
              </a:tr>
              <a:tr h="356235">
                <a:tc>
                  <a:txBody>
                    <a:bodyPr/>
                    <a:lstStyle/>
                    <a:p>
                      <a:pPr marL="90805">
                        <a:lnSpc>
                          <a:spcPct val="100000"/>
                        </a:lnSpc>
                        <a:spcBef>
                          <a:spcPts val="610"/>
                        </a:spcBef>
                      </a:pPr>
                      <a:r>
                        <a:rPr sz="1200" spc="-30" dirty="0">
                          <a:latin typeface="Arial"/>
                          <a:cs typeface="Arial"/>
                        </a:rPr>
                        <a:t>It’s</a:t>
                      </a:r>
                      <a:r>
                        <a:rPr sz="1200" spc="-60" dirty="0">
                          <a:latin typeface="Arial"/>
                          <a:cs typeface="Arial"/>
                        </a:rPr>
                        <a:t> </a:t>
                      </a:r>
                      <a:r>
                        <a:rPr sz="1200" spc="-20" dirty="0">
                          <a:latin typeface="Arial"/>
                          <a:cs typeface="Arial"/>
                        </a:rPr>
                        <a:t>free</a:t>
                      </a:r>
                      <a:endParaRPr sz="1200">
                        <a:latin typeface="Arial"/>
                        <a:cs typeface="Arial"/>
                      </a:endParaRPr>
                    </a:p>
                  </a:txBody>
                  <a:tcPr marL="0" marR="0" marT="77470" marB="0">
                    <a:lnB w="12700">
                      <a:solidFill>
                        <a:srgbClr val="BFBFBF"/>
                      </a:solidFill>
                      <a:prstDash val="solid"/>
                    </a:lnB>
                    <a:solidFill>
                      <a:srgbClr val="F2F2F2">
                        <a:alpha val="45098"/>
                      </a:srgbClr>
                    </a:solidFill>
                  </a:tcPr>
                </a:tc>
                <a:tc>
                  <a:txBody>
                    <a:bodyPr/>
                    <a:lstStyle/>
                    <a:p>
                      <a:pPr marL="180340">
                        <a:lnSpc>
                          <a:spcPct val="100000"/>
                        </a:lnSpc>
                        <a:spcBef>
                          <a:spcPts val="610"/>
                        </a:spcBef>
                      </a:pPr>
                      <a:r>
                        <a:rPr sz="1200" spc="-30" dirty="0">
                          <a:latin typeface="Arial"/>
                          <a:cs typeface="Arial"/>
                        </a:rPr>
                        <a:t>It’s</a:t>
                      </a:r>
                      <a:r>
                        <a:rPr sz="1200" spc="-60" dirty="0">
                          <a:latin typeface="Arial"/>
                          <a:cs typeface="Arial"/>
                        </a:rPr>
                        <a:t> </a:t>
                      </a:r>
                      <a:r>
                        <a:rPr sz="1200" spc="-95" dirty="0">
                          <a:latin typeface="Arial"/>
                          <a:cs typeface="Arial"/>
                        </a:rPr>
                        <a:t>has</a:t>
                      </a:r>
                      <a:r>
                        <a:rPr sz="1200" spc="-55" dirty="0">
                          <a:latin typeface="Arial"/>
                          <a:cs typeface="Arial"/>
                        </a:rPr>
                        <a:t> </a:t>
                      </a:r>
                      <a:r>
                        <a:rPr sz="1200" dirty="0">
                          <a:latin typeface="Arial"/>
                          <a:cs typeface="Arial"/>
                        </a:rPr>
                        <a:t>to</a:t>
                      </a:r>
                      <a:r>
                        <a:rPr sz="1200" spc="-60" dirty="0">
                          <a:latin typeface="Arial"/>
                          <a:cs typeface="Arial"/>
                        </a:rPr>
                        <a:t> </a:t>
                      </a:r>
                      <a:r>
                        <a:rPr sz="1200" spc="-70" dirty="0">
                          <a:latin typeface="Arial"/>
                          <a:cs typeface="Arial"/>
                        </a:rPr>
                        <a:t>be</a:t>
                      </a:r>
                      <a:r>
                        <a:rPr sz="1200" spc="-55" dirty="0">
                          <a:latin typeface="Arial"/>
                          <a:cs typeface="Arial"/>
                        </a:rPr>
                        <a:t> </a:t>
                      </a:r>
                      <a:r>
                        <a:rPr sz="1200" spc="-10" dirty="0">
                          <a:latin typeface="Arial"/>
                          <a:cs typeface="Arial"/>
                        </a:rPr>
                        <a:t>consistent</a:t>
                      </a:r>
                      <a:endParaRPr sz="1200">
                        <a:latin typeface="Arial"/>
                        <a:cs typeface="Arial"/>
                      </a:endParaRPr>
                    </a:p>
                  </a:txBody>
                  <a:tcPr marL="0" marR="0" marT="77470" marB="0">
                    <a:lnB w="12700">
                      <a:solidFill>
                        <a:srgbClr val="BFBFBF"/>
                      </a:solidFill>
                      <a:prstDash val="solid"/>
                    </a:lnB>
                    <a:solidFill>
                      <a:srgbClr val="F2F2F2">
                        <a:alpha val="45098"/>
                      </a:srgbClr>
                    </a:solidFill>
                  </a:tcPr>
                </a:tc>
                <a:extLst>
                  <a:ext uri="{0D108BD9-81ED-4DB2-BD59-A6C34878D82A}">
                    <a16:rowId xmlns:a16="http://schemas.microsoft.com/office/drawing/2014/main" val="10003"/>
                  </a:ext>
                </a:extLst>
              </a:tr>
              <a:tr h="539115">
                <a:tc>
                  <a:txBody>
                    <a:bodyPr/>
                    <a:lstStyle/>
                    <a:p>
                      <a:pPr marL="90805" marR="172720">
                        <a:lnSpc>
                          <a:spcPct val="103299"/>
                        </a:lnSpc>
                        <a:spcBef>
                          <a:spcPts val="565"/>
                        </a:spcBef>
                      </a:pPr>
                      <a:r>
                        <a:rPr sz="1200" spc="-30" dirty="0">
                          <a:latin typeface="Arial"/>
                          <a:cs typeface="Arial"/>
                        </a:rPr>
                        <a:t>It’s</a:t>
                      </a:r>
                      <a:r>
                        <a:rPr sz="1200" spc="-50" dirty="0">
                          <a:latin typeface="Arial"/>
                          <a:cs typeface="Arial"/>
                        </a:rPr>
                        <a:t> </a:t>
                      </a:r>
                      <a:r>
                        <a:rPr sz="1200" spc="-25" dirty="0">
                          <a:latin typeface="Arial"/>
                          <a:cs typeface="Arial"/>
                        </a:rPr>
                        <a:t>fairly</a:t>
                      </a:r>
                      <a:r>
                        <a:rPr sz="1200" spc="-55" dirty="0">
                          <a:latin typeface="Arial"/>
                          <a:cs typeface="Arial"/>
                        </a:rPr>
                        <a:t> </a:t>
                      </a:r>
                      <a:r>
                        <a:rPr sz="1200" spc="-100" dirty="0">
                          <a:latin typeface="Arial"/>
                          <a:cs typeface="Arial"/>
                        </a:rPr>
                        <a:t>easy</a:t>
                      </a:r>
                      <a:r>
                        <a:rPr sz="1200" spc="-55" dirty="0">
                          <a:latin typeface="Arial"/>
                          <a:cs typeface="Arial"/>
                        </a:rPr>
                        <a:t> </a:t>
                      </a:r>
                      <a:r>
                        <a:rPr sz="1200" dirty="0">
                          <a:latin typeface="Arial"/>
                          <a:cs typeface="Arial"/>
                        </a:rPr>
                        <a:t>to</a:t>
                      </a:r>
                      <a:r>
                        <a:rPr sz="1200" spc="-55" dirty="0">
                          <a:latin typeface="Arial"/>
                          <a:cs typeface="Arial"/>
                        </a:rPr>
                        <a:t> </a:t>
                      </a:r>
                      <a:r>
                        <a:rPr sz="1200" spc="-50" dirty="0">
                          <a:latin typeface="Arial"/>
                          <a:cs typeface="Arial"/>
                        </a:rPr>
                        <a:t>get</a:t>
                      </a:r>
                      <a:r>
                        <a:rPr sz="1200" spc="-55" dirty="0">
                          <a:latin typeface="Arial"/>
                          <a:cs typeface="Arial"/>
                        </a:rPr>
                        <a:t> </a:t>
                      </a:r>
                      <a:r>
                        <a:rPr sz="1200" spc="-50" dirty="0">
                          <a:latin typeface="Arial"/>
                          <a:cs typeface="Arial"/>
                        </a:rPr>
                        <a:t>up</a:t>
                      </a:r>
                      <a:r>
                        <a:rPr sz="1200" spc="-45" dirty="0">
                          <a:latin typeface="Arial"/>
                          <a:cs typeface="Arial"/>
                        </a:rPr>
                        <a:t> </a:t>
                      </a:r>
                      <a:r>
                        <a:rPr sz="1200" spc="-25" dirty="0">
                          <a:latin typeface="Arial"/>
                          <a:cs typeface="Arial"/>
                        </a:rPr>
                        <a:t>to </a:t>
                      </a:r>
                      <a:r>
                        <a:rPr sz="1200" spc="-10" dirty="0">
                          <a:latin typeface="Arial"/>
                          <a:cs typeface="Arial"/>
                        </a:rPr>
                        <a:t>speed</a:t>
                      </a:r>
                      <a:endParaRPr lang="en-CA" sz="1200" spc="-10" dirty="0">
                        <a:latin typeface="Arial"/>
                        <a:cs typeface="Arial"/>
                      </a:endParaRPr>
                    </a:p>
                    <a:p>
                      <a:pPr marL="90805" marR="172720">
                        <a:lnSpc>
                          <a:spcPct val="103299"/>
                        </a:lnSpc>
                        <a:spcBef>
                          <a:spcPts val="565"/>
                        </a:spcBef>
                      </a:pPr>
                      <a:endParaRPr sz="1200" dirty="0">
                        <a:latin typeface="Arial"/>
                        <a:cs typeface="Arial"/>
                      </a:endParaRPr>
                    </a:p>
                  </a:txBody>
                  <a:tcPr marL="0" marR="0" marT="71755" marB="0">
                    <a:lnT w="12700">
                      <a:solidFill>
                        <a:srgbClr val="BFBFBF"/>
                      </a:solidFill>
                      <a:prstDash val="solid"/>
                    </a:lnT>
                    <a:solidFill>
                      <a:srgbClr val="BFBFBF">
                        <a:alpha val="34899"/>
                      </a:srgbClr>
                    </a:solidFill>
                  </a:tcPr>
                </a:tc>
                <a:tc>
                  <a:txBody>
                    <a:bodyPr/>
                    <a:lstStyle/>
                    <a:p>
                      <a:pPr marL="180340">
                        <a:lnSpc>
                          <a:spcPct val="100000"/>
                        </a:lnSpc>
                        <a:spcBef>
                          <a:spcPts val="615"/>
                        </a:spcBef>
                      </a:pPr>
                      <a:r>
                        <a:rPr sz="1200" spc="-30" dirty="0">
                          <a:latin typeface="Arial"/>
                          <a:cs typeface="Arial"/>
                        </a:rPr>
                        <a:t>It’s</a:t>
                      </a:r>
                      <a:r>
                        <a:rPr sz="1200" spc="-60" dirty="0">
                          <a:latin typeface="Arial"/>
                          <a:cs typeface="Arial"/>
                        </a:rPr>
                        <a:t> </a:t>
                      </a:r>
                      <a:r>
                        <a:rPr sz="1200" spc="-10" dirty="0">
                          <a:latin typeface="Arial"/>
                          <a:cs typeface="Arial"/>
                        </a:rPr>
                        <a:t>not</a:t>
                      </a:r>
                      <a:r>
                        <a:rPr sz="1200" spc="-65" dirty="0">
                          <a:latin typeface="Arial"/>
                          <a:cs typeface="Arial"/>
                        </a:rPr>
                        <a:t> </a:t>
                      </a:r>
                      <a:r>
                        <a:rPr sz="1200" spc="-10" dirty="0">
                          <a:latin typeface="Arial"/>
                          <a:cs typeface="Arial"/>
                        </a:rPr>
                        <a:t>stable</a:t>
                      </a:r>
                      <a:endParaRPr sz="1200" dirty="0">
                        <a:latin typeface="Arial"/>
                        <a:cs typeface="Arial"/>
                      </a:endParaRPr>
                    </a:p>
                  </a:txBody>
                  <a:tcPr marL="0" marR="0" marT="78105" marB="0">
                    <a:lnT w="12700">
                      <a:solidFill>
                        <a:srgbClr val="BFBFBF"/>
                      </a:solidFill>
                      <a:prstDash val="solid"/>
                    </a:lnT>
                    <a:solidFill>
                      <a:srgbClr val="BFBFBF">
                        <a:alpha val="34899"/>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5B09BB16-659C-0F1E-3338-594E71EED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18" y="196427"/>
            <a:ext cx="5487342" cy="3962400"/>
          </a:xfrm>
          <a:prstGeom prst="rect">
            <a:avLst/>
          </a:prstGeom>
        </p:spPr>
      </p:pic>
      <p:sp>
        <p:nvSpPr>
          <p:cNvPr id="6" name="TextBox 5">
            <a:extLst>
              <a:ext uri="{FF2B5EF4-FFF2-40B4-BE49-F238E27FC236}">
                <a16:creationId xmlns:a16="http://schemas.microsoft.com/office/drawing/2014/main" id="{390CE66F-B811-25A3-00E3-3008ED1A6179}"/>
              </a:ext>
            </a:extLst>
          </p:cNvPr>
          <p:cNvSpPr txBox="1"/>
          <p:nvPr/>
        </p:nvSpPr>
        <p:spPr>
          <a:xfrm>
            <a:off x="8763000" y="1524000"/>
            <a:ext cx="950878" cy="509524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5069849-F689-C72C-9DFC-2140F0B0B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459380"/>
            <a:ext cx="6637982" cy="4932020"/>
          </a:xfrm>
          <a:prstGeom prst="rect">
            <a:avLst/>
          </a:prstGeom>
        </p:spPr>
      </p:pic>
    </p:spTree>
    <p:extLst>
      <p:ext uri="{BB962C8B-B14F-4D97-AF65-F5344CB8AC3E}">
        <p14:creationId xmlns:p14="http://schemas.microsoft.com/office/powerpoint/2010/main" val="345186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7D3C8B86-C103-1473-C646-C00706939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07" y="491457"/>
            <a:ext cx="3908907" cy="6590380"/>
          </a:xfrm>
          <a:prstGeom prst="rect">
            <a:avLst/>
          </a:prstGeom>
        </p:spPr>
      </p:pic>
      <p:sp>
        <p:nvSpPr>
          <p:cNvPr id="5" name="TextBox 4">
            <a:extLst>
              <a:ext uri="{FF2B5EF4-FFF2-40B4-BE49-F238E27FC236}">
                <a16:creationId xmlns:a16="http://schemas.microsoft.com/office/drawing/2014/main" id="{3925E570-B208-A4F5-3C89-6F6991A6AE91}"/>
              </a:ext>
            </a:extLst>
          </p:cNvPr>
          <p:cNvSpPr txBox="1"/>
          <p:nvPr/>
        </p:nvSpPr>
        <p:spPr>
          <a:xfrm rot="21169145">
            <a:off x="7818409" y="3190844"/>
            <a:ext cx="2209800" cy="2581364"/>
          </a:xfrm>
          <a:prstGeom prst="rect">
            <a:avLst/>
          </a:prstGeom>
          <a:noFill/>
        </p:spPr>
        <p:txBody>
          <a:bodyPr wrap="square">
            <a:spAutoFit/>
          </a:bodyPr>
          <a:lstStyle/>
          <a:p>
            <a:r>
              <a:rPr lang="en-CA" b="0" i="0" dirty="0">
                <a:solidFill>
                  <a:schemeClr val="tx1"/>
                </a:solidFill>
                <a:effectLst/>
                <a:latin typeface="TwitterChirp"/>
              </a:rPr>
              <a:t>“Human beings are flawed, and they are capable of creating brilliant art, which should remain in its true, original form. That’s all that matters in a free society.”</a:t>
            </a:r>
            <a:endParaRPr lang="en-US" dirty="0">
              <a:solidFill>
                <a:schemeClr val="tx1"/>
              </a:solidFill>
            </a:endParaRPr>
          </a:p>
        </p:txBody>
      </p:sp>
      <p:sp>
        <p:nvSpPr>
          <p:cNvPr id="6" name="TextBox 5">
            <a:extLst>
              <a:ext uri="{FF2B5EF4-FFF2-40B4-BE49-F238E27FC236}">
                <a16:creationId xmlns:a16="http://schemas.microsoft.com/office/drawing/2014/main" id="{F5E6BB1F-1929-672E-BC9D-9032DA87EFAF}"/>
              </a:ext>
            </a:extLst>
          </p:cNvPr>
          <p:cNvSpPr txBox="1"/>
          <p:nvPr/>
        </p:nvSpPr>
        <p:spPr>
          <a:xfrm rot="993375">
            <a:off x="4686301" y="4401728"/>
            <a:ext cx="2819400" cy="1533435"/>
          </a:xfrm>
          <a:prstGeom prst="rect">
            <a:avLst/>
          </a:prstGeom>
          <a:noFill/>
        </p:spPr>
        <p:txBody>
          <a:bodyPr wrap="square" rtlCol="0">
            <a:spAutoFit/>
          </a:bodyPr>
          <a:lstStyle/>
          <a:p>
            <a:r>
              <a:rPr lang="en-CA" b="0" i="0" dirty="0">
                <a:solidFill>
                  <a:schemeClr val="tx1"/>
                </a:solidFill>
                <a:effectLst/>
                <a:latin typeface="TwitterChirp"/>
              </a:rPr>
              <a:t>“I would love any proof that large swaths of people were not buying his books because he offended wig wearers.”</a:t>
            </a:r>
            <a:endParaRPr lang="en-US" dirty="0">
              <a:solidFill>
                <a:schemeClr val="tx1"/>
              </a:solidFill>
            </a:endParaRPr>
          </a:p>
        </p:txBody>
      </p:sp>
      <p:sp>
        <p:nvSpPr>
          <p:cNvPr id="7" name="TextBox 6">
            <a:extLst>
              <a:ext uri="{FF2B5EF4-FFF2-40B4-BE49-F238E27FC236}">
                <a16:creationId xmlns:a16="http://schemas.microsoft.com/office/drawing/2014/main" id="{53F713E8-6031-E94C-EBCD-6E012CF2E170}"/>
              </a:ext>
            </a:extLst>
          </p:cNvPr>
          <p:cNvSpPr txBox="1"/>
          <p:nvPr/>
        </p:nvSpPr>
        <p:spPr>
          <a:xfrm rot="10318712" flipV="1">
            <a:off x="4483466" y="2377253"/>
            <a:ext cx="4548187" cy="1477328"/>
          </a:xfrm>
          <a:prstGeom prst="rect">
            <a:avLst/>
          </a:prstGeom>
          <a:noFill/>
        </p:spPr>
        <p:txBody>
          <a:bodyPr wrap="square" rtlCol="0">
            <a:spAutoFit/>
          </a:bodyPr>
          <a:lstStyle/>
          <a:p>
            <a:r>
              <a:rPr lang="en-CA" b="0" i="0" dirty="0">
                <a:solidFill>
                  <a:schemeClr val="tx1"/>
                </a:solidFill>
                <a:effectLst/>
                <a:latin typeface="TwitterChirp"/>
              </a:rPr>
              <a:t>“Those who might cheer specific edits to Dahl's work should consider how the power to rewrite books might be used in the hands of those who do not share their values and sensibilities.” </a:t>
            </a:r>
            <a:endParaRPr lang="en-US" dirty="0">
              <a:solidFill>
                <a:schemeClr val="tx1"/>
              </a:solidFill>
            </a:endParaRPr>
          </a:p>
        </p:txBody>
      </p:sp>
      <p:sp>
        <p:nvSpPr>
          <p:cNvPr id="8" name="TextBox 7">
            <a:extLst>
              <a:ext uri="{FF2B5EF4-FFF2-40B4-BE49-F238E27FC236}">
                <a16:creationId xmlns:a16="http://schemas.microsoft.com/office/drawing/2014/main" id="{3F1B5412-7D47-675C-516B-A37F71098517}"/>
              </a:ext>
            </a:extLst>
          </p:cNvPr>
          <p:cNvSpPr txBox="1"/>
          <p:nvPr/>
        </p:nvSpPr>
        <p:spPr>
          <a:xfrm>
            <a:off x="4800600" y="5943426"/>
            <a:ext cx="4648197" cy="1754326"/>
          </a:xfrm>
          <a:prstGeom prst="rect">
            <a:avLst/>
          </a:prstGeom>
          <a:noFill/>
        </p:spPr>
        <p:txBody>
          <a:bodyPr wrap="square" rtlCol="0">
            <a:spAutoFit/>
          </a:bodyPr>
          <a:lstStyle/>
          <a:p>
            <a:r>
              <a:rPr lang="en-CA" b="0" i="0" dirty="0">
                <a:solidFill>
                  <a:schemeClr val="tx1"/>
                </a:solidFill>
                <a:effectLst/>
                <a:latin typeface="TwitterChirp"/>
              </a:rPr>
              <a:t>“The problem with taking license to re-edit classic works is that there is no limiting principle. You start out wanting to replace a word here and a word there, and end up inserting entirely new ideas (as has been done to Dahl's work).”</a:t>
            </a:r>
            <a:endParaRPr lang="en-US" dirty="0">
              <a:solidFill>
                <a:schemeClr val="tx1"/>
              </a:solidFill>
            </a:endParaRPr>
          </a:p>
        </p:txBody>
      </p:sp>
      <p:sp>
        <p:nvSpPr>
          <p:cNvPr id="9" name="TextBox 8">
            <a:extLst>
              <a:ext uri="{FF2B5EF4-FFF2-40B4-BE49-F238E27FC236}">
                <a16:creationId xmlns:a16="http://schemas.microsoft.com/office/drawing/2014/main" id="{4A15754A-808C-A264-5A10-C717C2A5634C}"/>
              </a:ext>
            </a:extLst>
          </p:cNvPr>
          <p:cNvSpPr txBox="1"/>
          <p:nvPr/>
        </p:nvSpPr>
        <p:spPr>
          <a:xfrm>
            <a:off x="4393114" y="288408"/>
            <a:ext cx="4314825" cy="2090738"/>
          </a:xfrm>
          <a:prstGeom prst="rect">
            <a:avLst/>
          </a:prstGeom>
          <a:noFill/>
        </p:spPr>
        <p:txBody>
          <a:bodyPr wrap="square" rtlCol="0">
            <a:spAutoFit/>
          </a:bodyPr>
          <a:lstStyle/>
          <a:p>
            <a:r>
              <a:rPr lang="en-CA" b="0" i="0" dirty="0">
                <a:solidFill>
                  <a:schemeClr val="tx1"/>
                </a:solidFill>
                <a:effectLst/>
                <a:latin typeface="TwitterChirp"/>
              </a:rPr>
              <a:t>“I disagree. I love the Road Dahl books and have started reading them to my 4yo but there are words and phrases used in there that are now understood to be harmful and I'm pleased that small changes are being made so they are more inclusive. It also ensures they'll stay loved.”</a:t>
            </a:r>
            <a:endParaRPr lang="en-US" dirty="0">
              <a:solidFill>
                <a:schemeClr val="tx1"/>
              </a:solidFill>
            </a:endParaRPr>
          </a:p>
        </p:txBody>
      </p:sp>
    </p:spTree>
    <p:extLst>
      <p:ext uri="{BB962C8B-B14F-4D97-AF65-F5344CB8AC3E}">
        <p14:creationId xmlns:p14="http://schemas.microsoft.com/office/powerpoint/2010/main" val="224737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1143000"/>
            <a:ext cx="9753600" cy="5486400"/>
            <a:chOff x="152400" y="1142999"/>
            <a:chExt cx="9753600" cy="5486400"/>
          </a:xfrm>
        </p:grpSpPr>
        <p:pic>
          <p:nvPicPr>
            <p:cNvPr id="3" name="object 3"/>
            <p:cNvPicPr/>
            <p:nvPr/>
          </p:nvPicPr>
          <p:blipFill>
            <a:blip r:embed="rId2" cstate="print"/>
            <a:stretch>
              <a:fillRect/>
            </a:stretch>
          </p:blipFill>
          <p:spPr>
            <a:xfrm>
              <a:off x="436880" y="1142999"/>
              <a:ext cx="9184395" cy="2203148"/>
            </a:xfrm>
            <a:prstGeom prst="rect">
              <a:avLst/>
            </a:prstGeom>
          </p:spPr>
        </p:pic>
        <p:pic>
          <p:nvPicPr>
            <p:cNvPr id="4" name="object 4"/>
            <p:cNvPicPr/>
            <p:nvPr/>
          </p:nvPicPr>
          <p:blipFill>
            <a:blip r:embed="rId3" cstate="print"/>
            <a:stretch>
              <a:fillRect/>
            </a:stretch>
          </p:blipFill>
          <p:spPr>
            <a:xfrm>
              <a:off x="152400" y="1142999"/>
              <a:ext cx="9753600" cy="5486399"/>
            </a:xfrm>
            <a:prstGeom prst="rect">
              <a:avLst/>
            </a:prstGeom>
          </p:spPr>
        </p:pic>
      </p:grpSp>
      <p:sp>
        <p:nvSpPr>
          <p:cNvPr id="5" name="object 5"/>
          <p:cNvSpPr txBox="1">
            <a:spLocks noGrp="1"/>
          </p:cNvSpPr>
          <p:nvPr>
            <p:ph type="title"/>
          </p:nvPr>
        </p:nvSpPr>
        <p:spPr>
          <a:prstGeom prst="rect">
            <a:avLst/>
          </a:prstGeom>
        </p:spPr>
        <p:txBody>
          <a:bodyPr vert="horz" wrap="square" lIns="0" tIns="411988" rIns="0" bIns="0" rtlCol="0">
            <a:spAutoFit/>
          </a:bodyPr>
          <a:lstStyle/>
          <a:p>
            <a:pPr marL="3393440">
              <a:lnSpc>
                <a:spcPct val="100000"/>
              </a:lnSpc>
              <a:spcBef>
                <a:spcPts val="100"/>
              </a:spcBef>
            </a:pPr>
            <a:r>
              <a:rPr spc="-215" dirty="0"/>
              <a:t>Snapchat</a:t>
            </a:r>
          </a:p>
        </p:txBody>
      </p:sp>
      <p:sp>
        <p:nvSpPr>
          <p:cNvPr id="7" name="object 7"/>
          <p:cNvSpPr txBox="1"/>
          <p:nvPr/>
        </p:nvSpPr>
        <p:spPr>
          <a:xfrm>
            <a:off x="5029200" y="3693039"/>
            <a:ext cx="3688587" cy="1466427"/>
          </a:xfrm>
          <a:prstGeom prst="rect">
            <a:avLst/>
          </a:prstGeom>
        </p:spPr>
        <p:txBody>
          <a:bodyPr vert="horz" wrap="square" lIns="0" tIns="100965" rIns="0" bIns="0" rtlCol="0">
            <a:spAutoFit/>
          </a:bodyPr>
          <a:lstStyle/>
          <a:p>
            <a:pPr marL="12700">
              <a:lnSpc>
                <a:spcPct val="100000"/>
              </a:lnSpc>
              <a:spcBef>
                <a:spcPts val="795"/>
              </a:spcBef>
            </a:pPr>
            <a:r>
              <a:rPr spc="-90" dirty="0">
                <a:latin typeface="Arial"/>
                <a:cs typeface="Arial"/>
              </a:rPr>
              <a:t>Snapchat</a:t>
            </a:r>
            <a:r>
              <a:rPr spc="-50" dirty="0">
                <a:latin typeface="Arial"/>
                <a:cs typeface="Arial"/>
              </a:rPr>
              <a:t> </a:t>
            </a:r>
            <a:r>
              <a:rPr spc="-114" dirty="0">
                <a:latin typeface="Arial"/>
                <a:cs typeface="Arial"/>
              </a:rPr>
              <a:t>has</a:t>
            </a:r>
            <a:r>
              <a:rPr spc="-60" dirty="0">
                <a:latin typeface="Arial"/>
                <a:cs typeface="Arial"/>
              </a:rPr>
              <a:t> </a:t>
            </a:r>
            <a:r>
              <a:rPr lang="en-CA" b="1" u="sng" spc="-80" dirty="0">
                <a:solidFill>
                  <a:schemeClr val="tx1"/>
                </a:solidFill>
                <a:uFill>
                  <a:solidFill>
                    <a:srgbClr val="0563C1"/>
                  </a:solidFill>
                </a:uFill>
                <a:latin typeface="Arial"/>
                <a:cs typeface="Arial"/>
              </a:rPr>
              <a:t>363</a:t>
            </a:r>
            <a:r>
              <a:rPr b="1" u="sng" spc="-50" dirty="0">
                <a:solidFill>
                  <a:schemeClr val="tx1"/>
                </a:solidFill>
                <a:uFill>
                  <a:solidFill>
                    <a:srgbClr val="0563C1"/>
                  </a:solidFill>
                </a:uFill>
                <a:latin typeface="Arial"/>
                <a:cs typeface="Arial"/>
              </a:rPr>
              <a:t> </a:t>
            </a:r>
            <a:r>
              <a:rPr b="1" u="sng" spc="-130" dirty="0">
                <a:solidFill>
                  <a:schemeClr val="tx1"/>
                </a:solidFill>
                <a:uFill>
                  <a:solidFill>
                    <a:srgbClr val="0563C1"/>
                  </a:solidFill>
                </a:uFill>
                <a:latin typeface="Arial"/>
                <a:cs typeface="Arial"/>
              </a:rPr>
              <a:t>m</a:t>
            </a:r>
            <a:r>
              <a:rPr b="1" u="sng" spc="-35" dirty="0">
                <a:solidFill>
                  <a:schemeClr val="tx1"/>
                </a:solidFill>
                <a:uFill>
                  <a:solidFill>
                    <a:srgbClr val="0563C1"/>
                  </a:solidFill>
                </a:uFill>
                <a:latin typeface="Arial"/>
                <a:cs typeface="Arial"/>
              </a:rPr>
              <a:t> </a:t>
            </a:r>
            <a:r>
              <a:rPr spc="-90" dirty="0">
                <a:latin typeface="Arial"/>
                <a:cs typeface="Arial"/>
              </a:rPr>
              <a:t>active</a:t>
            </a:r>
            <a:r>
              <a:rPr spc="-45" dirty="0">
                <a:latin typeface="Arial"/>
                <a:cs typeface="Arial"/>
              </a:rPr>
              <a:t> </a:t>
            </a:r>
            <a:r>
              <a:rPr lang="en-CA" spc="-45" dirty="0">
                <a:latin typeface="Arial"/>
                <a:cs typeface="Arial"/>
              </a:rPr>
              <a:t>daily </a:t>
            </a:r>
            <a:r>
              <a:rPr spc="-20" dirty="0">
                <a:latin typeface="Arial"/>
                <a:cs typeface="Arial"/>
              </a:rPr>
              <a:t>users</a:t>
            </a:r>
            <a:endParaRPr dirty="0">
              <a:latin typeface="Arial"/>
              <a:cs typeface="Arial"/>
            </a:endParaRPr>
          </a:p>
          <a:p>
            <a:pPr marL="195580" indent="-182880">
              <a:lnSpc>
                <a:spcPct val="100000"/>
              </a:lnSpc>
              <a:spcBef>
                <a:spcPts val="695"/>
              </a:spcBef>
              <a:buClr>
                <a:srgbClr val="000000"/>
              </a:buClr>
              <a:buFont typeface="Arial"/>
              <a:buChar char="•"/>
              <a:tabLst>
                <a:tab pos="195580" algn="l"/>
              </a:tabLst>
            </a:pPr>
            <a:r>
              <a:rPr b="1" u="sng" spc="-140" dirty="0">
                <a:solidFill>
                  <a:schemeClr val="tx1"/>
                </a:solidFill>
                <a:uFill>
                  <a:solidFill>
                    <a:srgbClr val="0563C1"/>
                  </a:solidFill>
                </a:uFill>
                <a:latin typeface="Arial"/>
                <a:cs typeface="Arial"/>
              </a:rPr>
              <a:t>75%</a:t>
            </a:r>
            <a:r>
              <a:rPr b="1" u="sng" spc="-45" dirty="0">
                <a:solidFill>
                  <a:schemeClr val="tx1"/>
                </a:solidFill>
                <a:uFill>
                  <a:solidFill>
                    <a:srgbClr val="0563C1"/>
                  </a:solidFill>
                </a:uFill>
                <a:latin typeface="Arial"/>
                <a:cs typeface="Arial"/>
              </a:rPr>
              <a:t> </a:t>
            </a:r>
            <a:r>
              <a:rPr spc="-75" dirty="0">
                <a:latin typeface="Arial"/>
                <a:cs typeface="Arial"/>
              </a:rPr>
              <a:t>of</a:t>
            </a:r>
            <a:r>
              <a:rPr spc="-50" dirty="0">
                <a:latin typeface="Arial"/>
                <a:cs typeface="Arial"/>
              </a:rPr>
              <a:t> </a:t>
            </a:r>
            <a:r>
              <a:rPr spc="-75" dirty="0">
                <a:latin typeface="Arial"/>
                <a:cs typeface="Arial"/>
              </a:rPr>
              <a:t>them</a:t>
            </a:r>
            <a:r>
              <a:rPr spc="-35" dirty="0">
                <a:latin typeface="Arial"/>
                <a:cs typeface="Arial"/>
              </a:rPr>
              <a:t> </a:t>
            </a:r>
            <a:r>
              <a:rPr spc="-90" dirty="0">
                <a:latin typeface="Arial"/>
                <a:cs typeface="Arial"/>
              </a:rPr>
              <a:t>are</a:t>
            </a:r>
            <a:r>
              <a:rPr spc="-40" dirty="0">
                <a:latin typeface="Arial"/>
                <a:cs typeface="Arial"/>
              </a:rPr>
              <a:t> </a:t>
            </a:r>
            <a:r>
              <a:rPr spc="-90" dirty="0">
                <a:latin typeface="Arial"/>
                <a:cs typeface="Arial"/>
              </a:rPr>
              <a:t>under</a:t>
            </a:r>
            <a:r>
              <a:rPr spc="-50" dirty="0">
                <a:latin typeface="Arial"/>
                <a:cs typeface="Arial"/>
              </a:rPr>
              <a:t> </a:t>
            </a:r>
            <a:r>
              <a:rPr spc="-25" dirty="0">
                <a:latin typeface="Arial"/>
                <a:cs typeface="Arial"/>
              </a:rPr>
              <a:t>35</a:t>
            </a:r>
            <a:endParaRPr dirty="0">
              <a:latin typeface="Arial"/>
              <a:cs typeface="Arial"/>
            </a:endParaRPr>
          </a:p>
          <a:p>
            <a:pPr marL="195580" indent="-182880">
              <a:lnSpc>
                <a:spcPct val="100000"/>
              </a:lnSpc>
              <a:spcBef>
                <a:spcPts val="695"/>
              </a:spcBef>
              <a:buClr>
                <a:srgbClr val="000000"/>
              </a:buClr>
              <a:buChar char="•"/>
              <a:tabLst>
                <a:tab pos="195580" algn="l"/>
              </a:tabLst>
            </a:pPr>
            <a:r>
              <a:rPr b="1" u="sng" spc="-110" dirty="0">
                <a:solidFill>
                  <a:schemeClr val="tx1"/>
                </a:solidFill>
                <a:uFill>
                  <a:solidFill>
                    <a:srgbClr val="0563C1"/>
                  </a:solidFill>
                </a:uFill>
                <a:latin typeface="Arial"/>
                <a:cs typeface="Arial"/>
              </a:rPr>
              <a:t>&gt;175K</a:t>
            </a:r>
            <a:r>
              <a:rPr b="1" u="sng" spc="-65" dirty="0">
                <a:solidFill>
                  <a:schemeClr val="tx1"/>
                </a:solidFill>
                <a:uFill>
                  <a:solidFill>
                    <a:srgbClr val="0563C1"/>
                  </a:solidFill>
                </a:uFill>
                <a:latin typeface="Arial"/>
                <a:cs typeface="Arial"/>
              </a:rPr>
              <a:t> </a:t>
            </a:r>
            <a:r>
              <a:rPr spc="-40" dirty="0">
                <a:latin typeface="Arial"/>
                <a:cs typeface="Arial"/>
              </a:rPr>
              <a:t>daily</a:t>
            </a:r>
            <a:r>
              <a:rPr spc="-65" dirty="0">
                <a:latin typeface="Arial"/>
                <a:cs typeface="Arial"/>
              </a:rPr>
              <a:t> </a:t>
            </a:r>
            <a:r>
              <a:rPr spc="-20" dirty="0">
                <a:latin typeface="Arial"/>
                <a:cs typeface="Arial"/>
              </a:rPr>
              <a:t>video</a:t>
            </a:r>
            <a:endParaRPr dirty="0">
              <a:latin typeface="Arial"/>
              <a:cs typeface="Arial"/>
            </a:endParaRPr>
          </a:p>
          <a:p>
            <a:pPr marL="195580" indent="-182880">
              <a:lnSpc>
                <a:spcPct val="100000"/>
              </a:lnSpc>
              <a:spcBef>
                <a:spcPts val="600"/>
              </a:spcBef>
              <a:buChar char="•"/>
              <a:tabLst>
                <a:tab pos="195580" algn="l"/>
              </a:tabLst>
            </a:pPr>
            <a:r>
              <a:rPr spc="-85" dirty="0">
                <a:solidFill>
                  <a:schemeClr val="tx1"/>
                </a:solidFill>
                <a:latin typeface="Arial"/>
                <a:cs typeface="Arial"/>
              </a:rPr>
              <a:t>Over</a:t>
            </a:r>
            <a:r>
              <a:rPr spc="-55" dirty="0">
                <a:solidFill>
                  <a:schemeClr val="tx1"/>
                </a:solidFill>
                <a:latin typeface="Arial"/>
                <a:cs typeface="Arial"/>
              </a:rPr>
              <a:t> </a:t>
            </a:r>
            <a:r>
              <a:rPr b="1" u="sng" spc="-85" dirty="0">
                <a:solidFill>
                  <a:schemeClr val="tx1"/>
                </a:solidFill>
                <a:latin typeface="Arial"/>
                <a:cs typeface="Arial"/>
              </a:rPr>
              <a:t>5</a:t>
            </a:r>
            <a:r>
              <a:rPr b="1" u="sng" spc="-55" dirty="0">
                <a:solidFill>
                  <a:schemeClr val="tx1"/>
                </a:solidFill>
                <a:latin typeface="Arial"/>
                <a:cs typeface="Arial"/>
              </a:rPr>
              <a:t> </a:t>
            </a:r>
            <a:r>
              <a:rPr b="1" u="sng" spc="-60" dirty="0">
                <a:solidFill>
                  <a:schemeClr val="tx1"/>
                </a:solidFill>
                <a:latin typeface="Arial"/>
                <a:cs typeface="Arial"/>
              </a:rPr>
              <a:t>b</a:t>
            </a:r>
            <a:r>
              <a:rPr b="1" u="sng" spc="-50" dirty="0">
                <a:solidFill>
                  <a:schemeClr val="tx1"/>
                </a:solidFill>
                <a:latin typeface="Arial"/>
                <a:cs typeface="Arial"/>
              </a:rPr>
              <a:t> </a:t>
            </a:r>
            <a:r>
              <a:rPr spc="-110" dirty="0">
                <a:latin typeface="Arial"/>
                <a:cs typeface="Arial"/>
              </a:rPr>
              <a:t>snaps</a:t>
            </a:r>
            <a:r>
              <a:rPr spc="-60" dirty="0">
                <a:latin typeface="Arial"/>
                <a:cs typeface="Arial"/>
              </a:rPr>
              <a:t> </a:t>
            </a:r>
            <a:r>
              <a:rPr spc="-55" dirty="0">
                <a:latin typeface="Arial"/>
                <a:cs typeface="Arial"/>
              </a:rPr>
              <a:t>created </a:t>
            </a:r>
            <a:r>
              <a:rPr spc="-60" dirty="0">
                <a:latin typeface="Arial"/>
                <a:cs typeface="Arial"/>
              </a:rPr>
              <a:t>every</a:t>
            </a:r>
            <a:r>
              <a:rPr spc="-55" dirty="0">
                <a:latin typeface="Arial"/>
                <a:cs typeface="Arial"/>
              </a:rPr>
              <a:t> </a:t>
            </a:r>
            <a:r>
              <a:rPr spc="-25" dirty="0">
                <a:latin typeface="Arial"/>
                <a:cs typeface="Arial"/>
              </a:rPr>
              <a:t>day</a:t>
            </a:r>
            <a:endParaRPr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3556330685"/>
              </p:ext>
            </p:extLst>
          </p:nvPr>
        </p:nvGraphicFramePr>
        <p:xfrm>
          <a:off x="1126236" y="3413169"/>
          <a:ext cx="3303270" cy="2571750"/>
        </p:xfrm>
        <a:graphic>
          <a:graphicData uri="http://schemas.openxmlformats.org/drawingml/2006/table">
            <a:tbl>
              <a:tblPr firstRow="1" bandRow="1">
                <a:tableStyleId>{2D5ABB26-0587-4C30-8999-92F81FD0307C}</a:tableStyleId>
              </a:tblPr>
              <a:tblGrid>
                <a:gridCol w="3303270">
                  <a:extLst>
                    <a:ext uri="{9D8B030D-6E8A-4147-A177-3AD203B41FA5}">
                      <a16:colId xmlns:a16="http://schemas.microsoft.com/office/drawing/2014/main" val="20000"/>
                    </a:ext>
                  </a:extLst>
                </a:gridCol>
              </a:tblGrid>
              <a:tr h="558165">
                <a:tc>
                  <a:txBody>
                    <a:bodyPr/>
                    <a:lstStyle/>
                    <a:p>
                      <a:pPr marL="84455">
                        <a:lnSpc>
                          <a:spcPct val="100000"/>
                        </a:lnSpc>
                        <a:spcBef>
                          <a:spcPts val="720"/>
                        </a:spcBef>
                        <a:tabLst>
                          <a:tab pos="1736725" algn="l"/>
                        </a:tabLst>
                      </a:pPr>
                      <a:r>
                        <a:rPr sz="1300" spc="-20" dirty="0">
                          <a:solidFill>
                            <a:srgbClr val="FFFFFF"/>
                          </a:solidFill>
                          <a:latin typeface="Arial"/>
                          <a:cs typeface="Arial"/>
                        </a:rPr>
                        <a:t>Pros</a:t>
                      </a:r>
                      <a:r>
                        <a:rPr sz="1300" dirty="0">
                          <a:solidFill>
                            <a:srgbClr val="FFFFFF"/>
                          </a:solidFill>
                          <a:latin typeface="Arial"/>
                          <a:cs typeface="Arial"/>
                        </a:rPr>
                        <a:t>	</a:t>
                      </a:r>
                      <a:r>
                        <a:rPr sz="1950" spc="-30" baseline="-32051" dirty="0">
                          <a:solidFill>
                            <a:srgbClr val="FFFFFF"/>
                          </a:solidFill>
                          <a:latin typeface="Arial"/>
                          <a:cs typeface="Arial"/>
                        </a:rPr>
                        <a:t>Cons</a:t>
                      </a:r>
                      <a:endParaRPr sz="1950" baseline="-32051" dirty="0">
                        <a:latin typeface="Arial"/>
                        <a:cs typeface="Arial"/>
                      </a:endParaRPr>
                    </a:p>
                  </a:txBody>
                  <a:tcPr marL="0" marR="0" marT="91440" marB="0">
                    <a:solidFill>
                      <a:srgbClr val="000000"/>
                    </a:solidFill>
                  </a:tcPr>
                </a:tc>
                <a:extLst>
                  <a:ext uri="{0D108BD9-81ED-4DB2-BD59-A6C34878D82A}">
                    <a16:rowId xmlns:a16="http://schemas.microsoft.com/office/drawing/2014/main" val="10000"/>
                  </a:ext>
                </a:extLst>
              </a:tr>
              <a:tr h="671195">
                <a:tc>
                  <a:txBody>
                    <a:bodyPr/>
                    <a:lstStyle/>
                    <a:p>
                      <a:pPr marL="84455">
                        <a:lnSpc>
                          <a:spcPct val="100000"/>
                        </a:lnSpc>
                        <a:spcBef>
                          <a:spcPts val="650"/>
                        </a:spcBef>
                        <a:tabLst>
                          <a:tab pos="1736725" algn="l"/>
                        </a:tabLst>
                      </a:pPr>
                      <a:r>
                        <a:rPr sz="1100" spc="-95" dirty="0">
                          <a:latin typeface="Arial"/>
                          <a:cs typeface="Arial"/>
                        </a:rPr>
                        <a:t>Fast</a:t>
                      </a:r>
                      <a:r>
                        <a:rPr sz="1100" spc="-25" dirty="0">
                          <a:latin typeface="Arial"/>
                          <a:cs typeface="Arial"/>
                        </a:rPr>
                        <a:t> </a:t>
                      </a:r>
                      <a:r>
                        <a:rPr sz="1100" spc="-35" dirty="0">
                          <a:latin typeface="Arial"/>
                          <a:cs typeface="Arial"/>
                        </a:rPr>
                        <a:t>growing</a:t>
                      </a:r>
                      <a:r>
                        <a:rPr sz="1100" spc="-20" dirty="0">
                          <a:latin typeface="Arial"/>
                          <a:cs typeface="Arial"/>
                        </a:rPr>
                        <a:t> </a:t>
                      </a:r>
                      <a:r>
                        <a:rPr sz="1100" spc="-10" dirty="0">
                          <a:latin typeface="Arial"/>
                          <a:cs typeface="Arial"/>
                        </a:rPr>
                        <a:t>platform</a:t>
                      </a:r>
                      <a:r>
                        <a:rPr sz="1100" dirty="0">
                          <a:latin typeface="Arial"/>
                          <a:cs typeface="Arial"/>
                        </a:rPr>
                        <a:t>	</a:t>
                      </a:r>
                      <a:r>
                        <a:rPr sz="1100" spc="-60" dirty="0">
                          <a:latin typeface="Arial"/>
                          <a:cs typeface="Arial"/>
                        </a:rPr>
                        <a:t>Quick</a:t>
                      </a:r>
                      <a:r>
                        <a:rPr sz="1100" spc="-35" dirty="0">
                          <a:latin typeface="Arial"/>
                          <a:cs typeface="Arial"/>
                        </a:rPr>
                        <a:t> </a:t>
                      </a:r>
                      <a:r>
                        <a:rPr sz="1100" spc="-55" dirty="0">
                          <a:latin typeface="Arial"/>
                          <a:cs typeface="Arial"/>
                        </a:rPr>
                        <a:t>and</a:t>
                      </a:r>
                      <a:r>
                        <a:rPr sz="1100" spc="-25" dirty="0">
                          <a:latin typeface="Arial"/>
                          <a:cs typeface="Arial"/>
                        </a:rPr>
                        <a:t> </a:t>
                      </a:r>
                      <a:r>
                        <a:rPr sz="1100" spc="-20" dirty="0">
                          <a:latin typeface="Arial"/>
                          <a:cs typeface="Arial"/>
                        </a:rPr>
                        <a:t>short</a:t>
                      </a:r>
                      <a:r>
                        <a:rPr sz="1100" spc="-25" dirty="0">
                          <a:latin typeface="Arial"/>
                          <a:cs typeface="Arial"/>
                        </a:rPr>
                        <a:t> </a:t>
                      </a:r>
                      <a:r>
                        <a:rPr sz="1100" spc="-10" dirty="0">
                          <a:latin typeface="Arial"/>
                          <a:cs typeface="Arial"/>
                        </a:rPr>
                        <a:t>content</a:t>
                      </a:r>
                      <a:endParaRPr sz="1100">
                        <a:latin typeface="Arial"/>
                        <a:cs typeface="Arial"/>
                      </a:endParaRPr>
                    </a:p>
                  </a:txBody>
                  <a:tcPr marL="0" marR="0" marT="82550" marB="0">
                    <a:lnB w="12700">
                      <a:solidFill>
                        <a:srgbClr val="BFBFBF"/>
                      </a:solidFill>
                      <a:prstDash val="solid"/>
                    </a:lnB>
                    <a:solidFill>
                      <a:srgbClr val="F2F2F2">
                        <a:alpha val="45098"/>
                      </a:srgbClr>
                    </a:solidFill>
                  </a:tcPr>
                </a:tc>
                <a:extLst>
                  <a:ext uri="{0D108BD9-81ED-4DB2-BD59-A6C34878D82A}">
                    <a16:rowId xmlns:a16="http://schemas.microsoft.com/office/drawing/2014/main" val="10001"/>
                  </a:ext>
                </a:extLst>
              </a:tr>
              <a:tr h="671195">
                <a:tc>
                  <a:txBody>
                    <a:bodyPr/>
                    <a:lstStyle/>
                    <a:p>
                      <a:pPr marL="84455">
                        <a:lnSpc>
                          <a:spcPct val="100000"/>
                        </a:lnSpc>
                        <a:spcBef>
                          <a:spcPts val="665"/>
                        </a:spcBef>
                        <a:tabLst>
                          <a:tab pos="1736725" algn="l"/>
                        </a:tabLst>
                      </a:pPr>
                      <a:r>
                        <a:rPr sz="1100" spc="-60" dirty="0">
                          <a:latin typeface="Arial"/>
                          <a:cs typeface="Arial"/>
                        </a:rPr>
                        <a:t>Quick</a:t>
                      </a:r>
                      <a:r>
                        <a:rPr sz="1100" spc="-35" dirty="0">
                          <a:latin typeface="Arial"/>
                          <a:cs typeface="Arial"/>
                        </a:rPr>
                        <a:t> </a:t>
                      </a:r>
                      <a:r>
                        <a:rPr sz="1100" spc="-55" dirty="0">
                          <a:latin typeface="Arial"/>
                          <a:cs typeface="Arial"/>
                        </a:rPr>
                        <a:t>and</a:t>
                      </a:r>
                      <a:r>
                        <a:rPr sz="1100" spc="-25" dirty="0">
                          <a:latin typeface="Arial"/>
                          <a:cs typeface="Arial"/>
                        </a:rPr>
                        <a:t> </a:t>
                      </a:r>
                      <a:r>
                        <a:rPr sz="1100" spc="-20" dirty="0">
                          <a:latin typeface="Arial"/>
                          <a:cs typeface="Arial"/>
                        </a:rPr>
                        <a:t>short</a:t>
                      </a:r>
                      <a:r>
                        <a:rPr sz="1100" spc="-25" dirty="0">
                          <a:latin typeface="Arial"/>
                          <a:cs typeface="Arial"/>
                        </a:rPr>
                        <a:t> </a:t>
                      </a:r>
                      <a:r>
                        <a:rPr sz="1100" spc="-10" dirty="0">
                          <a:latin typeface="Arial"/>
                          <a:cs typeface="Arial"/>
                        </a:rPr>
                        <a:t>content</a:t>
                      </a:r>
                      <a:r>
                        <a:rPr sz="1100" dirty="0">
                          <a:latin typeface="Arial"/>
                          <a:cs typeface="Arial"/>
                        </a:rPr>
                        <a:t>	</a:t>
                      </a:r>
                      <a:r>
                        <a:rPr sz="1100" spc="-75" dirty="0">
                          <a:latin typeface="Arial"/>
                          <a:cs typeface="Arial"/>
                        </a:rPr>
                        <a:t>Younger</a:t>
                      </a:r>
                      <a:r>
                        <a:rPr sz="1100" spc="-30" dirty="0">
                          <a:latin typeface="Arial"/>
                          <a:cs typeface="Arial"/>
                        </a:rPr>
                        <a:t> </a:t>
                      </a:r>
                      <a:r>
                        <a:rPr sz="1100" spc="-10" dirty="0">
                          <a:latin typeface="Arial"/>
                          <a:cs typeface="Arial"/>
                        </a:rPr>
                        <a:t>demographic</a:t>
                      </a:r>
                      <a:endParaRPr sz="1100" dirty="0">
                        <a:latin typeface="Arial"/>
                        <a:cs typeface="Arial"/>
                      </a:endParaRPr>
                    </a:p>
                  </a:txBody>
                  <a:tcPr marL="0" marR="0" marT="84455" marB="0">
                    <a:lnT w="12700">
                      <a:solidFill>
                        <a:srgbClr val="BFBFBF"/>
                      </a:solidFill>
                      <a:prstDash val="solid"/>
                    </a:lnT>
                    <a:solidFill>
                      <a:srgbClr val="BFBFBF">
                        <a:alpha val="34899"/>
                      </a:srgbClr>
                    </a:solidFill>
                  </a:tcPr>
                </a:tc>
                <a:extLst>
                  <a:ext uri="{0D108BD9-81ED-4DB2-BD59-A6C34878D82A}">
                    <a16:rowId xmlns:a16="http://schemas.microsoft.com/office/drawing/2014/main" val="10002"/>
                  </a:ext>
                </a:extLst>
              </a:tr>
              <a:tr h="671195">
                <a:tc>
                  <a:txBody>
                    <a:bodyPr/>
                    <a:lstStyle/>
                    <a:p>
                      <a:pPr marL="84455" marR="2043430">
                        <a:lnSpc>
                          <a:spcPts val="1300"/>
                        </a:lnSpc>
                        <a:spcBef>
                          <a:spcPts val="715"/>
                        </a:spcBef>
                      </a:pPr>
                      <a:r>
                        <a:rPr sz="1100" spc="-35" dirty="0">
                          <a:latin typeface="Arial"/>
                          <a:cs typeface="Arial"/>
                        </a:rPr>
                        <a:t>Doesn’t</a:t>
                      </a:r>
                      <a:r>
                        <a:rPr sz="1100" spc="-30" dirty="0">
                          <a:latin typeface="Arial"/>
                          <a:cs typeface="Arial"/>
                        </a:rPr>
                        <a:t> </a:t>
                      </a:r>
                      <a:r>
                        <a:rPr sz="1100" spc="-50" dirty="0">
                          <a:latin typeface="Arial"/>
                          <a:cs typeface="Arial"/>
                        </a:rPr>
                        <a:t>take</a:t>
                      </a:r>
                      <a:r>
                        <a:rPr sz="1100" spc="-30" dirty="0">
                          <a:latin typeface="Arial"/>
                          <a:cs typeface="Arial"/>
                        </a:rPr>
                        <a:t> </a:t>
                      </a:r>
                      <a:r>
                        <a:rPr sz="1100" spc="-35" dirty="0">
                          <a:latin typeface="Arial"/>
                          <a:cs typeface="Arial"/>
                        </a:rPr>
                        <a:t>up</a:t>
                      </a:r>
                      <a:r>
                        <a:rPr sz="1100" spc="-30" dirty="0">
                          <a:latin typeface="Arial"/>
                          <a:cs typeface="Arial"/>
                        </a:rPr>
                        <a:t> </a:t>
                      </a:r>
                      <a:r>
                        <a:rPr sz="1100" spc="-45" dirty="0">
                          <a:latin typeface="Arial"/>
                          <a:cs typeface="Arial"/>
                        </a:rPr>
                        <a:t>disk </a:t>
                      </a:r>
                      <a:r>
                        <a:rPr sz="1100" spc="-10" dirty="0">
                          <a:latin typeface="Arial"/>
                          <a:cs typeface="Arial"/>
                        </a:rPr>
                        <a:t>space</a:t>
                      </a:r>
                      <a:endParaRPr sz="1100" dirty="0">
                        <a:latin typeface="Arial"/>
                        <a:cs typeface="Arial"/>
                      </a:endParaRPr>
                    </a:p>
                  </a:txBody>
                  <a:tcPr marL="0" marR="0" marT="90805" marB="0">
                    <a:solidFill>
                      <a:srgbClr val="F2F2F2">
                        <a:alpha val="45098"/>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97" y="1142617"/>
            <a:ext cx="5102860" cy="5487035"/>
            <a:chOff x="152397" y="1142617"/>
            <a:chExt cx="5102860" cy="5487035"/>
          </a:xfrm>
        </p:grpSpPr>
        <p:sp>
          <p:nvSpPr>
            <p:cNvPr id="3" name="object 3"/>
            <p:cNvSpPr/>
            <p:nvPr/>
          </p:nvSpPr>
          <p:spPr>
            <a:xfrm>
              <a:off x="152397" y="1142617"/>
              <a:ext cx="5102860" cy="5487035"/>
            </a:xfrm>
            <a:custGeom>
              <a:avLst/>
              <a:gdLst/>
              <a:ahLst/>
              <a:cxnLst/>
              <a:rect l="l" t="t" r="r" b="b"/>
              <a:pathLst>
                <a:path w="5102860" h="5487034">
                  <a:moveTo>
                    <a:pt x="5102529" y="0"/>
                  </a:moveTo>
                  <a:lnTo>
                    <a:pt x="0" y="0"/>
                  </a:lnTo>
                  <a:lnTo>
                    <a:pt x="0" y="5486782"/>
                  </a:lnTo>
                  <a:lnTo>
                    <a:pt x="2561429" y="5486782"/>
                  </a:lnTo>
                  <a:lnTo>
                    <a:pt x="5102529" y="0"/>
                  </a:lnTo>
                  <a:close/>
                </a:path>
              </a:pathLst>
            </a:custGeom>
            <a:solidFill>
              <a:srgbClr val="262626">
                <a:alpha val="70199"/>
              </a:srgbClr>
            </a:solidFill>
          </p:spPr>
          <p:txBody>
            <a:bodyPr wrap="square" lIns="0" tIns="0" rIns="0" bIns="0" rtlCol="0"/>
            <a:lstStyle/>
            <a:p>
              <a:endParaRPr/>
            </a:p>
          </p:txBody>
        </p:sp>
        <p:sp>
          <p:nvSpPr>
            <p:cNvPr id="4" name="object 4"/>
            <p:cNvSpPr/>
            <p:nvPr/>
          </p:nvSpPr>
          <p:spPr>
            <a:xfrm>
              <a:off x="152397" y="1142617"/>
              <a:ext cx="4778375" cy="5487035"/>
            </a:xfrm>
            <a:custGeom>
              <a:avLst/>
              <a:gdLst/>
              <a:ahLst/>
              <a:cxnLst/>
              <a:rect l="l" t="t" r="r" b="b"/>
              <a:pathLst>
                <a:path w="4778375" h="5487034">
                  <a:moveTo>
                    <a:pt x="4777874" y="0"/>
                  </a:moveTo>
                  <a:lnTo>
                    <a:pt x="0" y="0"/>
                  </a:lnTo>
                  <a:lnTo>
                    <a:pt x="0" y="5486782"/>
                  </a:lnTo>
                  <a:lnTo>
                    <a:pt x="2236774" y="5486782"/>
                  </a:lnTo>
                  <a:lnTo>
                    <a:pt x="4777874" y="0"/>
                  </a:lnTo>
                  <a:close/>
                </a:path>
              </a:pathLst>
            </a:custGeom>
            <a:solidFill>
              <a:srgbClr val="262626"/>
            </a:solidFill>
          </p:spPr>
          <p:txBody>
            <a:bodyPr wrap="square" lIns="0" tIns="0" rIns="0" bIns="0" rtlCol="0"/>
            <a:lstStyle/>
            <a:p>
              <a:endParaRPr/>
            </a:p>
          </p:txBody>
        </p:sp>
      </p:grpSp>
      <p:sp>
        <p:nvSpPr>
          <p:cNvPr id="5" name="object 5"/>
          <p:cNvSpPr txBox="1">
            <a:spLocks noGrp="1"/>
          </p:cNvSpPr>
          <p:nvPr>
            <p:ph type="title"/>
          </p:nvPr>
        </p:nvSpPr>
        <p:spPr>
          <a:xfrm>
            <a:off x="883411" y="2481072"/>
            <a:ext cx="2406015" cy="558800"/>
          </a:xfrm>
          <a:prstGeom prst="rect">
            <a:avLst/>
          </a:prstGeom>
        </p:spPr>
        <p:txBody>
          <a:bodyPr vert="horz" wrap="square" lIns="0" tIns="12700" rIns="0" bIns="0" rtlCol="0">
            <a:spAutoFit/>
          </a:bodyPr>
          <a:lstStyle/>
          <a:p>
            <a:pPr marL="12700">
              <a:lnSpc>
                <a:spcPct val="100000"/>
              </a:lnSpc>
              <a:spcBef>
                <a:spcPts val="100"/>
              </a:spcBef>
            </a:pPr>
            <a:r>
              <a:rPr sz="3500" spc="-215" dirty="0"/>
              <a:t>Spot</a:t>
            </a:r>
            <a:r>
              <a:rPr sz="3500" spc="-165" dirty="0"/>
              <a:t> </a:t>
            </a:r>
            <a:r>
              <a:rPr sz="3500" spc="-60" dirty="0"/>
              <a:t>the</a:t>
            </a:r>
            <a:r>
              <a:rPr sz="3500" spc="-150" dirty="0"/>
              <a:t> </a:t>
            </a:r>
            <a:r>
              <a:rPr sz="3500" spc="-145" dirty="0"/>
              <a:t>Troll</a:t>
            </a:r>
            <a:endParaRPr sz="3500"/>
          </a:p>
        </p:txBody>
      </p:sp>
      <p:grpSp>
        <p:nvGrpSpPr>
          <p:cNvPr id="6" name="object 6"/>
          <p:cNvGrpSpPr/>
          <p:nvPr/>
        </p:nvGrpSpPr>
        <p:grpSpPr>
          <a:xfrm>
            <a:off x="5062285" y="2138043"/>
            <a:ext cx="4280535" cy="1271905"/>
            <a:chOff x="5062285" y="2138043"/>
            <a:chExt cx="4280535" cy="1271905"/>
          </a:xfrm>
        </p:grpSpPr>
        <p:sp>
          <p:nvSpPr>
            <p:cNvPr id="7" name="object 7"/>
            <p:cNvSpPr/>
            <p:nvPr/>
          </p:nvSpPr>
          <p:spPr>
            <a:xfrm>
              <a:off x="5067365" y="2143123"/>
              <a:ext cx="4270375" cy="1261745"/>
            </a:xfrm>
            <a:custGeom>
              <a:avLst/>
              <a:gdLst/>
              <a:ahLst/>
              <a:cxnLst/>
              <a:rect l="l" t="t" r="r" b="b"/>
              <a:pathLst>
                <a:path w="4270375" h="1261745">
                  <a:moveTo>
                    <a:pt x="4060134" y="0"/>
                  </a:moveTo>
                  <a:lnTo>
                    <a:pt x="210244" y="0"/>
                  </a:lnTo>
                  <a:lnTo>
                    <a:pt x="162037" y="5552"/>
                  </a:lnTo>
                  <a:lnTo>
                    <a:pt x="117784" y="21369"/>
                  </a:lnTo>
                  <a:lnTo>
                    <a:pt x="78747" y="46188"/>
                  </a:lnTo>
                  <a:lnTo>
                    <a:pt x="46188" y="78747"/>
                  </a:lnTo>
                  <a:lnTo>
                    <a:pt x="21369" y="117784"/>
                  </a:lnTo>
                  <a:lnTo>
                    <a:pt x="5552" y="162037"/>
                  </a:lnTo>
                  <a:lnTo>
                    <a:pt x="0" y="210244"/>
                  </a:lnTo>
                  <a:lnTo>
                    <a:pt x="0" y="1051214"/>
                  </a:lnTo>
                  <a:lnTo>
                    <a:pt x="5552" y="1099422"/>
                  </a:lnTo>
                  <a:lnTo>
                    <a:pt x="21369" y="1143675"/>
                  </a:lnTo>
                  <a:lnTo>
                    <a:pt x="46188" y="1182712"/>
                  </a:lnTo>
                  <a:lnTo>
                    <a:pt x="78747" y="1215271"/>
                  </a:lnTo>
                  <a:lnTo>
                    <a:pt x="117784" y="1240090"/>
                  </a:lnTo>
                  <a:lnTo>
                    <a:pt x="162037" y="1255907"/>
                  </a:lnTo>
                  <a:lnTo>
                    <a:pt x="210244" y="1261460"/>
                  </a:lnTo>
                  <a:lnTo>
                    <a:pt x="4060134" y="1261460"/>
                  </a:lnTo>
                  <a:lnTo>
                    <a:pt x="4108341" y="1255907"/>
                  </a:lnTo>
                  <a:lnTo>
                    <a:pt x="4152595" y="1240090"/>
                  </a:lnTo>
                  <a:lnTo>
                    <a:pt x="4191632" y="1215271"/>
                  </a:lnTo>
                  <a:lnTo>
                    <a:pt x="4224191" y="1182712"/>
                  </a:lnTo>
                  <a:lnTo>
                    <a:pt x="4249010" y="1143675"/>
                  </a:lnTo>
                  <a:lnTo>
                    <a:pt x="4264827" y="1099422"/>
                  </a:lnTo>
                  <a:lnTo>
                    <a:pt x="4270380" y="1051214"/>
                  </a:lnTo>
                  <a:lnTo>
                    <a:pt x="4270380" y="210244"/>
                  </a:lnTo>
                  <a:lnTo>
                    <a:pt x="4264827" y="162037"/>
                  </a:lnTo>
                  <a:lnTo>
                    <a:pt x="4249010" y="117784"/>
                  </a:lnTo>
                  <a:lnTo>
                    <a:pt x="4224191" y="78747"/>
                  </a:lnTo>
                  <a:lnTo>
                    <a:pt x="4191632" y="46188"/>
                  </a:lnTo>
                  <a:lnTo>
                    <a:pt x="4152595" y="21369"/>
                  </a:lnTo>
                  <a:lnTo>
                    <a:pt x="4108341" y="5552"/>
                  </a:lnTo>
                  <a:lnTo>
                    <a:pt x="4060134" y="0"/>
                  </a:lnTo>
                  <a:close/>
                </a:path>
              </a:pathLst>
            </a:custGeom>
            <a:solidFill>
              <a:srgbClr val="5B9BD5"/>
            </a:solidFill>
          </p:spPr>
          <p:txBody>
            <a:bodyPr wrap="square" lIns="0" tIns="0" rIns="0" bIns="0" rtlCol="0"/>
            <a:lstStyle/>
            <a:p>
              <a:endParaRPr/>
            </a:p>
          </p:txBody>
        </p:sp>
        <p:sp>
          <p:nvSpPr>
            <p:cNvPr id="8" name="object 8"/>
            <p:cNvSpPr/>
            <p:nvPr/>
          </p:nvSpPr>
          <p:spPr>
            <a:xfrm>
              <a:off x="5067365" y="2143123"/>
              <a:ext cx="4270375" cy="1261745"/>
            </a:xfrm>
            <a:custGeom>
              <a:avLst/>
              <a:gdLst/>
              <a:ahLst/>
              <a:cxnLst/>
              <a:rect l="l" t="t" r="r" b="b"/>
              <a:pathLst>
                <a:path w="4270375" h="1261745">
                  <a:moveTo>
                    <a:pt x="0" y="210245"/>
                  </a:moveTo>
                  <a:lnTo>
                    <a:pt x="5552" y="162038"/>
                  </a:lnTo>
                  <a:lnTo>
                    <a:pt x="21369" y="117785"/>
                  </a:lnTo>
                  <a:lnTo>
                    <a:pt x="46188" y="78747"/>
                  </a:lnTo>
                  <a:lnTo>
                    <a:pt x="78747" y="46188"/>
                  </a:lnTo>
                  <a:lnTo>
                    <a:pt x="117784" y="21369"/>
                  </a:lnTo>
                  <a:lnTo>
                    <a:pt x="162037" y="5552"/>
                  </a:lnTo>
                  <a:lnTo>
                    <a:pt x="210245" y="0"/>
                  </a:lnTo>
                  <a:lnTo>
                    <a:pt x="4060133" y="0"/>
                  </a:lnTo>
                  <a:lnTo>
                    <a:pt x="4108341" y="5552"/>
                  </a:lnTo>
                  <a:lnTo>
                    <a:pt x="4152594" y="21369"/>
                  </a:lnTo>
                  <a:lnTo>
                    <a:pt x="4191631" y="46188"/>
                  </a:lnTo>
                  <a:lnTo>
                    <a:pt x="4224190" y="78747"/>
                  </a:lnTo>
                  <a:lnTo>
                    <a:pt x="4249009" y="117785"/>
                  </a:lnTo>
                  <a:lnTo>
                    <a:pt x="4264826" y="162038"/>
                  </a:lnTo>
                  <a:lnTo>
                    <a:pt x="4270379" y="210245"/>
                  </a:lnTo>
                  <a:lnTo>
                    <a:pt x="4270379" y="1051215"/>
                  </a:lnTo>
                  <a:lnTo>
                    <a:pt x="4264826" y="1099422"/>
                  </a:lnTo>
                  <a:lnTo>
                    <a:pt x="4249009" y="1143675"/>
                  </a:lnTo>
                  <a:lnTo>
                    <a:pt x="4224190" y="1182712"/>
                  </a:lnTo>
                  <a:lnTo>
                    <a:pt x="4191631" y="1215272"/>
                  </a:lnTo>
                  <a:lnTo>
                    <a:pt x="4152594" y="1240091"/>
                  </a:lnTo>
                  <a:lnTo>
                    <a:pt x="4108341" y="1255907"/>
                  </a:lnTo>
                  <a:lnTo>
                    <a:pt x="4060133" y="1261460"/>
                  </a:lnTo>
                  <a:lnTo>
                    <a:pt x="210245" y="1261460"/>
                  </a:lnTo>
                  <a:lnTo>
                    <a:pt x="162037" y="1255907"/>
                  </a:lnTo>
                  <a:lnTo>
                    <a:pt x="117784" y="1240091"/>
                  </a:lnTo>
                  <a:lnTo>
                    <a:pt x="78747" y="1215272"/>
                  </a:lnTo>
                  <a:lnTo>
                    <a:pt x="46188" y="1182712"/>
                  </a:lnTo>
                  <a:lnTo>
                    <a:pt x="21369" y="1143675"/>
                  </a:lnTo>
                  <a:lnTo>
                    <a:pt x="5552" y="1099422"/>
                  </a:lnTo>
                  <a:lnTo>
                    <a:pt x="0" y="1051215"/>
                  </a:lnTo>
                  <a:lnTo>
                    <a:pt x="0" y="210245"/>
                  </a:lnTo>
                  <a:close/>
                </a:path>
              </a:pathLst>
            </a:custGeom>
            <a:ln w="10159">
              <a:solidFill>
                <a:srgbClr val="FFFFFF"/>
              </a:solidFill>
            </a:ln>
          </p:spPr>
          <p:txBody>
            <a:bodyPr wrap="square" lIns="0" tIns="0" rIns="0" bIns="0" rtlCol="0"/>
            <a:lstStyle/>
            <a:p>
              <a:endParaRPr/>
            </a:p>
          </p:txBody>
        </p:sp>
      </p:grpSp>
      <p:sp>
        <p:nvSpPr>
          <p:cNvPr id="9" name="object 9"/>
          <p:cNvSpPr txBox="1"/>
          <p:nvPr/>
        </p:nvSpPr>
        <p:spPr>
          <a:xfrm>
            <a:off x="5183301" y="2477515"/>
            <a:ext cx="3302635" cy="541020"/>
          </a:xfrm>
          <a:prstGeom prst="rect">
            <a:avLst/>
          </a:prstGeom>
        </p:spPr>
        <p:txBody>
          <a:bodyPr vert="horz" wrap="square" lIns="0" tIns="48260" rIns="0" bIns="0" rtlCol="0">
            <a:spAutoFit/>
          </a:bodyPr>
          <a:lstStyle/>
          <a:p>
            <a:pPr marL="12700" marR="5080">
              <a:lnSpc>
                <a:spcPts val="1900"/>
              </a:lnSpc>
              <a:spcBef>
                <a:spcPts val="380"/>
              </a:spcBef>
            </a:pPr>
            <a:r>
              <a:rPr sz="1800" spc="-175" dirty="0">
                <a:solidFill>
                  <a:srgbClr val="FFFFFF"/>
                </a:solidFill>
                <a:latin typeface="Arial"/>
                <a:cs typeface="Arial"/>
              </a:rPr>
              <a:t>A</a:t>
            </a:r>
            <a:r>
              <a:rPr sz="1800" spc="-100" dirty="0">
                <a:solidFill>
                  <a:srgbClr val="FFFFFF"/>
                </a:solidFill>
                <a:latin typeface="Arial"/>
                <a:cs typeface="Arial"/>
              </a:rPr>
              <a:t> </a:t>
            </a:r>
            <a:r>
              <a:rPr sz="1800" dirty="0">
                <a:solidFill>
                  <a:srgbClr val="FFFFFF"/>
                </a:solidFill>
                <a:latin typeface="Arial"/>
                <a:cs typeface="Arial"/>
              </a:rPr>
              <a:t>troll</a:t>
            </a:r>
            <a:r>
              <a:rPr sz="1800" spc="-90" dirty="0">
                <a:solidFill>
                  <a:srgbClr val="FFFFFF"/>
                </a:solidFill>
                <a:latin typeface="Arial"/>
                <a:cs typeface="Arial"/>
              </a:rPr>
              <a:t> </a:t>
            </a:r>
            <a:r>
              <a:rPr sz="1800" spc="-105" dirty="0">
                <a:solidFill>
                  <a:srgbClr val="FFFFFF"/>
                </a:solidFill>
                <a:latin typeface="Arial"/>
                <a:cs typeface="Arial"/>
              </a:rPr>
              <a:t>is</a:t>
            </a:r>
            <a:r>
              <a:rPr sz="1800" spc="-95" dirty="0">
                <a:solidFill>
                  <a:srgbClr val="FFFFFF"/>
                </a:solidFill>
                <a:latin typeface="Arial"/>
                <a:cs typeface="Arial"/>
              </a:rPr>
              <a:t> </a:t>
            </a:r>
            <a:r>
              <a:rPr sz="1800" spc="-120" dirty="0">
                <a:solidFill>
                  <a:srgbClr val="FFFFFF"/>
                </a:solidFill>
                <a:latin typeface="Arial"/>
                <a:cs typeface="Arial"/>
              </a:rPr>
              <a:t>an</a:t>
            </a:r>
            <a:r>
              <a:rPr sz="1800" spc="-100" dirty="0">
                <a:solidFill>
                  <a:srgbClr val="FFFFFF"/>
                </a:solidFill>
                <a:latin typeface="Arial"/>
                <a:cs typeface="Arial"/>
              </a:rPr>
              <a:t> </a:t>
            </a:r>
            <a:r>
              <a:rPr sz="1800" spc="-65" dirty="0">
                <a:solidFill>
                  <a:srgbClr val="FFFFFF"/>
                </a:solidFill>
                <a:latin typeface="Arial"/>
                <a:cs typeface="Arial"/>
              </a:rPr>
              <a:t>inauthentic</a:t>
            </a:r>
            <a:r>
              <a:rPr sz="1800" spc="-95" dirty="0">
                <a:solidFill>
                  <a:srgbClr val="FFFFFF"/>
                </a:solidFill>
                <a:latin typeface="Arial"/>
                <a:cs typeface="Arial"/>
              </a:rPr>
              <a:t> </a:t>
            </a:r>
            <a:r>
              <a:rPr sz="1800" spc="-105" dirty="0">
                <a:solidFill>
                  <a:srgbClr val="FFFFFF"/>
                </a:solidFill>
                <a:latin typeface="Arial"/>
                <a:cs typeface="Arial"/>
              </a:rPr>
              <a:t>social</a:t>
            </a:r>
            <a:r>
              <a:rPr sz="1800" spc="-90" dirty="0">
                <a:solidFill>
                  <a:srgbClr val="FFFFFF"/>
                </a:solidFill>
                <a:latin typeface="Arial"/>
                <a:cs typeface="Arial"/>
              </a:rPr>
              <a:t> </a:t>
            </a:r>
            <a:r>
              <a:rPr sz="1800" spc="-70" dirty="0">
                <a:solidFill>
                  <a:srgbClr val="FFFFFF"/>
                </a:solidFill>
                <a:latin typeface="Arial"/>
                <a:cs typeface="Arial"/>
              </a:rPr>
              <a:t>media </a:t>
            </a:r>
            <a:r>
              <a:rPr sz="1800" spc="-10" dirty="0">
                <a:solidFill>
                  <a:srgbClr val="FFFFFF"/>
                </a:solidFill>
                <a:latin typeface="Arial"/>
                <a:cs typeface="Arial"/>
              </a:rPr>
              <a:t>account.</a:t>
            </a:r>
            <a:endParaRPr sz="1800" dirty="0">
              <a:latin typeface="Arial"/>
              <a:cs typeface="Arial"/>
            </a:endParaRPr>
          </a:p>
        </p:txBody>
      </p:sp>
      <p:grpSp>
        <p:nvGrpSpPr>
          <p:cNvPr id="10" name="object 10"/>
          <p:cNvGrpSpPr/>
          <p:nvPr/>
        </p:nvGrpSpPr>
        <p:grpSpPr>
          <a:xfrm>
            <a:off x="5062285" y="3450192"/>
            <a:ext cx="4280535" cy="2583815"/>
            <a:chOff x="5062285" y="3450192"/>
            <a:chExt cx="4280535" cy="2583815"/>
          </a:xfrm>
        </p:grpSpPr>
        <p:sp>
          <p:nvSpPr>
            <p:cNvPr id="11" name="object 11"/>
            <p:cNvSpPr/>
            <p:nvPr/>
          </p:nvSpPr>
          <p:spPr>
            <a:xfrm>
              <a:off x="5067365" y="3455272"/>
              <a:ext cx="4270375" cy="1261745"/>
            </a:xfrm>
            <a:custGeom>
              <a:avLst/>
              <a:gdLst/>
              <a:ahLst/>
              <a:cxnLst/>
              <a:rect l="l" t="t" r="r" b="b"/>
              <a:pathLst>
                <a:path w="4270375" h="1261745">
                  <a:moveTo>
                    <a:pt x="4060134" y="0"/>
                  </a:moveTo>
                  <a:lnTo>
                    <a:pt x="210244" y="0"/>
                  </a:lnTo>
                  <a:lnTo>
                    <a:pt x="162037" y="5552"/>
                  </a:lnTo>
                  <a:lnTo>
                    <a:pt x="117784" y="21369"/>
                  </a:lnTo>
                  <a:lnTo>
                    <a:pt x="78747" y="46188"/>
                  </a:lnTo>
                  <a:lnTo>
                    <a:pt x="46188" y="78748"/>
                  </a:lnTo>
                  <a:lnTo>
                    <a:pt x="21369" y="117785"/>
                  </a:lnTo>
                  <a:lnTo>
                    <a:pt x="5552" y="162038"/>
                  </a:lnTo>
                  <a:lnTo>
                    <a:pt x="0" y="210245"/>
                  </a:lnTo>
                  <a:lnTo>
                    <a:pt x="0" y="1051215"/>
                  </a:lnTo>
                  <a:lnTo>
                    <a:pt x="5552" y="1099422"/>
                  </a:lnTo>
                  <a:lnTo>
                    <a:pt x="21369" y="1143676"/>
                  </a:lnTo>
                  <a:lnTo>
                    <a:pt x="46188" y="1182713"/>
                  </a:lnTo>
                  <a:lnTo>
                    <a:pt x="78747" y="1215272"/>
                  </a:lnTo>
                  <a:lnTo>
                    <a:pt x="117784" y="1240090"/>
                  </a:lnTo>
                  <a:lnTo>
                    <a:pt x="162037" y="1255907"/>
                  </a:lnTo>
                  <a:lnTo>
                    <a:pt x="210244" y="1261460"/>
                  </a:lnTo>
                  <a:lnTo>
                    <a:pt x="4060134" y="1261460"/>
                  </a:lnTo>
                  <a:lnTo>
                    <a:pt x="4108341" y="1255907"/>
                  </a:lnTo>
                  <a:lnTo>
                    <a:pt x="4152595" y="1240090"/>
                  </a:lnTo>
                  <a:lnTo>
                    <a:pt x="4191632" y="1215272"/>
                  </a:lnTo>
                  <a:lnTo>
                    <a:pt x="4224191" y="1182713"/>
                  </a:lnTo>
                  <a:lnTo>
                    <a:pt x="4249010" y="1143676"/>
                  </a:lnTo>
                  <a:lnTo>
                    <a:pt x="4264827" y="1099422"/>
                  </a:lnTo>
                  <a:lnTo>
                    <a:pt x="4270380" y="1051215"/>
                  </a:lnTo>
                  <a:lnTo>
                    <a:pt x="4270380" y="210245"/>
                  </a:lnTo>
                  <a:lnTo>
                    <a:pt x="4264827" y="162038"/>
                  </a:lnTo>
                  <a:lnTo>
                    <a:pt x="4249010" y="117785"/>
                  </a:lnTo>
                  <a:lnTo>
                    <a:pt x="4224191" y="78748"/>
                  </a:lnTo>
                  <a:lnTo>
                    <a:pt x="4191632" y="46188"/>
                  </a:lnTo>
                  <a:lnTo>
                    <a:pt x="4152595" y="21369"/>
                  </a:lnTo>
                  <a:lnTo>
                    <a:pt x="4108341" y="5552"/>
                  </a:lnTo>
                  <a:lnTo>
                    <a:pt x="4060134" y="0"/>
                  </a:lnTo>
                  <a:close/>
                </a:path>
              </a:pathLst>
            </a:custGeom>
            <a:solidFill>
              <a:srgbClr val="4DC58D"/>
            </a:solidFill>
          </p:spPr>
          <p:txBody>
            <a:bodyPr wrap="square" lIns="0" tIns="0" rIns="0" bIns="0" rtlCol="0"/>
            <a:lstStyle/>
            <a:p>
              <a:endParaRPr dirty="0"/>
            </a:p>
          </p:txBody>
        </p:sp>
        <p:sp>
          <p:nvSpPr>
            <p:cNvPr id="12" name="object 12"/>
            <p:cNvSpPr/>
            <p:nvPr/>
          </p:nvSpPr>
          <p:spPr>
            <a:xfrm>
              <a:off x="5067365" y="3455272"/>
              <a:ext cx="4270375" cy="1261745"/>
            </a:xfrm>
            <a:custGeom>
              <a:avLst/>
              <a:gdLst/>
              <a:ahLst/>
              <a:cxnLst/>
              <a:rect l="l" t="t" r="r" b="b"/>
              <a:pathLst>
                <a:path w="4270375" h="1261745">
                  <a:moveTo>
                    <a:pt x="0" y="210245"/>
                  </a:moveTo>
                  <a:lnTo>
                    <a:pt x="5552" y="162038"/>
                  </a:lnTo>
                  <a:lnTo>
                    <a:pt x="21369" y="117785"/>
                  </a:lnTo>
                  <a:lnTo>
                    <a:pt x="46188" y="78747"/>
                  </a:lnTo>
                  <a:lnTo>
                    <a:pt x="78747" y="46188"/>
                  </a:lnTo>
                  <a:lnTo>
                    <a:pt x="117784" y="21369"/>
                  </a:lnTo>
                  <a:lnTo>
                    <a:pt x="162037" y="5552"/>
                  </a:lnTo>
                  <a:lnTo>
                    <a:pt x="210245" y="0"/>
                  </a:lnTo>
                  <a:lnTo>
                    <a:pt x="4060133" y="0"/>
                  </a:lnTo>
                  <a:lnTo>
                    <a:pt x="4108341" y="5552"/>
                  </a:lnTo>
                  <a:lnTo>
                    <a:pt x="4152594" y="21369"/>
                  </a:lnTo>
                  <a:lnTo>
                    <a:pt x="4191631" y="46188"/>
                  </a:lnTo>
                  <a:lnTo>
                    <a:pt x="4224190" y="78747"/>
                  </a:lnTo>
                  <a:lnTo>
                    <a:pt x="4249009" y="117785"/>
                  </a:lnTo>
                  <a:lnTo>
                    <a:pt x="4264826" y="162038"/>
                  </a:lnTo>
                  <a:lnTo>
                    <a:pt x="4270379" y="210245"/>
                  </a:lnTo>
                  <a:lnTo>
                    <a:pt x="4270379" y="1051215"/>
                  </a:lnTo>
                  <a:lnTo>
                    <a:pt x="4264826" y="1099422"/>
                  </a:lnTo>
                  <a:lnTo>
                    <a:pt x="4249009" y="1143675"/>
                  </a:lnTo>
                  <a:lnTo>
                    <a:pt x="4224190" y="1182712"/>
                  </a:lnTo>
                  <a:lnTo>
                    <a:pt x="4191631" y="1215272"/>
                  </a:lnTo>
                  <a:lnTo>
                    <a:pt x="4152594" y="1240091"/>
                  </a:lnTo>
                  <a:lnTo>
                    <a:pt x="4108341" y="1255907"/>
                  </a:lnTo>
                  <a:lnTo>
                    <a:pt x="4060133" y="1261460"/>
                  </a:lnTo>
                  <a:lnTo>
                    <a:pt x="210245" y="1261460"/>
                  </a:lnTo>
                  <a:lnTo>
                    <a:pt x="162037" y="1255907"/>
                  </a:lnTo>
                  <a:lnTo>
                    <a:pt x="117784" y="1240091"/>
                  </a:lnTo>
                  <a:lnTo>
                    <a:pt x="78747" y="1215272"/>
                  </a:lnTo>
                  <a:lnTo>
                    <a:pt x="46188" y="1182712"/>
                  </a:lnTo>
                  <a:lnTo>
                    <a:pt x="21369" y="1143675"/>
                  </a:lnTo>
                  <a:lnTo>
                    <a:pt x="5552" y="1099422"/>
                  </a:lnTo>
                  <a:lnTo>
                    <a:pt x="0" y="1051215"/>
                  </a:lnTo>
                  <a:lnTo>
                    <a:pt x="0" y="210245"/>
                  </a:lnTo>
                  <a:close/>
                </a:path>
              </a:pathLst>
            </a:custGeom>
            <a:ln w="10159">
              <a:solidFill>
                <a:srgbClr val="FFFFFF"/>
              </a:solidFill>
            </a:ln>
          </p:spPr>
          <p:txBody>
            <a:bodyPr wrap="square" lIns="0" tIns="0" rIns="0" bIns="0" rtlCol="0"/>
            <a:lstStyle/>
            <a:p>
              <a:endParaRPr dirty="0"/>
            </a:p>
          </p:txBody>
        </p:sp>
        <p:sp>
          <p:nvSpPr>
            <p:cNvPr id="13" name="object 13"/>
            <p:cNvSpPr/>
            <p:nvPr/>
          </p:nvSpPr>
          <p:spPr>
            <a:xfrm>
              <a:off x="5067365" y="4767421"/>
              <a:ext cx="4270375" cy="1261745"/>
            </a:xfrm>
            <a:custGeom>
              <a:avLst/>
              <a:gdLst/>
              <a:ahLst/>
              <a:cxnLst/>
              <a:rect l="l" t="t" r="r" b="b"/>
              <a:pathLst>
                <a:path w="4270375" h="1261745">
                  <a:moveTo>
                    <a:pt x="4060134" y="0"/>
                  </a:moveTo>
                  <a:lnTo>
                    <a:pt x="210244" y="0"/>
                  </a:lnTo>
                  <a:lnTo>
                    <a:pt x="162037" y="5552"/>
                  </a:lnTo>
                  <a:lnTo>
                    <a:pt x="117784" y="21369"/>
                  </a:lnTo>
                  <a:lnTo>
                    <a:pt x="78747" y="46188"/>
                  </a:lnTo>
                  <a:lnTo>
                    <a:pt x="46188" y="78748"/>
                  </a:lnTo>
                  <a:lnTo>
                    <a:pt x="21369" y="117785"/>
                  </a:lnTo>
                  <a:lnTo>
                    <a:pt x="5552" y="162038"/>
                  </a:lnTo>
                  <a:lnTo>
                    <a:pt x="0" y="210245"/>
                  </a:lnTo>
                  <a:lnTo>
                    <a:pt x="0" y="1051215"/>
                  </a:lnTo>
                  <a:lnTo>
                    <a:pt x="5552" y="1099423"/>
                  </a:lnTo>
                  <a:lnTo>
                    <a:pt x="21369" y="1143676"/>
                  </a:lnTo>
                  <a:lnTo>
                    <a:pt x="46188" y="1182713"/>
                  </a:lnTo>
                  <a:lnTo>
                    <a:pt x="78747" y="1215272"/>
                  </a:lnTo>
                  <a:lnTo>
                    <a:pt x="117784" y="1240092"/>
                  </a:lnTo>
                  <a:lnTo>
                    <a:pt x="162037" y="1255909"/>
                  </a:lnTo>
                  <a:lnTo>
                    <a:pt x="210244" y="1261461"/>
                  </a:lnTo>
                  <a:lnTo>
                    <a:pt x="4060134" y="1261461"/>
                  </a:lnTo>
                  <a:lnTo>
                    <a:pt x="4108341" y="1255909"/>
                  </a:lnTo>
                  <a:lnTo>
                    <a:pt x="4152595" y="1240092"/>
                  </a:lnTo>
                  <a:lnTo>
                    <a:pt x="4191632" y="1215272"/>
                  </a:lnTo>
                  <a:lnTo>
                    <a:pt x="4224191" y="1182713"/>
                  </a:lnTo>
                  <a:lnTo>
                    <a:pt x="4249010" y="1143676"/>
                  </a:lnTo>
                  <a:lnTo>
                    <a:pt x="4264827" y="1099423"/>
                  </a:lnTo>
                  <a:lnTo>
                    <a:pt x="4270380" y="1051215"/>
                  </a:lnTo>
                  <a:lnTo>
                    <a:pt x="4270380" y="210245"/>
                  </a:lnTo>
                  <a:lnTo>
                    <a:pt x="4264827" y="162038"/>
                  </a:lnTo>
                  <a:lnTo>
                    <a:pt x="4249010" y="117785"/>
                  </a:lnTo>
                  <a:lnTo>
                    <a:pt x="4224191" y="78748"/>
                  </a:lnTo>
                  <a:lnTo>
                    <a:pt x="4191632" y="46188"/>
                  </a:lnTo>
                  <a:lnTo>
                    <a:pt x="4152595" y="21369"/>
                  </a:lnTo>
                  <a:lnTo>
                    <a:pt x="4108341" y="5552"/>
                  </a:lnTo>
                  <a:lnTo>
                    <a:pt x="4060134" y="0"/>
                  </a:lnTo>
                  <a:close/>
                </a:path>
              </a:pathLst>
            </a:custGeom>
            <a:solidFill>
              <a:srgbClr val="70AD47"/>
            </a:solidFill>
          </p:spPr>
          <p:txBody>
            <a:bodyPr wrap="square" lIns="0" tIns="0" rIns="0" bIns="0" rtlCol="0"/>
            <a:lstStyle/>
            <a:p>
              <a:endParaRPr/>
            </a:p>
          </p:txBody>
        </p:sp>
        <p:sp>
          <p:nvSpPr>
            <p:cNvPr id="14" name="object 14"/>
            <p:cNvSpPr/>
            <p:nvPr/>
          </p:nvSpPr>
          <p:spPr>
            <a:xfrm>
              <a:off x="5067365" y="4767421"/>
              <a:ext cx="4270375" cy="1261745"/>
            </a:xfrm>
            <a:custGeom>
              <a:avLst/>
              <a:gdLst/>
              <a:ahLst/>
              <a:cxnLst/>
              <a:rect l="l" t="t" r="r" b="b"/>
              <a:pathLst>
                <a:path w="4270375" h="1261745">
                  <a:moveTo>
                    <a:pt x="0" y="210245"/>
                  </a:moveTo>
                  <a:lnTo>
                    <a:pt x="5552" y="162038"/>
                  </a:lnTo>
                  <a:lnTo>
                    <a:pt x="21369" y="117785"/>
                  </a:lnTo>
                  <a:lnTo>
                    <a:pt x="46188" y="78747"/>
                  </a:lnTo>
                  <a:lnTo>
                    <a:pt x="78747" y="46188"/>
                  </a:lnTo>
                  <a:lnTo>
                    <a:pt x="117784" y="21369"/>
                  </a:lnTo>
                  <a:lnTo>
                    <a:pt x="162037" y="5552"/>
                  </a:lnTo>
                  <a:lnTo>
                    <a:pt x="210245" y="0"/>
                  </a:lnTo>
                  <a:lnTo>
                    <a:pt x="4060133" y="0"/>
                  </a:lnTo>
                  <a:lnTo>
                    <a:pt x="4108341" y="5552"/>
                  </a:lnTo>
                  <a:lnTo>
                    <a:pt x="4152594" y="21369"/>
                  </a:lnTo>
                  <a:lnTo>
                    <a:pt x="4191631" y="46188"/>
                  </a:lnTo>
                  <a:lnTo>
                    <a:pt x="4224190" y="78747"/>
                  </a:lnTo>
                  <a:lnTo>
                    <a:pt x="4249009" y="117785"/>
                  </a:lnTo>
                  <a:lnTo>
                    <a:pt x="4264826" y="162038"/>
                  </a:lnTo>
                  <a:lnTo>
                    <a:pt x="4270379" y="210245"/>
                  </a:lnTo>
                  <a:lnTo>
                    <a:pt x="4270379" y="1051215"/>
                  </a:lnTo>
                  <a:lnTo>
                    <a:pt x="4264826" y="1099422"/>
                  </a:lnTo>
                  <a:lnTo>
                    <a:pt x="4249009" y="1143675"/>
                  </a:lnTo>
                  <a:lnTo>
                    <a:pt x="4224190" y="1182712"/>
                  </a:lnTo>
                  <a:lnTo>
                    <a:pt x="4191631" y="1215272"/>
                  </a:lnTo>
                  <a:lnTo>
                    <a:pt x="4152594" y="1240091"/>
                  </a:lnTo>
                  <a:lnTo>
                    <a:pt x="4108341" y="1255907"/>
                  </a:lnTo>
                  <a:lnTo>
                    <a:pt x="4060133" y="1261460"/>
                  </a:lnTo>
                  <a:lnTo>
                    <a:pt x="210245" y="1261460"/>
                  </a:lnTo>
                  <a:lnTo>
                    <a:pt x="162037" y="1255907"/>
                  </a:lnTo>
                  <a:lnTo>
                    <a:pt x="117784" y="1240091"/>
                  </a:lnTo>
                  <a:lnTo>
                    <a:pt x="78747" y="1215272"/>
                  </a:lnTo>
                  <a:lnTo>
                    <a:pt x="46188" y="1182712"/>
                  </a:lnTo>
                  <a:lnTo>
                    <a:pt x="21369" y="1143675"/>
                  </a:lnTo>
                  <a:lnTo>
                    <a:pt x="5552" y="1099422"/>
                  </a:lnTo>
                  <a:lnTo>
                    <a:pt x="0" y="1051215"/>
                  </a:lnTo>
                  <a:lnTo>
                    <a:pt x="0" y="210245"/>
                  </a:lnTo>
                  <a:close/>
                </a:path>
              </a:pathLst>
            </a:custGeom>
            <a:ln w="10159">
              <a:solidFill>
                <a:srgbClr val="FFFFFF"/>
              </a:solidFill>
            </a:ln>
          </p:spPr>
          <p:txBody>
            <a:bodyPr wrap="square" lIns="0" tIns="0" rIns="0" bIns="0" rtlCol="0"/>
            <a:lstStyle/>
            <a:p>
              <a:endParaRPr/>
            </a:p>
          </p:txBody>
        </p:sp>
      </p:grpSp>
      <p:sp>
        <p:nvSpPr>
          <p:cNvPr id="15" name="object 15"/>
          <p:cNvSpPr txBox="1"/>
          <p:nvPr/>
        </p:nvSpPr>
        <p:spPr>
          <a:xfrm>
            <a:off x="5183301" y="3544315"/>
            <a:ext cx="3993515" cy="2348230"/>
          </a:xfrm>
          <a:prstGeom prst="rect">
            <a:avLst/>
          </a:prstGeom>
        </p:spPr>
        <p:txBody>
          <a:bodyPr vert="horz" wrap="square" lIns="0" tIns="41910" rIns="0" bIns="0" rtlCol="0">
            <a:spAutoFit/>
          </a:bodyPr>
          <a:lstStyle/>
          <a:p>
            <a:pPr marL="12700" marR="541020">
              <a:lnSpc>
                <a:spcPct val="89300"/>
              </a:lnSpc>
              <a:spcBef>
                <a:spcPts val="330"/>
              </a:spcBef>
            </a:pPr>
            <a:r>
              <a:rPr sz="1800" spc="-155" dirty="0">
                <a:solidFill>
                  <a:srgbClr val="FFFFFF"/>
                </a:solidFill>
                <a:latin typeface="Arial"/>
                <a:cs typeface="Arial"/>
              </a:rPr>
              <a:t>The</a:t>
            </a:r>
            <a:r>
              <a:rPr sz="1800" spc="-100" dirty="0">
                <a:solidFill>
                  <a:srgbClr val="FFFFFF"/>
                </a:solidFill>
                <a:latin typeface="Arial"/>
                <a:cs typeface="Arial"/>
              </a:rPr>
              <a:t> </a:t>
            </a:r>
            <a:r>
              <a:rPr sz="1800" spc="-35" dirty="0">
                <a:solidFill>
                  <a:srgbClr val="FFFFFF"/>
                </a:solidFill>
                <a:latin typeface="Arial"/>
                <a:cs typeface="Arial"/>
              </a:rPr>
              <a:t>intent</a:t>
            </a:r>
            <a:r>
              <a:rPr sz="1800" spc="-95" dirty="0">
                <a:solidFill>
                  <a:srgbClr val="FFFFFF"/>
                </a:solidFill>
                <a:latin typeface="Arial"/>
                <a:cs typeface="Arial"/>
              </a:rPr>
              <a:t> </a:t>
            </a:r>
            <a:r>
              <a:rPr sz="1800" spc="-105" dirty="0">
                <a:solidFill>
                  <a:srgbClr val="FFFFFF"/>
                </a:solidFill>
                <a:latin typeface="Arial"/>
                <a:cs typeface="Arial"/>
              </a:rPr>
              <a:t>is</a:t>
            </a:r>
            <a:r>
              <a:rPr sz="1800" spc="-90" dirty="0">
                <a:solidFill>
                  <a:srgbClr val="FFFFFF"/>
                </a:solidFill>
                <a:latin typeface="Arial"/>
                <a:cs typeface="Arial"/>
              </a:rPr>
              <a:t> </a:t>
            </a:r>
            <a:r>
              <a:rPr sz="1800" dirty="0">
                <a:solidFill>
                  <a:srgbClr val="FFFFFF"/>
                </a:solidFill>
                <a:latin typeface="Arial"/>
                <a:cs typeface="Arial"/>
              </a:rPr>
              <a:t>to</a:t>
            </a:r>
            <a:r>
              <a:rPr sz="1800" spc="-100" dirty="0">
                <a:solidFill>
                  <a:srgbClr val="FFFFFF"/>
                </a:solidFill>
                <a:latin typeface="Arial"/>
                <a:cs typeface="Arial"/>
              </a:rPr>
              <a:t> </a:t>
            </a:r>
            <a:r>
              <a:rPr sz="1800" spc="-140" dirty="0">
                <a:solidFill>
                  <a:srgbClr val="FFFFFF"/>
                </a:solidFill>
                <a:latin typeface="Arial"/>
                <a:cs typeface="Arial"/>
              </a:rPr>
              <a:t>harass,</a:t>
            </a:r>
            <a:r>
              <a:rPr sz="1800" spc="-90" dirty="0">
                <a:solidFill>
                  <a:srgbClr val="FFFFFF"/>
                </a:solidFill>
                <a:latin typeface="Arial"/>
                <a:cs typeface="Arial"/>
              </a:rPr>
              <a:t> </a:t>
            </a:r>
            <a:r>
              <a:rPr sz="1800" spc="-10" dirty="0">
                <a:solidFill>
                  <a:srgbClr val="FFFFFF"/>
                </a:solidFill>
                <a:latin typeface="Arial"/>
                <a:cs typeface="Arial"/>
              </a:rPr>
              <a:t>spread </a:t>
            </a:r>
            <a:r>
              <a:rPr sz="1800" spc="-70" dirty="0">
                <a:solidFill>
                  <a:srgbClr val="FFFFFF"/>
                </a:solidFill>
                <a:latin typeface="Arial"/>
                <a:cs typeface="Arial"/>
              </a:rPr>
              <a:t>misinformation,</a:t>
            </a:r>
            <a:r>
              <a:rPr sz="1800" spc="-35" dirty="0">
                <a:solidFill>
                  <a:srgbClr val="FFFFFF"/>
                </a:solidFill>
                <a:latin typeface="Arial"/>
                <a:cs typeface="Arial"/>
              </a:rPr>
              <a:t> </a:t>
            </a:r>
            <a:r>
              <a:rPr sz="1800" spc="-40" dirty="0">
                <a:solidFill>
                  <a:srgbClr val="FFFFFF"/>
                </a:solidFill>
                <a:latin typeface="Arial"/>
                <a:cs typeface="Arial"/>
              </a:rPr>
              <a:t>instill</a:t>
            </a:r>
            <a:r>
              <a:rPr sz="1800" spc="-30" dirty="0">
                <a:solidFill>
                  <a:srgbClr val="FFFFFF"/>
                </a:solidFill>
                <a:latin typeface="Arial"/>
                <a:cs typeface="Arial"/>
              </a:rPr>
              <a:t> </a:t>
            </a:r>
            <a:r>
              <a:rPr sz="1800" spc="-65" dirty="0">
                <a:solidFill>
                  <a:srgbClr val="FFFFFF"/>
                </a:solidFill>
                <a:latin typeface="Arial"/>
                <a:cs typeface="Arial"/>
              </a:rPr>
              <a:t>distrust</a:t>
            </a:r>
            <a:r>
              <a:rPr sz="1800" spc="-40" dirty="0">
                <a:solidFill>
                  <a:srgbClr val="FFFFFF"/>
                </a:solidFill>
                <a:latin typeface="Arial"/>
                <a:cs typeface="Arial"/>
              </a:rPr>
              <a:t> </a:t>
            </a:r>
            <a:r>
              <a:rPr sz="1800" spc="-25" dirty="0">
                <a:solidFill>
                  <a:srgbClr val="FFFFFF"/>
                </a:solidFill>
                <a:latin typeface="Arial"/>
                <a:cs typeface="Arial"/>
              </a:rPr>
              <a:t>of </a:t>
            </a:r>
            <a:r>
              <a:rPr sz="1800" spc="-80" dirty="0">
                <a:solidFill>
                  <a:srgbClr val="FFFFFF"/>
                </a:solidFill>
                <a:latin typeface="Arial"/>
                <a:cs typeface="Arial"/>
              </a:rPr>
              <a:t>everything, </a:t>
            </a:r>
            <a:r>
              <a:rPr sz="1800" spc="-110" dirty="0">
                <a:solidFill>
                  <a:srgbClr val="FFFFFF"/>
                </a:solidFill>
                <a:latin typeface="Arial"/>
                <a:cs typeface="Arial"/>
              </a:rPr>
              <a:t>and</a:t>
            </a:r>
            <a:r>
              <a:rPr sz="1800" spc="-85" dirty="0">
                <a:solidFill>
                  <a:srgbClr val="FFFFFF"/>
                </a:solidFill>
                <a:latin typeface="Arial"/>
                <a:cs typeface="Arial"/>
              </a:rPr>
              <a:t> </a:t>
            </a:r>
            <a:r>
              <a:rPr sz="1800" spc="-114" dirty="0">
                <a:solidFill>
                  <a:srgbClr val="FFFFFF"/>
                </a:solidFill>
                <a:latin typeface="Arial"/>
                <a:cs typeface="Arial"/>
              </a:rPr>
              <a:t>sow</a:t>
            </a:r>
            <a:r>
              <a:rPr sz="1800" spc="-100" dirty="0">
                <a:solidFill>
                  <a:srgbClr val="FFFFFF"/>
                </a:solidFill>
                <a:latin typeface="Arial"/>
                <a:cs typeface="Arial"/>
              </a:rPr>
              <a:t> </a:t>
            </a:r>
            <a:r>
              <a:rPr sz="1800" spc="-75" dirty="0">
                <a:solidFill>
                  <a:srgbClr val="FFFFFF"/>
                </a:solidFill>
                <a:latin typeface="Arial"/>
                <a:cs typeface="Arial"/>
              </a:rPr>
              <a:t>division. </a:t>
            </a:r>
            <a:r>
              <a:rPr sz="1800" spc="-155" dirty="0">
                <a:solidFill>
                  <a:srgbClr val="FFFFFF"/>
                </a:solidFill>
                <a:latin typeface="Arial"/>
                <a:cs typeface="Arial"/>
              </a:rPr>
              <a:t>Fear</a:t>
            </a:r>
            <a:r>
              <a:rPr sz="1800" spc="-85" dirty="0">
                <a:solidFill>
                  <a:srgbClr val="FFFFFF"/>
                </a:solidFill>
                <a:latin typeface="Arial"/>
                <a:cs typeface="Arial"/>
              </a:rPr>
              <a:t> </a:t>
            </a:r>
            <a:r>
              <a:rPr sz="1800" spc="-105" dirty="0">
                <a:solidFill>
                  <a:srgbClr val="FFFFFF"/>
                </a:solidFill>
                <a:latin typeface="Arial"/>
                <a:cs typeface="Arial"/>
              </a:rPr>
              <a:t>is</a:t>
            </a:r>
            <a:r>
              <a:rPr sz="1800" spc="-80" dirty="0">
                <a:solidFill>
                  <a:srgbClr val="FFFFFF"/>
                </a:solidFill>
                <a:latin typeface="Arial"/>
                <a:cs typeface="Arial"/>
              </a:rPr>
              <a:t> </a:t>
            </a:r>
            <a:r>
              <a:rPr sz="1800" spc="-50" dirty="0">
                <a:solidFill>
                  <a:srgbClr val="FFFFFF"/>
                </a:solidFill>
                <a:latin typeface="Arial"/>
                <a:cs typeface="Arial"/>
              </a:rPr>
              <a:t>a </a:t>
            </a:r>
            <a:r>
              <a:rPr sz="1800" spc="-60" dirty="0">
                <a:solidFill>
                  <a:srgbClr val="FFFFFF"/>
                </a:solidFill>
                <a:latin typeface="Arial"/>
                <a:cs typeface="Arial"/>
              </a:rPr>
              <a:t>powerful</a:t>
            </a:r>
            <a:r>
              <a:rPr sz="1800" spc="-55" dirty="0">
                <a:solidFill>
                  <a:srgbClr val="FFFFFF"/>
                </a:solidFill>
                <a:latin typeface="Arial"/>
                <a:cs typeface="Arial"/>
              </a:rPr>
              <a:t> </a:t>
            </a:r>
            <a:r>
              <a:rPr sz="1800" spc="-20" dirty="0">
                <a:solidFill>
                  <a:srgbClr val="FFFFFF"/>
                </a:solidFill>
                <a:latin typeface="Arial"/>
                <a:cs typeface="Arial"/>
              </a:rPr>
              <a:t>tool.</a:t>
            </a:r>
            <a:endParaRPr sz="1800" dirty="0">
              <a:latin typeface="Arial"/>
              <a:cs typeface="Arial"/>
            </a:endParaRPr>
          </a:p>
          <a:p>
            <a:pPr>
              <a:lnSpc>
                <a:spcPct val="100000"/>
              </a:lnSpc>
              <a:spcBef>
                <a:spcPts val="10"/>
              </a:spcBef>
            </a:pPr>
            <a:endParaRPr sz="2250" dirty="0">
              <a:latin typeface="Arial"/>
              <a:cs typeface="Arial"/>
            </a:endParaRPr>
          </a:p>
          <a:p>
            <a:pPr marL="12700" marR="5080">
              <a:lnSpc>
                <a:spcPct val="89600"/>
              </a:lnSpc>
              <a:spcBef>
                <a:spcPts val="5"/>
              </a:spcBef>
            </a:pPr>
            <a:r>
              <a:rPr sz="1800" spc="-150" dirty="0">
                <a:solidFill>
                  <a:srgbClr val="FFFFFF"/>
                </a:solidFill>
                <a:latin typeface="Arial"/>
                <a:cs typeface="Arial"/>
              </a:rPr>
              <a:t>Tactics</a:t>
            </a:r>
            <a:r>
              <a:rPr sz="1800" spc="-65" dirty="0">
                <a:solidFill>
                  <a:srgbClr val="FFFFFF"/>
                </a:solidFill>
                <a:latin typeface="Arial"/>
                <a:cs typeface="Arial"/>
              </a:rPr>
              <a:t> </a:t>
            </a:r>
            <a:r>
              <a:rPr sz="1800" spc="-85" dirty="0">
                <a:solidFill>
                  <a:srgbClr val="FFFFFF"/>
                </a:solidFill>
                <a:latin typeface="Arial"/>
                <a:cs typeface="Arial"/>
              </a:rPr>
              <a:t>include</a:t>
            </a:r>
            <a:r>
              <a:rPr sz="1800" spc="-70" dirty="0">
                <a:solidFill>
                  <a:srgbClr val="FFFFFF"/>
                </a:solidFill>
                <a:latin typeface="Arial"/>
                <a:cs typeface="Arial"/>
              </a:rPr>
              <a:t> </a:t>
            </a:r>
            <a:r>
              <a:rPr sz="1800" spc="-75" dirty="0">
                <a:solidFill>
                  <a:srgbClr val="FFFFFF"/>
                </a:solidFill>
                <a:latin typeface="Arial"/>
                <a:cs typeface="Arial"/>
              </a:rPr>
              <a:t>unsolicited</a:t>
            </a:r>
            <a:r>
              <a:rPr sz="1800" spc="-70" dirty="0">
                <a:solidFill>
                  <a:srgbClr val="FFFFFF"/>
                </a:solidFill>
                <a:latin typeface="Arial"/>
                <a:cs typeface="Arial"/>
              </a:rPr>
              <a:t> </a:t>
            </a:r>
            <a:r>
              <a:rPr sz="1800" spc="-165" dirty="0">
                <a:solidFill>
                  <a:srgbClr val="FFFFFF"/>
                </a:solidFill>
                <a:latin typeface="Arial"/>
                <a:cs typeface="Arial"/>
              </a:rPr>
              <a:t>messages,</a:t>
            </a:r>
            <a:r>
              <a:rPr sz="1800" spc="-60" dirty="0">
                <a:solidFill>
                  <a:srgbClr val="FFFFFF"/>
                </a:solidFill>
                <a:latin typeface="Arial"/>
                <a:cs typeface="Arial"/>
              </a:rPr>
              <a:t> </a:t>
            </a:r>
            <a:r>
              <a:rPr sz="1800" spc="-55" dirty="0">
                <a:solidFill>
                  <a:srgbClr val="FFFFFF"/>
                </a:solidFill>
                <a:latin typeface="Arial"/>
                <a:cs typeface="Arial"/>
              </a:rPr>
              <a:t>hyper- </a:t>
            </a:r>
            <a:r>
              <a:rPr sz="1800" spc="-85" dirty="0">
                <a:solidFill>
                  <a:srgbClr val="FFFFFF"/>
                </a:solidFill>
                <a:latin typeface="Arial"/>
                <a:cs typeface="Arial"/>
              </a:rPr>
              <a:t>active </a:t>
            </a:r>
            <a:r>
              <a:rPr sz="1800" spc="-114" dirty="0">
                <a:solidFill>
                  <a:srgbClr val="FFFFFF"/>
                </a:solidFill>
                <a:latin typeface="Arial"/>
                <a:cs typeface="Arial"/>
              </a:rPr>
              <a:t>accounts,</a:t>
            </a:r>
            <a:r>
              <a:rPr sz="1800" spc="-75" dirty="0">
                <a:solidFill>
                  <a:srgbClr val="FFFFFF"/>
                </a:solidFill>
                <a:latin typeface="Arial"/>
                <a:cs typeface="Arial"/>
              </a:rPr>
              <a:t> </a:t>
            </a:r>
            <a:r>
              <a:rPr sz="1800" spc="-120" dirty="0">
                <a:solidFill>
                  <a:srgbClr val="FFFFFF"/>
                </a:solidFill>
                <a:latin typeface="Arial"/>
                <a:cs typeface="Arial"/>
              </a:rPr>
              <a:t>accounts</a:t>
            </a:r>
            <a:r>
              <a:rPr sz="1800" spc="-75" dirty="0">
                <a:solidFill>
                  <a:srgbClr val="FFFFFF"/>
                </a:solidFill>
                <a:latin typeface="Arial"/>
                <a:cs typeface="Arial"/>
              </a:rPr>
              <a:t> </a:t>
            </a:r>
            <a:r>
              <a:rPr sz="1800" spc="-10" dirty="0">
                <a:solidFill>
                  <a:srgbClr val="FFFFFF"/>
                </a:solidFill>
                <a:latin typeface="Arial"/>
                <a:cs typeface="Arial"/>
              </a:rPr>
              <a:t>with</a:t>
            </a:r>
            <a:r>
              <a:rPr sz="1800" spc="-85" dirty="0">
                <a:solidFill>
                  <a:srgbClr val="FFFFFF"/>
                </a:solidFill>
                <a:latin typeface="Arial"/>
                <a:cs typeface="Arial"/>
              </a:rPr>
              <a:t> </a:t>
            </a:r>
            <a:r>
              <a:rPr sz="1800" spc="-80" dirty="0">
                <a:solidFill>
                  <a:srgbClr val="FFFFFF"/>
                </a:solidFill>
                <a:latin typeface="Arial"/>
                <a:cs typeface="Arial"/>
              </a:rPr>
              <a:t>no</a:t>
            </a:r>
            <a:r>
              <a:rPr sz="1800" spc="-85" dirty="0">
                <a:solidFill>
                  <a:srgbClr val="FFFFFF"/>
                </a:solidFill>
                <a:latin typeface="Arial"/>
                <a:cs typeface="Arial"/>
              </a:rPr>
              <a:t> </a:t>
            </a:r>
            <a:r>
              <a:rPr sz="1800" spc="-10" dirty="0">
                <a:solidFill>
                  <a:srgbClr val="FFFFFF"/>
                </a:solidFill>
                <a:latin typeface="Arial"/>
                <a:cs typeface="Arial"/>
              </a:rPr>
              <a:t>profile </a:t>
            </a:r>
            <a:r>
              <a:rPr sz="1800" spc="-114" dirty="0">
                <a:solidFill>
                  <a:srgbClr val="FFFFFF"/>
                </a:solidFill>
                <a:latin typeface="Arial"/>
                <a:cs typeface="Arial"/>
              </a:rPr>
              <a:t>image,</a:t>
            </a:r>
            <a:r>
              <a:rPr sz="1800" spc="-75" dirty="0">
                <a:solidFill>
                  <a:srgbClr val="FFFFFF"/>
                </a:solidFill>
                <a:latin typeface="Arial"/>
                <a:cs typeface="Arial"/>
              </a:rPr>
              <a:t> </a:t>
            </a:r>
            <a:r>
              <a:rPr sz="1800" spc="-120" dirty="0">
                <a:solidFill>
                  <a:srgbClr val="FFFFFF"/>
                </a:solidFill>
                <a:latin typeface="Arial"/>
                <a:cs typeface="Arial"/>
              </a:rPr>
              <a:t>accounts</a:t>
            </a:r>
            <a:r>
              <a:rPr sz="1800" spc="-80" dirty="0">
                <a:solidFill>
                  <a:srgbClr val="FFFFFF"/>
                </a:solidFill>
                <a:latin typeface="Arial"/>
                <a:cs typeface="Arial"/>
              </a:rPr>
              <a:t> </a:t>
            </a:r>
            <a:r>
              <a:rPr sz="1800" spc="-10" dirty="0">
                <a:solidFill>
                  <a:srgbClr val="FFFFFF"/>
                </a:solidFill>
                <a:latin typeface="Arial"/>
                <a:cs typeface="Arial"/>
              </a:rPr>
              <a:t>with</a:t>
            </a:r>
            <a:r>
              <a:rPr sz="1800" spc="-85" dirty="0">
                <a:solidFill>
                  <a:srgbClr val="FFFFFF"/>
                </a:solidFill>
                <a:latin typeface="Arial"/>
                <a:cs typeface="Arial"/>
              </a:rPr>
              <a:t> </a:t>
            </a:r>
            <a:r>
              <a:rPr sz="1800" spc="-80" dirty="0">
                <a:solidFill>
                  <a:srgbClr val="FFFFFF"/>
                </a:solidFill>
                <a:latin typeface="Arial"/>
                <a:cs typeface="Arial"/>
              </a:rPr>
              <a:t>stolen</a:t>
            </a:r>
            <a:r>
              <a:rPr sz="1800" spc="-85" dirty="0">
                <a:solidFill>
                  <a:srgbClr val="FFFFFF"/>
                </a:solidFill>
                <a:latin typeface="Arial"/>
                <a:cs typeface="Arial"/>
              </a:rPr>
              <a:t> </a:t>
            </a:r>
            <a:r>
              <a:rPr sz="1800" spc="-45" dirty="0">
                <a:solidFill>
                  <a:srgbClr val="FFFFFF"/>
                </a:solidFill>
                <a:latin typeface="Arial"/>
                <a:cs typeface="Arial"/>
              </a:rPr>
              <a:t>profile</a:t>
            </a:r>
            <a:r>
              <a:rPr sz="1800" spc="-85" dirty="0">
                <a:solidFill>
                  <a:srgbClr val="FFFFFF"/>
                </a:solidFill>
                <a:latin typeface="Arial"/>
                <a:cs typeface="Arial"/>
              </a:rPr>
              <a:t> </a:t>
            </a:r>
            <a:r>
              <a:rPr sz="1800" spc="-40" dirty="0">
                <a:solidFill>
                  <a:srgbClr val="FFFFFF"/>
                </a:solidFill>
                <a:latin typeface="Arial"/>
                <a:cs typeface="Arial"/>
              </a:rPr>
              <a:t>images, </a:t>
            </a:r>
            <a:r>
              <a:rPr sz="1800" spc="-35" dirty="0">
                <a:solidFill>
                  <a:srgbClr val="FFFFFF"/>
                </a:solidFill>
                <a:latin typeface="Arial"/>
                <a:cs typeface="Arial"/>
              </a:rPr>
              <a:t>or</a:t>
            </a:r>
            <a:r>
              <a:rPr sz="1800" spc="-70" dirty="0">
                <a:solidFill>
                  <a:srgbClr val="FFFFFF"/>
                </a:solidFill>
                <a:latin typeface="Arial"/>
                <a:cs typeface="Arial"/>
              </a:rPr>
              <a:t> </a:t>
            </a:r>
            <a:r>
              <a:rPr sz="1800" spc="-85" dirty="0">
                <a:solidFill>
                  <a:srgbClr val="FFFFFF"/>
                </a:solidFill>
                <a:latin typeface="Arial"/>
                <a:cs typeface="Arial"/>
              </a:rPr>
              <a:t>computer-</a:t>
            </a:r>
            <a:r>
              <a:rPr sz="1800" spc="-105" dirty="0">
                <a:solidFill>
                  <a:srgbClr val="FFFFFF"/>
                </a:solidFill>
                <a:latin typeface="Arial"/>
                <a:cs typeface="Arial"/>
              </a:rPr>
              <a:t>generated</a:t>
            </a:r>
            <a:r>
              <a:rPr sz="1800" spc="-70" dirty="0">
                <a:solidFill>
                  <a:srgbClr val="FFFFFF"/>
                </a:solidFill>
                <a:latin typeface="Arial"/>
                <a:cs typeface="Arial"/>
              </a:rPr>
              <a:t> </a:t>
            </a:r>
            <a:r>
              <a:rPr sz="1800" spc="-100" dirty="0">
                <a:solidFill>
                  <a:srgbClr val="FFFFFF"/>
                </a:solidFill>
                <a:latin typeface="Arial"/>
                <a:cs typeface="Arial"/>
              </a:rPr>
              <a:t>account</a:t>
            </a:r>
            <a:r>
              <a:rPr sz="1800" spc="-60" dirty="0">
                <a:solidFill>
                  <a:srgbClr val="FFFFFF"/>
                </a:solidFill>
                <a:latin typeface="Arial"/>
                <a:cs typeface="Arial"/>
              </a:rPr>
              <a:t> </a:t>
            </a:r>
            <a:r>
              <a:rPr sz="1800" spc="-10" dirty="0">
                <a:solidFill>
                  <a:srgbClr val="FFFFFF"/>
                </a:solidFill>
                <a:latin typeface="Arial"/>
                <a:cs typeface="Arial"/>
              </a:rPr>
              <a:t>names.</a:t>
            </a:r>
            <a:endParaRPr sz="18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1142999"/>
            <a:ext cx="9753600" cy="5486399"/>
          </a:xfrm>
          <a:prstGeom prst="rect">
            <a:avLst/>
          </a:prstGeom>
        </p:spPr>
      </p:pic>
      <p:sp>
        <p:nvSpPr>
          <p:cNvPr id="3" name="object 3"/>
          <p:cNvSpPr txBox="1"/>
          <p:nvPr/>
        </p:nvSpPr>
        <p:spPr>
          <a:xfrm>
            <a:off x="724915" y="3316223"/>
            <a:ext cx="2406015" cy="1040765"/>
          </a:xfrm>
          <a:prstGeom prst="rect">
            <a:avLst/>
          </a:prstGeom>
        </p:spPr>
        <p:txBody>
          <a:bodyPr vert="horz" wrap="square" lIns="0" tIns="71755" rIns="0" bIns="0" rtlCol="0">
            <a:spAutoFit/>
          </a:bodyPr>
          <a:lstStyle/>
          <a:p>
            <a:pPr marL="12700" marR="5080">
              <a:lnSpc>
                <a:spcPts val="3790"/>
              </a:lnSpc>
              <a:spcBef>
                <a:spcPts val="565"/>
              </a:spcBef>
            </a:pPr>
            <a:r>
              <a:rPr sz="3500" spc="-215" dirty="0">
                <a:solidFill>
                  <a:srgbClr val="FFFFFF"/>
                </a:solidFill>
                <a:latin typeface="Arial"/>
                <a:cs typeface="Arial"/>
              </a:rPr>
              <a:t>Spot</a:t>
            </a:r>
            <a:r>
              <a:rPr sz="3500" spc="-165" dirty="0">
                <a:solidFill>
                  <a:srgbClr val="FFFFFF"/>
                </a:solidFill>
                <a:latin typeface="Arial"/>
                <a:cs typeface="Arial"/>
              </a:rPr>
              <a:t> </a:t>
            </a:r>
            <a:r>
              <a:rPr sz="3500" spc="-60" dirty="0">
                <a:solidFill>
                  <a:srgbClr val="FFFFFF"/>
                </a:solidFill>
                <a:latin typeface="Arial"/>
                <a:cs typeface="Arial"/>
              </a:rPr>
              <a:t>the</a:t>
            </a:r>
            <a:r>
              <a:rPr sz="3500" spc="-150" dirty="0">
                <a:solidFill>
                  <a:srgbClr val="FFFFFF"/>
                </a:solidFill>
                <a:latin typeface="Arial"/>
                <a:cs typeface="Arial"/>
              </a:rPr>
              <a:t> </a:t>
            </a:r>
            <a:r>
              <a:rPr sz="3500" spc="-160" dirty="0">
                <a:solidFill>
                  <a:srgbClr val="FFFFFF"/>
                </a:solidFill>
                <a:latin typeface="Arial"/>
                <a:cs typeface="Arial"/>
              </a:rPr>
              <a:t>Troll </a:t>
            </a:r>
            <a:r>
              <a:rPr sz="3500" spc="-20" dirty="0">
                <a:solidFill>
                  <a:srgbClr val="FFFFFF"/>
                </a:solidFill>
                <a:latin typeface="Arial"/>
                <a:cs typeface="Arial"/>
              </a:rPr>
              <a:t>Quiz</a:t>
            </a:r>
            <a:endParaRPr sz="3500">
              <a:latin typeface="Arial"/>
              <a:cs typeface="Arial"/>
            </a:endParaRPr>
          </a:p>
        </p:txBody>
      </p:sp>
      <p:sp>
        <p:nvSpPr>
          <p:cNvPr id="4" name="object 4"/>
          <p:cNvSpPr txBox="1">
            <a:spLocks noGrp="1"/>
          </p:cNvSpPr>
          <p:nvPr>
            <p:ph type="title"/>
          </p:nvPr>
        </p:nvSpPr>
        <p:spPr>
          <a:xfrm>
            <a:off x="5085311" y="2989071"/>
            <a:ext cx="4044315" cy="1369695"/>
          </a:xfrm>
          <a:prstGeom prst="rect">
            <a:avLst/>
          </a:prstGeom>
        </p:spPr>
        <p:txBody>
          <a:bodyPr vert="horz" wrap="square" lIns="0" tIns="38735" rIns="0" bIns="0" rtlCol="0">
            <a:spAutoFit/>
          </a:bodyPr>
          <a:lstStyle/>
          <a:p>
            <a:pPr marL="12700" marR="5080">
              <a:lnSpc>
                <a:spcPct val="90900"/>
              </a:lnSpc>
              <a:spcBef>
                <a:spcPts val="305"/>
              </a:spcBef>
            </a:pPr>
            <a:r>
              <a:rPr sz="1900" spc="-55" dirty="0">
                <a:solidFill>
                  <a:srgbClr val="000000"/>
                </a:solidFill>
              </a:rPr>
              <a:t>All</a:t>
            </a:r>
            <a:r>
              <a:rPr sz="1900" spc="-95" dirty="0">
                <a:solidFill>
                  <a:srgbClr val="000000"/>
                </a:solidFill>
              </a:rPr>
              <a:t> </a:t>
            </a:r>
            <a:r>
              <a:rPr sz="1900" dirty="0">
                <a:solidFill>
                  <a:srgbClr val="000000"/>
                </a:solidFill>
              </a:rPr>
              <a:t>of</a:t>
            </a:r>
            <a:r>
              <a:rPr sz="1900" spc="-85" dirty="0">
                <a:solidFill>
                  <a:srgbClr val="000000"/>
                </a:solidFill>
              </a:rPr>
              <a:t> </a:t>
            </a:r>
            <a:r>
              <a:rPr sz="1900" spc="-10" dirty="0">
                <a:solidFill>
                  <a:srgbClr val="000000"/>
                </a:solidFill>
              </a:rPr>
              <a:t>the</a:t>
            </a:r>
            <a:r>
              <a:rPr sz="1900" spc="-80" dirty="0">
                <a:solidFill>
                  <a:srgbClr val="000000"/>
                </a:solidFill>
              </a:rPr>
              <a:t> </a:t>
            </a:r>
            <a:r>
              <a:rPr sz="1900" spc="-95" dirty="0">
                <a:solidFill>
                  <a:srgbClr val="000000"/>
                </a:solidFill>
              </a:rPr>
              <a:t>accounts</a:t>
            </a:r>
            <a:r>
              <a:rPr sz="1900" spc="-90" dirty="0">
                <a:solidFill>
                  <a:srgbClr val="000000"/>
                </a:solidFill>
              </a:rPr>
              <a:t> </a:t>
            </a:r>
            <a:r>
              <a:rPr sz="1900" spc="-95" dirty="0">
                <a:solidFill>
                  <a:srgbClr val="000000"/>
                </a:solidFill>
              </a:rPr>
              <a:t>and</a:t>
            </a:r>
            <a:r>
              <a:rPr sz="1900" spc="-90" dirty="0">
                <a:solidFill>
                  <a:srgbClr val="000000"/>
                </a:solidFill>
              </a:rPr>
              <a:t> posts </a:t>
            </a:r>
            <a:r>
              <a:rPr sz="1900" spc="-114" dirty="0">
                <a:solidFill>
                  <a:srgbClr val="000000"/>
                </a:solidFill>
              </a:rPr>
              <a:t>used</a:t>
            </a:r>
            <a:r>
              <a:rPr sz="1900" spc="-85" dirty="0">
                <a:solidFill>
                  <a:srgbClr val="000000"/>
                </a:solidFill>
              </a:rPr>
              <a:t> </a:t>
            </a:r>
            <a:r>
              <a:rPr sz="1900" spc="-10" dirty="0">
                <a:solidFill>
                  <a:srgbClr val="000000"/>
                </a:solidFill>
              </a:rPr>
              <a:t>in</a:t>
            </a:r>
            <a:r>
              <a:rPr sz="1900" spc="-85" dirty="0">
                <a:solidFill>
                  <a:srgbClr val="000000"/>
                </a:solidFill>
              </a:rPr>
              <a:t> </a:t>
            </a:r>
            <a:r>
              <a:rPr sz="1900" spc="-20" dirty="0">
                <a:solidFill>
                  <a:srgbClr val="000000"/>
                </a:solidFill>
              </a:rPr>
              <a:t>this </a:t>
            </a:r>
            <a:r>
              <a:rPr sz="1900" spc="-80" dirty="0">
                <a:solidFill>
                  <a:srgbClr val="000000"/>
                </a:solidFill>
              </a:rPr>
              <a:t>quiz, </a:t>
            </a:r>
            <a:r>
              <a:rPr sz="1900" spc="-10" dirty="0">
                <a:solidFill>
                  <a:srgbClr val="000000"/>
                </a:solidFill>
              </a:rPr>
              <a:t>both</a:t>
            </a:r>
            <a:r>
              <a:rPr sz="1900" spc="-75" dirty="0">
                <a:solidFill>
                  <a:srgbClr val="000000"/>
                </a:solidFill>
              </a:rPr>
              <a:t> </a:t>
            </a:r>
            <a:r>
              <a:rPr sz="1900" spc="-20" dirty="0">
                <a:solidFill>
                  <a:srgbClr val="000000"/>
                </a:solidFill>
              </a:rPr>
              <a:t>the</a:t>
            </a:r>
            <a:r>
              <a:rPr sz="1900" spc="-70" dirty="0">
                <a:solidFill>
                  <a:srgbClr val="000000"/>
                </a:solidFill>
              </a:rPr>
              <a:t> </a:t>
            </a:r>
            <a:r>
              <a:rPr sz="1900" spc="-90" dirty="0">
                <a:solidFill>
                  <a:srgbClr val="000000"/>
                </a:solidFill>
              </a:rPr>
              <a:t>genuine</a:t>
            </a:r>
            <a:r>
              <a:rPr sz="1900" spc="-65" dirty="0">
                <a:solidFill>
                  <a:srgbClr val="000000"/>
                </a:solidFill>
              </a:rPr>
              <a:t> </a:t>
            </a:r>
            <a:r>
              <a:rPr sz="1900" spc="-95" dirty="0">
                <a:solidFill>
                  <a:srgbClr val="000000"/>
                </a:solidFill>
              </a:rPr>
              <a:t>accounts</a:t>
            </a:r>
            <a:r>
              <a:rPr sz="1900" spc="-80" dirty="0">
                <a:solidFill>
                  <a:srgbClr val="000000"/>
                </a:solidFill>
              </a:rPr>
              <a:t> </a:t>
            </a:r>
            <a:r>
              <a:rPr sz="1900" spc="-90" dirty="0">
                <a:solidFill>
                  <a:srgbClr val="000000"/>
                </a:solidFill>
              </a:rPr>
              <a:t>and</a:t>
            </a:r>
            <a:r>
              <a:rPr sz="1900" spc="-75" dirty="0">
                <a:solidFill>
                  <a:srgbClr val="000000"/>
                </a:solidFill>
              </a:rPr>
              <a:t> </a:t>
            </a:r>
            <a:r>
              <a:rPr sz="1900" spc="-25" dirty="0">
                <a:solidFill>
                  <a:srgbClr val="000000"/>
                </a:solidFill>
              </a:rPr>
              <a:t>the </a:t>
            </a:r>
            <a:r>
              <a:rPr sz="1900" spc="-30" dirty="0">
                <a:solidFill>
                  <a:srgbClr val="000000"/>
                </a:solidFill>
              </a:rPr>
              <a:t>trolls,</a:t>
            </a:r>
            <a:r>
              <a:rPr sz="1900" spc="-70" dirty="0">
                <a:solidFill>
                  <a:srgbClr val="000000"/>
                </a:solidFill>
              </a:rPr>
              <a:t> </a:t>
            </a:r>
            <a:r>
              <a:rPr sz="1900" spc="-120" dirty="0">
                <a:solidFill>
                  <a:srgbClr val="000000"/>
                </a:solidFill>
              </a:rPr>
              <a:t>have</a:t>
            </a:r>
            <a:r>
              <a:rPr sz="1900" spc="-55" dirty="0">
                <a:solidFill>
                  <a:srgbClr val="000000"/>
                </a:solidFill>
              </a:rPr>
              <a:t> </a:t>
            </a:r>
            <a:r>
              <a:rPr sz="1900" spc="-85" dirty="0">
                <a:solidFill>
                  <a:srgbClr val="000000"/>
                </a:solidFill>
              </a:rPr>
              <a:t>been</a:t>
            </a:r>
            <a:r>
              <a:rPr sz="1900" spc="-65" dirty="0">
                <a:solidFill>
                  <a:srgbClr val="000000"/>
                </a:solidFill>
              </a:rPr>
              <a:t> </a:t>
            </a:r>
            <a:r>
              <a:rPr sz="1900" spc="-85" dirty="0">
                <a:solidFill>
                  <a:srgbClr val="000000"/>
                </a:solidFill>
              </a:rPr>
              <a:t>taken</a:t>
            </a:r>
            <a:r>
              <a:rPr sz="1900" spc="-60" dirty="0">
                <a:solidFill>
                  <a:srgbClr val="000000"/>
                </a:solidFill>
              </a:rPr>
              <a:t> </a:t>
            </a:r>
            <a:r>
              <a:rPr sz="1900" spc="-35" dirty="0">
                <a:solidFill>
                  <a:srgbClr val="000000"/>
                </a:solidFill>
              </a:rPr>
              <a:t>directly</a:t>
            </a:r>
            <a:r>
              <a:rPr sz="1900" spc="-65" dirty="0">
                <a:solidFill>
                  <a:srgbClr val="000000"/>
                </a:solidFill>
              </a:rPr>
              <a:t> </a:t>
            </a:r>
            <a:r>
              <a:rPr sz="1900" spc="-20" dirty="0">
                <a:solidFill>
                  <a:srgbClr val="000000"/>
                </a:solidFill>
              </a:rPr>
              <a:t>from </a:t>
            </a:r>
            <a:r>
              <a:rPr sz="1900" spc="-120" dirty="0">
                <a:solidFill>
                  <a:srgbClr val="000000"/>
                </a:solidFill>
              </a:rPr>
              <a:t>Facebook,</a:t>
            </a:r>
            <a:r>
              <a:rPr sz="1900" spc="-60" dirty="0">
                <a:solidFill>
                  <a:srgbClr val="000000"/>
                </a:solidFill>
              </a:rPr>
              <a:t> </a:t>
            </a:r>
            <a:r>
              <a:rPr sz="1900" spc="-90" dirty="0">
                <a:solidFill>
                  <a:srgbClr val="000000"/>
                </a:solidFill>
              </a:rPr>
              <a:t>Instagram,</a:t>
            </a:r>
            <a:r>
              <a:rPr sz="1900" spc="-60" dirty="0">
                <a:solidFill>
                  <a:srgbClr val="000000"/>
                </a:solidFill>
              </a:rPr>
              <a:t> </a:t>
            </a:r>
            <a:r>
              <a:rPr sz="1900" spc="-95" dirty="0">
                <a:solidFill>
                  <a:srgbClr val="000000"/>
                </a:solidFill>
              </a:rPr>
              <a:t>and</a:t>
            </a:r>
            <a:r>
              <a:rPr sz="1900" spc="-55" dirty="0">
                <a:solidFill>
                  <a:srgbClr val="000000"/>
                </a:solidFill>
              </a:rPr>
              <a:t> </a:t>
            </a:r>
            <a:r>
              <a:rPr sz="1900" spc="-10" dirty="0">
                <a:solidFill>
                  <a:srgbClr val="000000"/>
                </a:solidFill>
              </a:rPr>
              <a:t>Twitter.</a:t>
            </a:r>
            <a:endParaRPr sz="1900"/>
          </a:p>
          <a:p>
            <a:pPr marL="12700">
              <a:lnSpc>
                <a:spcPts val="2090"/>
              </a:lnSpc>
            </a:pPr>
            <a:r>
              <a:rPr sz="1900" spc="-55" dirty="0">
                <a:solidFill>
                  <a:srgbClr val="000000"/>
                </a:solidFill>
              </a:rPr>
              <a:t>Nothing</a:t>
            </a:r>
            <a:r>
              <a:rPr sz="1900" spc="-75" dirty="0">
                <a:solidFill>
                  <a:srgbClr val="000000"/>
                </a:solidFill>
              </a:rPr>
              <a:t> </a:t>
            </a:r>
            <a:r>
              <a:rPr sz="1900" spc="-145" dirty="0">
                <a:solidFill>
                  <a:srgbClr val="000000"/>
                </a:solidFill>
              </a:rPr>
              <a:t>has</a:t>
            </a:r>
            <a:r>
              <a:rPr sz="1900" spc="-70" dirty="0">
                <a:solidFill>
                  <a:srgbClr val="000000"/>
                </a:solidFill>
              </a:rPr>
              <a:t> </a:t>
            </a:r>
            <a:r>
              <a:rPr sz="1900" spc="-90" dirty="0">
                <a:solidFill>
                  <a:srgbClr val="000000"/>
                </a:solidFill>
              </a:rPr>
              <a:t>been</a:t>
            </a:r>
            <a:r>
              <a:rPr sz="1900" spc="-65" dirty="0">
                <a:solidFill>
                  <a:srgbClr val="000000"/>
                </a:solidFill>
              </a:rPr>
              <a:t> </a:t>
            </a:r>
            <a:r>
              <a:rPr sz="1900" spc="-10" dirty="0">
                <a:solidFill>
                  <a:srgbClr val="000000"/>
                </a:solidFill>
              </a:rPr>
              <a:t>changed.</a:t>
            </a:r>
            <a:endParaRPr sz="1900"/>
          </a:p>
        </p:txBody>
      </p:sp>
      <p:sp>
        <p:nvSpPr>
          <p:cNvPr id="5" name="object 5"/>
          <p:cNvSpPr txBox="1"/>
          <p:nvPr/>
        </p:nvSpPr>
        <p:spPr>
          <a:xfrm>
            <a:off x="5085311" y="4781295"/>
            <a:ext cx="2614930" cy="314960"/>
          </a:xfrm>
          <a:prstGeom prst="rect">
            <a:avLst/>
          </a:prstGeom>
        </p:spPr>
        <p:txBody>
          <a:bodyPr vert="horz" wrap="square" lIns="0" tIns="12700" rIns="0" bIns="0" rtlCol="0">
            <a:spAutoFit/>
          </a:bodyPr>
          <a:lstStyle/>
          <a:p>
            <a:pPr marL="12700">
              <a:lnSpc>
                <a:spcPct val="100000"/>
              </a:lnSpc>
              <a:spcBef>
                <a:spcPts val="100"/>
              </a:spcBef>
              <a:buClr>
                <a:srgbClr val="000000"/>
              </a:buClr>
              <a:tabLst>
                <a:tab pos="195580" algn="l"/>
              </a:tabLst>
            </a:pPr>
            <a:r>
              <a:rPr lang="en-CA" sz="1900" u="sng" spc="-10" dirty="0">
                <a:solidFill>
                  <a:schemeClr val="tx1"/>
                </a:solidFill>
                <a:uFill>
                  <a:solidFill>
                    <a:srgbClr val="0563C1"/>
                  </a:solidFill>
                </a:uFill>
                <a:latin typeface="Arial"/>
                <a:cs typeface="Arial"/>
              </a:rPr>
              <a:t>Spot the </a:t>
            </a:r>
            <a:r>
              <a:rPr lang="en-CA" sz="1900" u="sng" spc="-10" dirty="0">
                <a:solidFill>
                  <a:schemeClr val="tx1"/>
                </a:solidFill>
                <a:uFill>
                  <a:solidFill>
                    <a:srgbClr val="0563C1"/>
                  </a:solidFill>
                </a:uFill>
                <a:latin typeface="Arial"/>
                <a:cs typeface="Arial"/>
                <a:hlinkClick r:id="rId3">
                  <a:extLst>
                    <a:ext uri="{A12FA001-AC4F-418D-AE19-62706E023703}">
                      <ahyp:hlinkClr xmlns:ahyp="http://schemas.microsoft.com/office/drawing/2018/hyperlinkcolor" val="tx"/>
                    </a:ext>
                  </a:extLst>
                </a:hlinkClick>
              </a:rPr>
              <a:t>Troll</a:t>
            </a:r>
            <a:endParaRPr sz="1900" dirty="0">
              <a:solidFill>
                <a:schemeClr val="tx1"/>
              </a:solidFill>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411" y="1633728"/>
            <a:ext cx="1844675" cy="558800"/>
          </a:xfrm>
          <a:prstGeom prst="rect">
            <a:avLst/>
          </a:prstGeom>
        </p:spPr>
        <p:txBody>
          <a:bodyPr vert="horz" wrap="square" lIns="0" tIns="12700" rIns="0" bIns="0" rtlCol="0">
            <a:spAutoFit/>
          </a:bodyPr>
          <a:lstStyle/>
          <a:p>
            <a:pPr marL="12700">
              <a:lnSpc>
                <a:spcPct val="100000"/>
              </a:lnSpc>
              <a:spcBef>
                <a:spcPts val="100"/>
              </a:spcBef>
            </a:pPr>
            <a:r>
              <a:rPr sz="3500" spc="-290" dirty="0">
                <a:solidFill>
                  <a:srgbClr val="000000"/>
                </a:solidFill>
              </a:rPr>
              <a:t>Resources</a:t>
            </a:r>
            <a:endParaRPr sz="3500"/>
          </a:p>
        </p:txBody>
      </p:sp>
      <p:sp>
        <p:nvSpPr>
          <p:cNvPr id="3" name="object 3"/>
          <p:cNvSpPr txBox="1"/>
          <p:nvPr/>
        </p:nvSpPr>
        <p:spPr>
          <a:xfrm>
            <a:off x="883411" y="2502915"/>
            <a:ext cx="4695825" cy="3490698"/>
          </a:xfrm>
          <a:prstGeom prst="rect">
            <a:avLst/>
          </a:prstGeom>
        </p:spPr>
        <p:txBody>
          <a:bodyPr vert="horz" wrap="square" lIns="0" tIns="58419" rIns="0" bIns="0" rtlCol="0">
            <a:spAutoFit/>
          </a:bodyPr>
          <a:lstStyle/>
          <a:p>
            <a:pPr marL="195580" indent="-182880">
              <a:lnSpc>
                <a:spcPct val="100000"/>
              </a:lnSpc>
              <a:spcBef>
                <a:spcPts val="459"/>
              </a:spcBef>
              <a:buClr>
                <a:srgbClr val="000000"/>
              </a:buClr>
              <a:buChar char="•"/>
              <a:tabLst>
                <a:tab pos="195580" algn="l"/>
              </a:tabLst>
            </a:pPr>
            <a:r>
              <a:rPr sz="2200" u="sng" spc="-95" dirty="0">
                <a:solidFill>
                  <a:srgbClr val="0563C1"/>
                </a:solidFill>
                <a:uFill>
                  <a:solidFill>
                    <a:srgbClr val="0563C1"/>
                  </a:solidFill>
                </a:uFill>
                <a:latin typeface="Arial"/>
                <a:cs typeface="Arial"/>
                <a:hlinkClick r:id="rId2"/>
              </a:rPr>
              <a:t>First</a:t>
            </a:r>
            <a:r>
              <a:rPr sz="2200" u="sng" spc="-60" dirty="0">
                <a:solidFill>
                  <a:srgbClr val="0563C1"/>
                </a:solidFill>
                <a:uFill>
                  <a:solidFill>
                    <a:srgbClr val="0563C1"/>
                  </a:solidFill>
                </a:uFill>
                <a:latin typeface="Arial"/>
                <a:cs typeface="Arial"/>
                <a:hlinkClick r:id="rId2"/>
              </a:rPr>
              <a:t> </a:t>
            </a:r>
            <a:r>
              <a:rPr sz="2200" u="sng" spc="-45" dirty="0">
                <a:solidFill>
                  <a:srgbClr val="0563C1"/>
                </a:solidFill>
                <a:uFill>
                  <a:solidFill>
                    <a:srgbClr val="0563C1"/>
                  </a:solidFill>
                </a:uFill>
                <a:latin typeface="Arial"/>
                <a:cs typeface="Arial"/>
                <a:hlinkClick r:id="rId2"/>
              </a:rPr>
              <a:t>Draft</a:t>
            </a:r>
            <a:r>
              <a:rPr sz="2200" u="sng" spc="-60" dirty="0">
                <a:solidFill>
                  <a:srgbClr val="0563C1"/>
                </a:solidFill>
                <a:uFill>
                  <a:solidFill>
                    <a:srgbClr val="0563C1"/>
                  </a:solidFill>
                </a:uFill>
                <a:latin typeface="Arial"/>
                <a:cs typeface="Arial"/>
                <a:hlinkClick r:id="rId2"/>
              </a:rPr>
              <a:t> </a:t>
            </a:r>
            <a:r>
              <a:rPr sz="2200" u="sng" spc="-170" dirty="0">
                <a:solidFill>
                  <a:srgbClr val="0563C1"/>
                </a:solidFill>
                <a:uFill>
                  <a:solidFill>
                    <a:srgbClr val="0563C1"/>
                  </a:solidFill>
                </a:uFill>
                <a:latin typeface="Arial"/>
                <a:cs typeface="Arial"/>
                <a:hlinkClick r:id="rId2"/>
              </a:rPr>
              <a:t>Basic</a:t>
            </a:r>
            <a:r>
              <a:rPr sz="2200" u="sng" spc="-50" dirty="0">
                <a:solidFill>
                  <a:srgbClr val="0563C1"/>
                </a:solidFill>
                <a:uFill>
                  <a:solidFill>
                    <a:srgbClr val="0563C1"/>
                  </a:solidFill>
                </a:uFill>
                <a:latin typeface="Arial"/>
                <a:cs typeface="Arial"/>
                <a:hlinkClick r:id="rId2"/>
              </a:rPr>
              <a:t> </a:t>
            </a:r>
            <a:r>
              <a:rPr sz="2200" u="sng" spc="-10" dirty="0">
                <a:solidFill>
                  <a:srgbClr val="0563C1"/>
                </a:solidFill>
                <a:uFill>
                  <a:solidFill>
                    <a:srgbClr val="0563C1"/>
                  </a:solidFill>
                </a:uFill>
                <a:latin typeface="Arial"/>
                <a:cs typeface="Arial"/>
                <a:hlinkClick r:id="rId2"/>
              </a:rPr>
              <a:t>Toolkit</a:t>
            </a:r>
            <a:endParaRPr sz="2200" dirty="0">
              <a:latin typeface="Arial"/>
              <a:cs typeface="Arial"/>
            </a:endParaRPr>
          </a:p>
          <a:p>
            <a:pPr marL="195580" indent="-182880">
              <a:lnSpc>
                <a:spcPct val="100000"/>
              </a:lnSpc>
              <a:spcBef>
                <a:spcPts val="359"/>
              </a:spcBef>
              <a:buClr>
                <a:srgbClr val="000000"/>
              </a:buClr>
              <a:buChar char="•"/>
              <a:tabLst>
                <a:tab pos="195580" algn="l"/>
              </a:tabLst>
            </a:pPr>
            <a:r>
              <a:rPr sz="2200" u="sng" spc="-145" dirty="0">
                <a:solidFill>
                  <a:srgbClr val="0563C1"/>
                </a:solidFill>
                <a:uFill>
                  <a:solidFill>
                    <a:srgbClr val="0563C1"/>
                  </a:solidFill>
                </a:uFill>
                <a:latin typeface="Arial"/>
                <a:cs typeface="Arial"/>
                <a:hlinkClick r:id="rId3"/>
              </a:rPr>
              <a:t>Cranky</a:t>
            </a:r>
            <a:r>
              <a:rPr sz="2200" u="sng" spc="-50" dirty="0">
                <a:solidFill>
                  <a:srgbClr val="0563C1"/>
                </a:solidFill>
                <a:uFill>
                  <a:solidFill>
                    <a:srgbClr val="0563C1"/>
                  </a:solidFill>
                </a:uFill>
                <a:latin typeface="Arial"/>
                <a:cs typeface="Arial"/>
                <a:hlinkClick r:id="rId3"/>
              </a:rPr>
              <a:t> </a:t>
            </a:r>
            <a:r>
              <a:rPr sz="2200" u="sng" spc="-105" dirty="0">
                <a:solidFill>
                  <a:srgbClr val="0563C1"/>
                </a:solidFill>
                <a:uFill>
                  <a:solidFill>
                    <a:srgbClr val="0563C1"/>
                  </a:solidFill>
                </a:uFill>
                <a:latin typeface="Arial"/>
                <a:cs typeface="Arial"/>
                <a:hlinkClick r:id="rId3"/>
              </a:rPr>
              <a:t>Uncle</a:t>
            </a:r>
            <a:r>
              <a:rPr sz="2200" spc="-45" dirty="0">
                <a:solidFill>
                  <a:srgbClr val="0563C1"/>
                </a:solidFill>
                <a:latin typeface="Arial"/>
                <a:cs typeface="Arial"/>
                <a:hlinkClick r:id="rId3"/>
              </a:rPr>
              <a:t> </a:t>
            </a:r>
            <a:r>
              <a:rPr sz="2200" spc="-140" dirty="0">
                <a:latin typeface="Arial"/>
                <a:cs typeface="Arial"/>
              </a:rPr>
              <a:t>Code:</a:t>
            </a:r>
            <a:r>
              <a:rPr sz="2200" spc="-50" dirty="0">
                <a:latin typeface="Arial"/>
                <a:cs typeface="Arial"/>
              </a:rPr>
              <a:t> </a:t>
            </a:r>
            <a:r>
              <a:rPr sz="2200" spc="-295" dirty="0">
                <a:latin typeface="Arial"/>
                <a:cs typeface="Arial"/>
              </a:rPr>
              <a:t>SFUPUB</a:t>
            </a:r>
            <a:endParaRPr sz="2200" dirty="0">
              <a:latin typeface="Arial"/>
              <a:cs typeface="Arial"/>
            </a:endParaRPr>
          </a:p>
          <a:p>
            <a:pPr marL="195580" indent="-182880">
              <a:lnSpc>
                <a:spcPct val="100000"/>
              </a:lnSpc>
              <a:spcBef>
                <a:spcPts val="359"/>
              </a:spcBef>
              <a:buClr>
                <a:srgbClr val="000000"/>
              </a:buClr>
              <a:buChar char="•"/>
              <a:tabLst>
                <a:tab pos="195580" algn="l"/>
              </a:tabLst>
            </a:pPr>
            <a:r>
              <a:rPr sz="2200" u="sng" spc="-110" dirty="0">
                <a:solidFill>
                  <a:srgbClr val="0563C1"/>
                </a:solidFill>
                <a:uFill>
                  <a:solidFill>
                    <a:srgbClr val="0563C1"/>
                  </a:solidFill>
                </a:uFill>
                <a:latin typeface="Arial"/>
                <a:cs typeface="Arial"/>
                <a:hlinkClick r:id="rId4"/>
              </a:rPr>
              <a:t>How</a:t>
            </a:r>
            <a:r>
              <a:rPr sz="2200" u="sng" spc="-45" dirty="0">
                <a:solidFill>
                  <a:srgbClr val="0563C1"/>
                </a:solidFill>
                <a:uFill>
                  <a:solidFill>
                    <a:srgbClr val="0563C1"/>
                  </a:solidFill>
                </a:uFill>
                <a:latin typeface="Arial"/>
                <a:cs typeface="Arial"/>
                <a:hlinkClick r:id="rId4"/>
              </a:rPr>
              <a:t> </a:t>
            </a:r>
            <a:r>
              <a:rPr sz="2200" u="sng" dirty="0">
                <a:solidFill>
                  <a:srgbClr val="0563C1"/>
                </a:solidFill>
                <a:uFill>
                  <a:solidFill>
                    <a:srgbClr val="0563C1"/>
                  </a:solidFill>
                </a:uFill>
                <a:latin typeface="Arial"/>
                <a:cs typeface="Arial"/>
                <a:hlinkClick r:id="rId4"/>
              </a:rPr>
              <a:t>to</a:t>
            </a:r>
            <a:r>
              <a:rPr sz="2200" u="sng" spc="-55" dirty="0">
                <a:solidFill>
                  <a:srgbClr val="0563C1"/>
                </a:solidFill>
                <a:uFill>
                  <a:solidFill>
                    <a:srgbClr val="0563C1"/>
                  </a:solidFill>
                </a:uFill>
                <a:latin typeface="Arial"/>
                <a:cs typeface="Arial"/>
                <a:hlinkClick r:id="rId4"/>
              </a:rPr>
              <a:t> </a:t>
            </a:r>
            <a:r>
              <a:rPr sz="2200" u="sng" spc="-120" dirty="0">
                <a:solidFill>
                  <a:srgbClr val="0563C1"/>
                </a:solidFill>
                <a:uFill>
                  <a:solidFill>
                    <a:srgbClr val="0563C1"/>
                  </a:solidFill>
                </a:uFill>
                <a:latin typeface="Arial"/>
                <a:cs typeface="Arial"/>
                <a:hlinkClick r:id="rId4"/>
              </a:rPr>
              <a:t>Spot</a:t>
            </a:r>
            <a:r>
              <a:rPr sz="2200" u="sng" spc="-65" dirty="0">
                <a:solidFill>
                  <a:srgbClr val="0563C1"/>
                </a:solidFill>
                <a:uFill>
                  <a:solidFill>
                    <a:srgbClr val="0563C1"/>
                  </a:solidFill>
                </a:uFill>
                <a:latin typeface="Arial"/>
                <a:cs typeface="Arial"/>
                <a:hlinkClick r:id="rId4"/>
              </a:rPr>
              <a:t> </a:t>
            </a:r>
            <a:r>
              <a:rPr sz="2200" u="sng" spc="-215" dirty="0">
                <a:solidFill>
                  <a:srgbClr val="0563C1"/>
                </a:solidFill>
                <a:uFill>
                  <a:solidFill>
                    <a:srgbClr val="0563C1"/>
                  </a:solidFill>
                </a:uFill>
                <a:latin typeface="Arial"/>
                <a:cs typeface="Arial"/>
                <a:hlinkClick r:id="rId4"/>
              </a:rPr>
              <a:t>Fake</a:t>
            </a:r>
            <a:r>
              <a:rPr sz="2200" u="sng" spc="-60" dirty="0">
                <a:solidFill>
                  <a:srgbClr val="0563C1"/>
                </a:solidFill>
                <a:uFill>
                  <a:solidFill>
                    <a:srgbClr val="0563C1"/>
                  </a:solidFill>
                </a:uFill>
                <a:latin typeface="Arial"/>
                <a:cs typeface="Arial"/>
                <a:hlinkClick r:id="rId4"/>
              </a:rPr>
              <a:t> </a:t>
            </a:r>
            <a:r>
              <a:rPr sz="2200" u="sng" spc="-20" dirty="0">
                <a:solidFill>
                  <a:srgbClr val="0563C1"/>
                </a:solidFill>
                <a:uFill>
                  <a:solidFill>
                    <a:srgbClr val="0563C1"/>
                  </a:solidFill>
                </a:uFill>
                <a:latin typeface="Arial"/>
                <a:cs typeface="Arial"/>
                <a:hlinkClick r:id="rId4"/>
              </a:rPr>
              <a:t>News</a:t>
            </a:r>
            <a:endParaRPr sz="2200" dirty="0">
              <a:latin typeface="Arial"/>
              <a:cs typeface="Arial"/>
            </a:endParaRPr>
          </a:p>
          <a:p>
            <a:pPr marL="195580" indent="-182880">
              <a:lnSpc>
                <a:spcPct val="100000"/>
              </a:lnSpc>
              <a:spcBef>
                <a:spcPts val="265"/>
              </a:spcBef>
              <a:buClr>
                <a:srgbClr val="000000"/>
              </a:buClr>
              <a:buChar char="•"/>
              <a:tabLst>
                <a:tab pos="195580" algn="l"/>
              </a:tabLst>
            </a:pPr>
            <a:r>
              <a:rPr sz="2200" u="sng" spc="-95" dirty="0">
                <a:solidFill>
                  <a:srgbClr val="0563C1"/>
                </a:solidFill>
                <a:uFill>
                  <a:solidFill>
                    <a:srgbClr val="0563C1"/>
                  </a:solidFill>
                </a:uFill>
                <a:latin typeface="Arial"/>
                <a:cs typeface="Arial"/>
              </a:rPr>
              <a:t>First</a:t>
            </a:r>
            <a:r>
              <a:rPr sz="2200" u="sng" spc="-65" dirty="0">
                <a:solidFill>
                  <a:srgbClr val="0563C1"/>
                </a:solidFill>
                <a:uFill>
                  <a:solidFill>
                    <a:srgbClr val="0563C1"/>
                  </a:solidFill>
                </a:uFill>
                <a:latin typeface="Arial"/>
                <a:cs typeface="Arial"/>
              </a:rPr>
              <a:t> </a:t>
            </a:r>
            <a:r>
              <a:rPr sz="2200" u="sng" spc="-45" dirty="0">
                <a:solidFill>
                  <a:srgbClr val="0563C1"/>
                </a:solidFill>
                <a:uFill>
                  <a:solidFill>
                    <a:srgbClr val="0563C1"/>
                  </a:solidFill>
                </a:uFill>
                <a:latin typeface="Arial"/>
                <a:cs typeface="Arial"/>
              </a:rPr>
              <a:t>Draft</a:t>
            </a:r>
            <a:r>
              <a:rPr sz="2200" u="sng" spc="-65" dirty="0">
                <a:solidFill>
                  <a:srgbClr val="0563C1"/>
                </a:solidFill>
                <a:uFill>
                  <a:solidFill>
                    <a:srgbClr val="0563C1"/>
                  </a:solidFill>
                </a:uFill>
                <a:latin typeface="Arial"/>
                <a:cs typeface="Arial"/>
              </a:rPr>
              <a:t> </a:t>
            </a:r>
            <a:r>
              <a:rPr sz="2200" u="sng" spc="-10" dirty="0">
                <a:solidFill>
                  <a:srgbClr val="0563C1"/>
                </a:solidFill>
                <a:uFill>
                  <a:solidFill>
                    <a:srgbClr val="0563C1"/>
                  </a:solidFill>
                </a:uFill>
                <a:latin typeface="Arial"/>
                <a:cs typeface="Arial"/>
              </a:rPr>
              <a:t>Training</a:t>
            </a:r>
            <a:endParaRPr sz="2200" dirty="0">
              <a:latin typeface="Arial"/>
              <a:cs typeface="Arial"/>
            </a:endParaRPr>
          </a:p>
          <a:p>
            <a:pPr marL="195580" indent="-182880">
              <a:lnSpc>
                <a:spcPct val="100000"/>
              </a:lnSpc>
              <a:spcBef>
                <a:spcPts val="359"/>
              </a:spcBef>
              <a:buClr>
                <a:srgbClr val="000000"/>
              </a:buClr>
              <a:buChar char="•"/>
              <a:tabLst>
                <a:tab pos="195580" algn="l"/>
              </a:tabLst>
            </a:pPr>
            <a:r>
              <a:rPr sz="2200" u="sng" spc="-280" dirty="0">
                <a:solidFill>
                  <a:srgbClr val="0563C1"/>
                </a:solidFill>
                <a:uFill>
                  <a:solidFill>
                    <a:srgbClr val="0563C1"/>
                  </a:solidFill>
                </a:uFill>
                <a:latin typeface="Arial"/>
                <a:cs typeface="Arial"/>
                <a:hlinkClick r:id="rId5"/>
              </a:rPr>
              <a:t>CTRL-</a:t>
            </a:r>
            <a:r>
              <a:rPr sz="2200" u="sng" spc="-390" dirty="0">
                <a:solidFill>
                  <a:srgbClr val="0563C1"/>
                </a:solidFill>
                <a:uFill>
                  <a:solidFill>
                    <a:srgbClr val="0563C1"/>
                  </a:solidFill>
                </a:uFill>
                <a:latin typeface="Arial"/>
                <a:cs typeface="Arial"/>
                <a:hlinkClick r:id="rId5"/>
              </a:rPr>
              <a:t>F</a:t>
            </a:r>
            <a:endParaRPr sz="2200" dirty="0">
              <a:latin typeface="Arial"/>
              <a:cs typeface="Arial"/>
            </a:endParaRPr>
          </a:p>
          <a:p>
            <a:pPr marL="195580" indent="-182880">
              <a:lnSpc>
                <a:spcPct val="100000"/>
              </a:lnSpc>
              <a:spcBef>
                <a:spcPts val="359"/>
              </a:spcBef>
              <a:buClr>
                <a:srgbClr val="000000"/>
              </a:buClr>
              <a:buChar char="•"/>
              <a:tabLst>
                <a:tab pos="195580" algn="l"/>
              </a:tabLst>
            </a:pPr>
            <a:r>
              <a:rPr sz="2200" u="sng" spc="-135" dirty="0">
                <a:solidFill>
                  <a:srgbClr val="0563C1"/>
                </a:solidFill>
                <a:uFill>
                  <a:solidFill>
                    <a:srgbClr val="0563C1"/>
                  </a:solidFill>
                </a:uFill>
                <a:latin typeface="Arial"/>
                <a:cs typeface="Arial"/>
                <a:hlinkClick r:id="rId6"/>
              </a:rPr>
              <a:t>Web</a:t>
            </a:r>
            <a:r>
              <a:rPr sz="2200" u="sng" spc="-50" dirty="0">
                <a:solidFill>
                  <a:srgbClr val="0563C1"/>
                </a:solidFill>
                <a:uFill>
                  <a:solidFill>
                    <a:srgbClr val="0563C1"/>
                  </a:solidFill>
                </a:uFill>
                <a:latin typeface="Arial"/>
                <a:cs typeface="Arial"/>
                <a:hlinkClick r:id="rId6"/>
              </a:rPr>
              <a:t> </a:t>
            </a:r>
            <a:r>
              <a:rPr sz="2200" u="sng" spc="-65" dirty="0">
                <a:solidFill>
                  <a:srgbClr val="0563C1"/>
                </a:solidFill>
                <a:uFill>
                  <a:solidFill>
                    <a:srgbClr val="0563C1"/>
                  </a:solidFill>
                </a:uFill>
                <a:latin typeface="Arial"/>
                <a:cs typeface="Arial"/>
                <a:hlinkClick r:id="rId6"/>
              </a:rPr>
              <a:t>Literary</a:t>
            </a:r>
            <a:r>
              <a:rPr sz="2200" u="sng" spc="-60" dirty="0">
                <a:solidFill>
                  <a:srgbClr val="0563C1"/>
                </a:solidFill>
                <a:uFill>
                  <a:solidFill>
                    <a:srgbClr val="0563C1"/>
                  </a:solidFill>
                </a:uFill>
                <a:latin typeface="Arial"/>
                <a:cs typeface="Arial"/>
                <a:hlinkClick r:id="rId6"/>
              </a:rPr>
              <a:t> </a:t>
            </a:r>
            <a:r>
              <a:rPr sz="2200" u="sng" dirty="0">
                <a:solidFill>
                  <a:srgbClr val="0563C1"/>
                </a:solidFill>
                <a:uFill>
                  <a:solidFill>
                    <a:srgbClr val="0563C1"/>
                  </a:solidFill>
                </a:uFill>
                <a:latin typeface="Arial"/>
                <a:cs typeface="Arial"/>
                <a:hlinkClick r:id="rId6"/>
              </a:rPr>
              <a:t>for</a:t>
            </a:r>
            <a:r>
              <a:rPr sz="2200" u="sng" spc="-60" dirty="0">
                <a:solidFill>
                  <a:srgbClr val="0563C1"/>
                </a:solidFill>
                <a:uFill>
                  <a:solidFill>
                    <a:srgbClr val="0563C1"/>
                  </a:solidFill>
                </a:uFill>
                <a:latin typeface="Arial"/>
                <a:cs typeface="Arial"/>
                <a:hlinkClick r:id="rId6"/>
              </a:rPr>
              <a:t> </a:t>
            </a:r>
            <a:r>
              <a:rPr sz="2200" u="sng" spc="-80" dirty="0">
                <a:solidFill>
                  <a:srgbClr val="0563C1"/>
                </a:solidFill>
                <a:uFill>
                  <a:solidFill>
                    <a:srgbClr val="0563C1"/>
                  </a:solidFill>
                </a:uFill>
                <a:latin typeface="Arial"/>
                <a:cs typeface="Arial"/>
                <a:hlinkClick r:id="rId6"/>
              </a:rPr>
              <a:t>Student</a:t>
            </a:r>
            <a:r>
              <a:rPr sz="2200" u="sng" spc="-60" dirty="0">
                <a:solidFill>
                  <a:srgbClr val="0563C1"/>
                </a:solidFill>
                <a:uFill>
                  <a:solidFill>
                    <a:srgbClr val="0563C1"/>
                  </a:solidFill>
                </a:uFill>
                <a:latin typeface="Arial"/>
                <a:cs typeface="Arial"/>
                <a:hlinkClick r:id="rId6"/>
              </a:rPr>
              <a:t> </a:t>
            </a:r>
            <a:r>
              <a:rPr sz="2200" u="sng" spc="-145" dirty="0">
                <a:solidFill>
                  <a:srgbClr val="0563C1"/>
                </a:solidFill>
                <a:uFill>
                  <a:solidFill>
                    <a:srgbClr val="0563C1"/>
                  </a:solidFill>
                </a:uFill>
                <a:latin typeface="Arial"/>
                <a:cs typeface="Arial"/>
                <a:hlinkClick r:id="rId6"/>
              </a:rPr>
              <a:t>Fact-</a:t>
            </a:r>
            <a:r>
              <a:rPr sz="2200" u="sng" spc="-125" dirty="0">
                <a:solidFill>
                  <a:srgbClr val="0563C1"/>
                </a:solidFill>
                <a:uFill>
                  <a:solidFill>
                    <a:srgbClr val="0563C1"/>
                  </a:solidFill>
                </a:uFill>
                <a:latin typeface="Arial"/>
                <a:cs typeface="Arial"/>
                <a:hlinkClick r:id="rId6"/>
              </a:rPr>
              <a:t>Checkers</a:t>
            </a:r>
            <a:endParaRPr sz="2200" dirty="0">
              <a:latin typeface="Arial"/>
              <a:cs typeface="Arial"/>
            </a:endParaRPr>
          </a:p>
          <a:p>
            <a:pPr marL="195580" indent="-182880">
              <a:lnSpc>
                <a:spcPct val="100000"/>
              </a:lnSpc>
              <a:spcBef>
                <a:spcPts val="260"/>
              </a:spcBef>
              <a:buClr>
                <a:srgbClr val="000000"/>
              </a:buClr>
              <a:buChar char="•"/>
              <a:tabLst>
                <a:tab pos="195580" algn="l"/>
              </a:tabLst>
            </a:pPr>
            <a:r>
              <a:rPr sz="2200" u="sng" spc="-110" dirty="0">
                <a:solidFill>
                  <a:srgbClr val="0563C1"/>
                </a:solidFill>
                <a:uFill>
                  <a:solidFill>
                    <a:srgbClr val="0563C1"/>
                  </a:solidFill>
                </a:uFill>
                <a:latin typeface="Arial"/>
                <a:cs typeface="Arial"/>
                <a:hlinkClick r:id="rId7"/>
              </a:rPr>
              <a:t>How</a:t>
            </a:r>
            <a:r>
              <a:rPr sz="2200" u="sng" spc="-75" dirty="0">
                <a:solidFill>
                  <a:srgbClr val="0563C1"/>
                </a:solidFill>
                <a:uFill>
                  <a:solidFill>
                    <a:srgbClr val="0563C1"/>
                  </a:solidFill>
                </a:uFill>
                <a:latin typeface="Arial"/>
                <a:cs typeface="Arial"/>
                <a:hlinkClick r:id="rId7"/>
              </a:rPr>
              <a:t> </a:t>
            </a:r>
            <a:r>
              <a:rPr sz="2200" u="sng" dirty="0">
                <a:solidFill>
                  <a:srgbClr val="0563C1"/>
                </a:solidFill>
                <a:uFill>
                  <a:solidFill>
                    <a:srgbClr val="0563C1"/>
                  </a:solidFill>
                </a:uFill>
                <a:latin typeface="Arial"/>
                <a:cs typeface="Arial"/>
                <a:hlinkClick r:id="rId7"/>
              </a:rPr>
              <a:t>to</a:t>
            </a:r>
            <a:r>
              <a:rPr sz="2200" u="sng" spc="-80" dirty="0">
                <a:solidFill>
                  <a:srgbClr val="0563C1"/>
                </a:solidFill>
                <a:uFill>
                  <a:solidFill>
                    <a:srgbClr val="0563C1"/>
                  </a:solidFill>
                </a:uFill>
                <a:latin typeface="Arial"/>
                <a:cs typeface="Arial"/>
                <a:hlinkClick r:id="rId7"/>
              </a:rPr>
              <a:t> </a:t>
            </a:r>
            <a:r>
              <a:rPr sz="2200" u="sng" spc="-50" dirty="0">
                <a:solidFill>
                  <a:srgbClr val="0563C1"/>
                </a:solidFill>
                <a:uFill>
                  <a:solidFill>
                    <a:srgbClr val="0563C1"/>
                  </a:solidFill>
                </a:uFill>
                <a:latin typeface="Arial"/>
                <a:cs typeface="Arial"/>
                <a:hlinkClick r:id="rId7"/>
              </a:rPr>
              <a:t>Overthrow</a:t>
            </a:r>
            <a:r>
              <a:rPr sz="2200" u="sng" spc="-75" dirty="0">
                <a:solidFill>
                  <a:srgbClr val="0563C1"/>
                </a:solidFill>
                <a:uFill>
                  <a:solidFill>
                    <a:srgbClr val="0563C1"/>
                  </a:solidFill>
                </a:uFill>
                <a:latin typeface="Arial"/>
                <a:cs typeface="Arial"/>
                <a:hlinkClick r:id="rId7"/>
              </a:rPr>
              <a:t> </a:t>
            </a:r>
            <a:r>
              <a:rPr sz="2200" u="sng" dirty="0">
                <a:solidFill>
                  <a:srgbClr val="0563C1"/>
                </a:solidFill>
                <a:uFill>
                  <a:solidFill>
                    <a:srgbClr val="0563C1"/>
                  </a:solidFill>
                </a:uFill>
                <a:latin typeface="Arial"/>
                <a:cs typeface="Arial"/>
                <a:hlinkClick r:id="rId7"/>
              </a:rPr>
              <a:t>the</a:t>
            </a:r>
            <a:r>
              <a:rPr sz="2200" u="sng" spc="-85" dirty="0">
                <a:solidFill>
                  <a:srgbClr val="0563C1"/>
                </a:solidFill>
                <a:uFill>
                  <a:solidFill>
                    <a:srgbClr val="0563C1"/>
                  </a:solidFill>
                </a:uFill>
                <a:latin typeface="Arial"/>
                <a:cs typeface="Arial"/>
                <a:hlinkClick r:id="rId7"/>
              </a:rPr>
              <a:t> </a:t>
            </a:r>
            <a:r>
              <a:rPr sz="2200" u="sng" spc="-10" dirty="0">
                <a:solidFill>
                  <a:srgbClr val="0563C1"/>
                </a:solidFill>
                <a:uFill>
                  <a:solidFill>
                    <a:srgbClr val="0563C1"/>
                  </a:solidFill>
                </a:uFill>
                <a:latin typeface="Arial"/>
                <a:cs typeface="Arial"/>
                <a:hlinkClick r:id="rId7"/>
              </a:rPr>
              <a:t>Illuminati</a:t>
            </a:r>
            <a:endParaRPr sz="2200" dirty="0">
              <a:latin typeface="Arial"/>
              <a:cs typeface="Arial"/>
            </a:endParaRPr>
          </a:p>
          <a:p>
            <a:pPr marL="195580" indent="-182880">
              <a:lnSpc>
                <a:spcPct val="100000"/>
              </a:lnSpc>
              <a:spcBef>
                <a:spcPts val="360"/>
              </a:spcBef>
              <a:buClr>
                <a:srgbClr val="000000"/>
              </a:buClr>
              <a:buChar char="•"/>
              <a:tabLst>
                <a:tab pos="195580" algn="l"/>
              </a:tabLst>
            </a:pPr>
            <a:r>
              <a:rPr sz="2200" u="sng" spc="-130" dirty="0">
                <a:solidFill>
                  <a:srgbClr val="0563C1"/>
                </a:solidFill>
                <a:uFill>
                  <a:solidFill>
                    <a:srgbClr val="0563C1"/>
                  </a:solidFill>
                </a:uFill>
                <a:latin typeface="Arial"/>
                <a:cs typeface="Arial"/>
                <a:hlinkClick r:id="rId8"/>
              </a:rPr>
              <a:t>Conspiracy</a:t>
            </a:r>
            <a:r>
              <a:rPr sz="2200" u="sng" spc="-40" dirty="0">
                <a:solidFill>
                  <a:srgbClr val="0563C1"/>
                </a:solidFill>
                <a:uFill>
                  <a:solidFill>
                    <a:srgbClr val="0563C1"/>
                  </a:solidFill>
                </a:uFill>
                <a:latin typeface="Arial"/>
                <a:cs typeface="Arial"/>
                <a:hlinkClick r:id="rId8"/>
              </a:rPr>
              <a:t> </a:t>
            </a:r>
            <a:r>
              <a:rPr sz="2200" u="sng" spc="-100" dirty="0">
                <a:solidFill>
                  <a:srgbClr val="0563C1"/>
                </a:solidFill>
                <a:uFill>
                  <a:solidFill>
                    <a:srgbClr val="0563C1"/>
                  </a:solidFill>
                </a:uFill>
                <a:latin typeface="Arial"/>
                <a:cs typeface="Arial"/>
                <a:hlinkClick r:id="rId8"/>
              </a:rPr>
              <a:t>Theories</a:t>
            </a:r>
            <a:r>
              <a:rPr sz="2200" u="sng" spc="-35" dirty="0">
                <a:solidFill>
                  <a:srgbClr val="0563C1"/>
                </a:solidFill>
                <a:uFill>
                  <a:solidFill>
                    <a:srgbClr val="0563C1"/>
                  </a:solidFill>
                </a:uFill>
                <a:latin typeface="Arial"/>
                <a:cs typeface="Arial"/>
                <a:hlinkClick r:id="rId8"/>
              </a:rPr>
              <a:t> </a:t>
            </a:r>
            <a:r>
              <a:rPr sz="2200" u="sng" spc="-10" dirty="0">
                <a:solidFill>
                  <a:srgbClr val="0563C1"/>
                </a:solidFill>
                <a:uFill>
                  <a:solidFill>
                    <a:srgbClr val="0563C1"/>
                  </a:solidFill>
                </a:uFill>
                <a:latin typeface="Arial"/>
                <a:cs typeface="Arial"/>
                <a:hlinkClick r:id="rId8"/>
              </a:rPr>
              <a:t>Podcast</a:t>
            </a:r>
            <a:endParaRPr sz="2200" dirty="0">
              <a:latin typeface="Arial"/>
              <a:cs typeface="Arial"/>
            </a:endParaRPr>
          </a:p>
          <a:p>
            <a:pPr marL="195580" indent="-182880">
              <a:lnSpc>
                <a:spcPct val="100000"/>
              </a:lnSpc>
              <a:spcBef>
                <a:spcPts val="360"/>
              </a:spcBef>
              <a:buClr>
                <a:srgbClr val="000000"/>
              </a:buClr>
              <a:buChar char="•"/>
              <a:tabLst>
                <a:tab pos="195580" algn="l"/>
              </a:tabLst>
            </a:pPr>
            <a:r>
              <a:rPr sz="2200" u="sng" spc="-160" dirty="0">
                <a:solidFill>
                  <a:srgbClr val="0563C1"/>
                </a:solidFill>
                <a:uFill>
                  <a:solidFill>
                    <a:srgbClr val="0563C1"/>
                  </a:solidFill>
                </a:uFill>
                <a:latin typeface="Arial"/>
                <a:cs typeface="Arial"/>
                <a:hlinkClick r:id="rId9"/>
              </a:rPr>
              <a:t>The</a:t>
            </a:r>
            <a:r>
              <a:rPr sz="2200" u="sng" spc="-50" dirty="0">
                <a:solidFill>
                  <a:srgbClr val="0563C1"/>
                </a:solidFill>
                <a:uFill>
                  <a:solidFill>
                    <a:srgbClr val="0563C1"/>
                  </a:solidFill>
                </a:uFill>
                <a:latin typeface="Arial"/>
                <a:cs typeface="Arial"/>
                <a:hlinkClick r:id="rId9"/>
              </a:rPr>
              <a:t> </a:t>
            </a:r>
            <a:r>
              <a:rPr sz="2200" u="sng" spc="-110" dirty="0">
                <a:solidFill>
                  <a:srgbClr val="0563C1"/>
                </a:solidFill>
                <a:uFill>
                  <a:solidFill>
                    <a:srgbClr val="0563C1"/>
                  </a:solidFill>
                </a:uFill>
                <a:latin typeface="Arial"/>
                <a:cs typeface="Arial"/>
                <a:hlinkClick r:id="rId9"/>
              </a:rPr>
              <a:t>Learning</a:t>
            </a:r>
            <a:r>
              <a:rPr sz="2200" u="sng" spc="-45" dirty="0">
                <a:solidFill>
                  <a:srgbClr val="0563C1"/>
                </a:solidFill>
                <a:uFill>
                  <a:solidFill>
                    <a:srgbClr val="0563C1"/>
                  </a:solidFill>
                </a:uFill>
                <a:latin typeface="Arial"/>
                <a:cs typeface="Arial"/>
                <a:hlinkClick r:id="rId9"/>
              </a:rPr>
              <a:t> </a:t>
            </a:r>
            <a:r>
              <a:rPr sz="2200" u="sng" spc="-10" dirty="0">
                <a:solidFill>
                  <a:srgbClr val="0563C1"/>
                </a:solidFill>
                <a:uFill>
                  <a:solidFill>
                    <a:srgbClr val="0563C1"/>
                  </a:solidFill>
                </a:uFill>
                <a:latin typeface="Arial"/>
                <a:cs typeface="Arial"/>
                <a:hlinkClick r:id="rId9"/>
              </a:rPr>
              <a:t>Portal</a:t>
            </a:r>
            <a:endParaRPr sz="22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411" y="1633728"/>
            <a:ext cx="5913120" cy="558800"/>
          </a:xfrm>
          <a:prstGeom prst="rect">
            <a:avLst/>
          </a:prstGeom>
        </p:spPr>
        <p:txBody>
          <a:bodyPr vert="horz" wrap="square" lIns="0" tIns="12700" rIns="0" bIns="0" rtlCol="0">
            <a:spAutoFit/>
          </a:bodyPr>
          <a:lstStyle/>
          <a:p>
            <a:pPr marL="12700">
              <a:lnSpc>
                <a:spcPct val="100000"/>
              </a:lnSpc>
              <a:spcBef>
                <a:spcPts val="100"/>
              </a:spcBef>
            </a:pPr>
            <a:r>
              <a:rPr sz="3500" spc="-254" dirty="0">
                <a:solidFill>
                  <a:srgbClr val="000000"/>
                </a:solidFill>
              </a:rPr>
              <a:t>Links</a:t>
            </a:r>
            <a:r>
              <a:rPr sz="3500" spc="-155" dirty="0">
                <a:solidFill>
                  <a:srgbClr val="000000"/>
                </a:solidFill>
              </a:rPr>
              <a:t> </a:t>
            </a:r>
            <a:r>
              <a:rPr sz="3500" spc="-135" dirty="0">
                <a:solidFill>
                  <a:srgbClr val="000000"/>
                </a:solidFill>
              </a:rPr>
              <a:t>I</a:t>
            </a:r>
            <a:r>
              <a:rPr sz="3500" spc="-150" dirty="0">
                <a:solidFill>
                  <a:srgbClr val="000000"/>
                </a:solidFill>
              </a:rPr>
              <a:t> </a:t>
            </a:r>
            <a:r>
              <a:rPr sz="3500" spc="-250" dirty="0">
                <a:solidFill>
                  <a:srgbClr val="000000"/>
                </a:solidFill>
              </a:rPr>
              <a:t>spoke</a:t>
            </a:r>
            <a:r>
              <a:rPr sz="3500" spc="-145" dirty="0">
                <a:solidFill>
                  <a:srgbClr val="000000"/>
                </a:solidFill>
              </a:rPr>
              <a:t> </a:t>
            </a:r>
            <a:r>
              <a:rPr sz="3500" spc="-110" dirty="0">
                <a:solidFill>
                  <a:srgbClr val="000000"/>
                </a:solidFill>
              </a:rPr>
              <a:t>about</a:t>
            </a:r>
            <a:r>
              <a:rPr sz="3500" spc="-145" dirty="0">
                <a:solidFill>
                  <a:srgbClr val="000000"/>
                </a:solidFill>
              </a:rPr>
              <a:t> </a:t>
            </a:r>
            <a:r>
              <a:rPr sz="3500" spc="-60" dirty="0">
                <a:solidFill>
                  <a:srgbClr val="000000"/>
                </a:solidFill>
              </a:rPr>
              <a:t>in</a:t>
            </a:r>
            <a:r>
              <a:rPr sz="3500" spc="-135" dirty="0">
                <a:solidFill>
                  <a:srgbClr val="000000"/>
                </a:solidFill>
              </a:rPr>
              <a:t> </a:t>
            </a:r>
            <a:r>
              <a:rPr sz="3500" spc="-275" dirty="0">
                <a:solidFill>
                  <a:srgbClr val="000000"/>
                </a:solidFill>
              </a:rPr>
              <a:t>class</a:t>
            </a:r>
            <a:r>
              <a:rPr sz="3500" spc="-145" dirty="0">
                <a:solidFill>
                  <a:srgbClr val="000000"/>
                </a:solidFill>
              </a:rPr>
              <a:t> </a:t>
            </a:r>
            <a:r>
              <a:rPr sz="3500" spc="-80" dirty="0">
                <a:solidFill>
                  <a:srgbClr val="000000"/>
                </a:solidFill>
              </a:rPr>
              <a:t>today</a:t>
            </a:r>
            <a:endParaRPr sz="3500"/>
          </a:p>
        </p:txBody>
      </p:sp>
      <p:sp>
        <p:nvSpPr>
          <p:cNvPr id="3" name="object 3"/>
          <p:cNvSpPr txBox="1"/>
          <p:nvPr/>
        </p:nvSpPr>
        <p:spPr>
          <a:xfrm>
            <a:off x="778909" y="2425754"/>
            <a:ext cx="7457440" cy="1772920"/>
          </a:xfrm>
          <a:prstGeom prst="rect">
            <a:avLst/>
          </a:prstGeom>
        </p:spPr>
        <p:txBody>
          <a:bodyPr vert="horz" wrap="square" lIns="0" tIns="53340" rIns="0" bIns="0" rtlCol="0">
            <a:spAutoFit/>
          </a:bodyPr>
          <a:lstStyle/>
          <a:p>
            <a:pPr marL="12700">
              <a:lnSpc>
                <a:spcPct val="100000"/>
              </a:lnSpc>
              <a:spcBef>
                <a:spcPts val="420"/>
              </a:spcBef>
            </a:pPr>
            <a:r>
              <a:rPr sz="2200" spc="-30" dirty="0">
                <a:latin typeface="Arial"/>
                <a:cs typeface="Arial"/>
              </a:rPr>
              <a:t>Illia</a:t>
            </a:r>
            <a:r>
              <a:rPr sz="2200" spc="-65" dirty="0">
                <a:latin typeface="Arial"/>
                <a:cs typeface="Arial"/>
              </a:rPr>
              <a:t> </a:t>
            </a:r>
            <a:r>
              <a:rPr sz="2200" spc="-105" dirty="0">
                <a:latin typeface="Arial"/>
                <a:cs typeface="Arial"/>
              </a:rPr>
              <a:t>Ponomarenko</a:t>
            </a:r>
            <a:r>
              <a:rPr sz="2200" spc="-70" dirty="0">
                <a:latin typeface="Arial"/>
                <a:cs typeface="Arial"/>
              </a:rPr>
              <a:t> </a:t>
            </a:r>
            <a:r>
              <a:rPr sz="2200" spc="-140" dirty="0">
                <a:latin typeface="Arial"/>
                <a:cs typeface="Arial"/>
              </a:rPr>
              <a:t>–</a:t>
            </a:r>
            <a:r>
              <a:rPr sz="2200" spc="-60" dirty="0">
                <a:latin typeface="Arial"/>
                <a:cs typeface="Arial"/>
              </a:rPr>
              <a:t> </a:t>
            </a:r>
            <a:r>
              <a:rPr sz="2200" spc="-114" dirty="0">
                <a:latin typeface="Arial"/>
                <a:cs typeface="Arial"/>
              </a:rPr>
              <a:t>defense</a:t>
            </a:r>
            <a:r>
              <a:rPr sz="2200" spc="-65" dirty="0">
                <a:latin typeface="Arial"/>
                <a:cs typeface="Arial"/>
              </a:rPr>
              <a:t> </a:t>
            </a:r>
            <a:r>
              <a:rPr sz="2200" spc="-20" dirty="0">
                <a:latin typeface="Arial"/>
                <a:cs typeface="Arial"/>
              </a:rPr>
              <a:t>reporter</a:t>
            </a:r>
            <a:r>
              <a:rPr sz="2200" spc="-70" dirty="0">
                <a:latin typeface="Arial"/>
                <a:cs typeface="Arial"/>
              </a:rPr>
              <a:t> </a:t>
            </a:r>
            <a:r>
              <a:rPr sz="2200" dirty="0">
                <a:latin typeface="Arial"/>
                <a:cs typeface="Arial"/>
              </a:rPr>
              <a:t>with</a:t>
            </a:r>
            <a:r>
              <a:rPr sz="2200" spc="-60" dirty="0">
                <a:latin typeface="Arial"/>
                <a:cs typeface="Arial"/>
              </a:rPr>
              <a:t> </a:t>
            </a:r>
            <a:r>
              <a:rPr sz="2200" spc="-165" dirty="0">
                <a:latin typeface="Arial"/>
                <a:cs typeface="Arial"/>
              </a:rPr>
              <a:t>The</a:t>
            </a:r>
            <a:r>
              <a:rPr sz="2200" spc="-65" dirty="0">
                <a:latin typeface="Arial"/>
                <a:cs typeface="Arial"/>
              </a:rPr>
              <a:t> </a:t>
            </a:r>
            <a:r>
              <a:rPr sz="2200" spc="-160" dirty="0">
                <a:latin typeface="Arial"/>
                <a:cs typeface="Arial"/>
              </a:rPr>
              <a:t>Kyiv</a:t>
            </a:r>
            <a:r>
              <a:rPr sz="2200" spc="-70" dirty="0">
                <a:latin typeface="Arial"/>
                <a:cs typeface="Arial"/>
              </a:rPr>
              <a:t> </a:t>
            </a:r>
            <a:r>
              <a:rPr sz="2200" spc="-10" dirty="0">
                <a:latin typeface="Arial"/>
                <a:cs typeface="Arial"/>
              </a:rPr>
              <a:t>Independent</a:t>
            </a:r>
            <a:endParaRPr sz="2200" dirty="0">
              <a:latin typeface="Arial"/>
              <a:cs typeface="Arial"/>
            </a:endParaRPr>
          </a:p>
          <a:p>
            <a:pPr marL="561340" indent="-183515">
              <a:lnSpc>
                <a:spcPct val="100000"/>
              </a:lnSpc>
              <a:spcBef>
                <a:spcPts val="275"/>
              </a:spcBef>
              <a:buClr>
                <a:srgbClr val="000000"/>
              </a:buClr>
              <a:buChar char="•"/>
              <a:tabLst>
                <a:tab pos="561340" algn="l"/>
              </a:tabLst>
            </a:pPr>
            <a:r>
              <a:rPr sz="1900" u="sng" spc="-10" dirty="0">
                <a:solidFill>
                  <a:srgbClr val="0563C1"/>
                </a:solidFill>
                <a:uFill>
                  <a:solidFill>
                    <a:srgbClr val="0563C1"/>
                  </a:solidFill>
                </a:uFill>
                <a:latin typeface="Arial"/>
                <a:cs typeface="Arial"/>
              </a:rPr>
              <a:t>https://twitter.com/IAPonomarenko</a:t>
            </a:r>
            <a:endParaRPr sz="1900" dirty="0">
              <a:latin typeface="Arial"/>
              <a:cs typeface="Arial"/>
            </a:endParaRPr>
          </a:p>
          <a:p>
            <a:pPr>
              <a:lnSpc>
                <a:spcPct val="100000"/>
              </a:lnSpc>
            </a:pPr>
            <a:endParaRPr sz="2300" dirty="0">
              <a:latin typeface="Arial"/>
              <a:cs typeface="Arial"/>
            </a:endParaRPr>
          </a:p>
          <a:p>
            <a:pPr>
              <a:lnSpc>
                <a:spcPct val="100000"/>
              </a:lnSpc>
              <a:spcBef>
                <a:spcPts val="25"/>
              </a:spcBef>
            </a:pPr>
            <a:endParaRPr sz="2550" dirty="0">
              <a:latin typeface="Arial"/>
              <a:cs typeface="Arial"/>
            </a:endParaRPr>
          </a:p>
          <a:p>
            <a:pPr marL="12700">
              <a:lnSpc>
                <a:spcPct val="100000"/>
              </a:lnSpc>
            </a:pPr>
            <a:r>
              <a:rPr sz="2200" u="sng" spc="-160" dirty="0">
                <a:solidFill>
                  <a:srgbClr val="0563C1"/>
                </a:solidFill>
                <a:uFill>
                  <a:solidFill>
                    <a:srgbClr val="0563C1"/>
                  </a:solidFill>
                </a:uFill>
                <a:latin typeface="Arial"/>
                <a:cs typeface="Arial"/>
              </a:rPr>
              <a:t>The</a:t>
            </a:r>
            <a:r>
              <a:rPr sz="2200" u="sng" spc="-60" dirty="0">
                <a:solidFill>
                  <a:srgbClr val="0563C1"/>
                </a:solidFill>
                <a:uFill>
                  <a:solidFill>
                    <a:srgbClr val="0563C1"/>
                  </a:solidFill>
                </a:uFill>
                <a:latin typeface="Arial"/>
                <a:cs typeface="Arial"/>
              </a:rPr>
              <a:t> </a:t>
            </a:r>
            <a:r>
              <a:rPr sz="2200" u="sng" spc="-55" dirty="0">
                <a:solidFill>
                  <a:srgbClr val="0563C1"/>
                </a:solidFill>
                <a:uFill>
                  <a:solidFill>
                    <a:srgbClr val="0563C1"/>
                  </a:solidFill>
                </a:uFill>
                <a:latin typeface="Arial"/>
                <a:cs typeface="Arial"/>
              </a:rPr>
              <a:t>Media</a:t>
            </a:r>
            <a:r>
              <a:rPr sz="2200" u="sng" spc="-60" dirty="0">
                <a:solidFill>
                  <a:srgbClr val="0563C1"/>
                </a:solidFill>
                <a:uFill>
                  <a:solidFill>
                    <a:srgbClr val="0563C1"/>
                  </a:solidFill>
                </a:uFill>
                <a:latin typeface="Arial"/>
                <a:cs typeface="Arial"/>
              </a:rPr>
              <a:t> </a:t>
            </a:r>
            <a:r>
              <a:rPr sz="2200" u="sng" spc="-170" dirty="0">
                <a:solidFill>
                  <a:srgbClr val="0563C1"/>
                </a:solidFill>
                <a:uFill>
                  <a:solidFill>
                    <a:srgbClr val="0563C1"/>
                  </a:solidFill>
                </a:uFill>
                <a:latin typeface="Arial"/>
                <a:cs typeface="Arial"/>
              </a:rPr>
              <a:t>Bias</a:t>
            </a:r>
            <a:r>
              <a:rPr sz="2200" u="sng" spc="-55" dirty="0">
                <a:solidFill>
                  <a:srgbClr val="0563C1"/>
                </a:solidFill>
                <a:uFill>
                  <a:solidFill>
                    <a:srgbClr val="0563C1"/>
                  </a:solidFill>
                </a:uFill>
                <a:latin typeface="Arial"/>
                <a:cs typeface="Arial"/>
              </a:rPr>
              <a:t> </a:t>
            </a:r>
            <a:r>
              <a:rPr sz="2200" u="sng" spc="-105" dirty="0">
                <a:solidFill>
                  <a:srgbClr val="0563C1"/>
                </a:solidFill>
                <a:uFill>
                  <a:solidFill>
                    <a:srgbClr val="0563C1"/>
                  </a:solidFill>
                </a:uFill>
                <a:latin typeface="Arial"/>
                <a:cs typeface="Arial"/>
              </a:rPr>
              <a:t>Chart</a:t>
            </a:r>
            <a:r>
              <a:rPr sz="2200" spc="-105" dirty="0">
                <a:latin typeface="Arial"/>
                <a:cs typeface="Arial"/>
              </a:rPr>
              <a:t>-</a:t>
            </a:r>
            <a:r>
              <a:rPr sz="2200" spc="-55" dirty="0">
                <a:latin typeface="Arial"/>
                <a:cs typeface="Arial"/>
              </a:rPr>
              <a:t> </a:t>
            </a:r>
            <a:r>
              <a:rPr sz="2200" spc="-10" dirty="0">
                <a:latin typeface="Arial"/>
                <a:cs typeface="Arial"/>
              </a:rPr>
              <a:t>Interactive</a:t>
            </a:r>
            <a:endParaRPr sz="22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9600" y="3093720"/>
            <a:ext cx="3759200" cy="15849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D484-6E76-310E-E52E-6A0632A57663}"/>
              </a:ext>
            </a:extLst>
          </p:cNvPr>
          <p:cNvSpPr>
            <a:spLocks noGrp="1"/>
          </p:cNvSpPr>
          <p:nvPr>
            <p:ph type="title"/>
          </p:nvPr>
        </p:nvSpPr>
        <p:spPr>
          <a:xfrm>
            <a:off x="883412" y="568005"/>
            <a:ext cx="8291576" cy="492443"/>
          </a:xfrm>
        </p:spPr>
        <p:txBody>
          <a:bodyPr/>
          <a:lstStyle/>
          <a:p>
            <a:r>
              <a:rPr lang="en-US" dirty="0">
                <a:solidFill>
                  <a:schemeClr val="tx1"/>
                </a:solidFill>
              </a:rPr>
              <a:t>Deceptive Sites</a:t>
            </a:r>
          </a:p>
        </p:txBody>
      </p:sp>
      <p:sp>
        <p:nvSpPr>
          <p:cNvPr id="3" name="Text Placeholder 2">
            <a:extLst>
              <a:ext uri="{FF2B5EF4-FFF2-40B4-BE49-F238E27FC236}">
                <a16:creationId xmlns:a16="http://schemas.microsoft.com/office/drawing/2014/main" id="{BB832FE9-2CBD-451B-5C0D-7E9F4EDBF839}"/>
              </a:ext>
            </a:extLst>
          </p:cNvPr>
          <p:cNvSpPr>
            <a:spLocks noGrp="1"/>
          </p:cNvSpPr>
          <p:nvPr>
            <p:ph type="body" idx="1"/>
          </p:nvPr>
        </p:nvSpPr>
        <p:spPr>
          <a:xfrm>
            <a:off x="533401" y="6928988"/>
            <a:ext cx="914400" cy="276999"/>
          </a:xfrm>
        </p:spPr>
        <p:txBody>
          <a:bodyPr/>
          <a:lstStyle/>
          <a:p>
            <a:r>
              <a:rPr lang="en-US" dirty="0">
                <a:hlinkClick r:id="rId3"/>
              </a:rPr>
              <a:t>LINK</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73599F1F-9642-F95C-CC16-9F5F86601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18193"/>
            <a:ext cx="4455718" cy="5353050"/>
          </a:xfrm>
          <a:prstGeom prst="rect">
            <a:avLst/>
          </a:prstGeom>
        </p:spPr>
      </p:pic>
      <p:pic>
        <p:nvPicPr>
          <p:cNvPr id="7" name="Picture 6">
            <a:extLst>
              <a:ext uri="{FF2B5EF4-FFF2-40B4-BE49-F238E27FC236}">
                <a16:creationId xmlns:a16="http://schemas.microsoft.com/office/drawing/2014/main" id="{03B63382-EE2E-4252-F0D8-12444778A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8725" y="1213988"/>
            <a:ext cx="4609951" cy="5715000"/>
          </a:xfrm>
          <a:prstGeom prst="rect">
            <a:avLst/>
          </a:prstGeom>
        </p:spPr>
      </p:pic>
    </p:spTree>
    <p:extLst>
      <p:ext uri="{BB962C8B-B14F-4D97-AF65-F5344CB8AC3E}">
        <p14:creationId xmlns:p14="http://schemas.microsoft.com/office/powerpoint/2010/main" val="138427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A743F3-38D6-F30D-6F19-16C8495C1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33400"/>
            <a:ext cx="5486400" cy="62701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143000"/>
            <a:ext cx="3334385" cy="5486400"/>
          </a:xfrm>
          <a:custGeom>
            <a:avLst/>
            <a:gdLst/>
            <a:ahLst/>
            <a:cxnLst/>
            <a:rect l="l" t="t" r="r" b="b"/>
            <a:pathLst>
              <a:path w="3334385" h="5486400">
                <a:moveTo>
                  <a:pt x="1807639" y="0"/>
                </a:moveTo>
                <a:lnTo>
                  <a:pt x="0" y="0"/>
                </a:lnTo>
                <a:lnTo>
                  <a:pt x="0" y="5486399"/>
                </a:lnTo>
                <a:lnTo>
                  <a:pt x="1807639" y="5486399"/>
                </a:lnTo>
                <a:lnTo>
                  <a:pt x="1910241" y="5420623"/>
                </a:lnTo>
                <a:lnTo>
                  <a:pt x="1949672" y="5393557"/>
                </a:lnTo>
                <a:lnTo>
                  <a:pt x="1988679" y="5365926"/>
                </a:lnTo>
                <a:lnTo>
                  <a:pt x="2027257" y="5337735"/>
                </a:lnTo>
                <a:lnTo>
                  <a:pt x="2065399" y="5308991"/>
                </a:lnTo>
                <a:lnTo>
                  <a:pt x="2103100" y="5279699"/>
                </a:lnTo>
                <a:lnTo>
                  <a:pt x="2140353" y="5249865"/>
                </a:lnTo>
                <a:lnTo>
                  <a:pt x="2177153" y="5219495"/>
                </a:lnTo>
                <a:lnTo>
                  <a:pt x="2213494" y="5188595"/>
                </a:lnTo>
                <a:lnTo>
                  <a:pt x="2249370" y="5157170"/>
                </a:lnTo>
                <a:lnTo>
                  <a:pt x="2284775" y="5125228"/>
                </a:lnTo>
                <a:lnTo>
                  <a:pt x="2319703" y="5092773"/>
                </a:lnTo>
                <a:lnTo>
                  <a:pt x="2354148" y="5059812"/>
                </a:lnTo>
                <a:lnTo>
                  <a:pt x="2388104" y="5026350"/>
                </a:lnTo>
                <a:lnTo>
                  <a:pt x="2421566" y="4992393"/>
                </a:lnTo>
                <a:lnTo>
                  <a:pt x="2454527" y="4957948"/>
                </a:lnTo>
                <a:lnTo>
                  <a:pt x="2486982" y="4923020"/>
                </a:lnTo>
                <a:lnTo>
                  <a:pt x="2518925" y="4887615"/>
                </a:lnTo>
                <a:lnTo>
                  <a:pt x="2550349" y="4851740"/>
                </a:lnTo>
                <a:lnTo>
                  <a:pt x="2581249" y="4815399"/>
                </a:lnTo>
                <a:lnTo>
                  <a:pt x="2611619" y="4778599"/>
                </a:lnTo>
                <a:lnTo>
                  <a:pt x="2641453" y="4741345"/>
                </a:lnTo>
                <a:lnTo>
                  <a:pt x="2670746" y="4703645"/>
                </a:lnTo>
                <a:lnTo>
                  <a:pt x="2699490" y="4665503"/>
                </a:lnTo>
                <a:lnTo>
                  <a:pt x="2727681" y="4626925"/>
                </a:lnTo>
                <a:lnTo>
                  <a:pt x="2755312" y="4587918"/>
                </a:lnTo>
                <a:lnTo>
                  <a:pt x="2782377" y="4548487"/>
                </a:lnTo>
                <a:lnTo>
                  <a:pt x="2808871" y="4508638"/>
                </a:lnTo>
                <a:lnTo>
                  <a:pt x="2834788" y="4468378"/>
                </a:lnTo>
                <a:lnTo>
                  <a:pt x="2860121" y="4427711"/>
                </a:lnTo>
                <a:lnTo>
                  <a:pt x="2884866" y="4386645"/>
                </a:lnTo>
                <a:lnTo>
                  <a:pt x="2909015" y="4345184"/>
                </a:lnTo>
                <a:lnTo>
                  <a:pt x="2932563" y="4303335"/>
                </a:lnTo>
                <a:lnTo>
                  <a:pt x="2955504" y="4261104"/>
                </a:lnTo>
                <a:lnTo>
                  <a:pt x="2977833" y="4218496"/>
                </a:lnTo>
                <a:lnTo>
                  <a:pt x="2999543" y="4175518"/>
                </a:lnTo>
                <a:lnTo>
                  <a:pt x="3020628" y="4132175"/>
                </a:lnTo>
                <a:lnTo>
                  <a:pt x="3041082" y="4088474"/>
                </a:lnTo>
                <a:lnTo>
                  <a:pt x="3060900" y="4044419"/>
                </a:lnTo>
                <a:lnTo>
                  <a:pt x="3080076" y="4000018"/>
                </a:lnTo>
                <a:lnTo>
                  <a:pt x="3098604" y="3955276"/>
                </a:lnTo>
                <a:lnTo>
                  <a:pt x="3116477" y="3910199"/>
                </a:lnTo>
                <a:lnTo>
                  <a:pt x="3133690" y="3864793"/>
                </a:lnTo>
                <a:lnTo>
                  <a:pt x="3150237" y="3819063"/>
                </a:lnTo>
                <a:lnTo>
                  <a:pt x="3166113" y="3773017"/>
                </a:lnTo>
                <a:lnTo>
                  <a:pt x="3181310" y="3726658"/>
                </a:lnTo>
                <a:lnTo>
                  <a:pt x="3195824" y="3679995"/>
                </a:lnTo>
                <a:lnTo>
                  <a:pt x="3209648" y="3633031"/>
                </a:lnTo>
                <a:lnTo>
                  <a:pt x="3222777" y="3585774"/>
                </a:lnTo>
                <a:lnTo>
                  <a:pt x="3235204" y="3538230"/>
                </a:lnTo>
                <a:lnTo>
                  <a:pt x="3246923" y="3490403"/>
                </a:lnTo>
                <a:lnTo>
                  <a:pt x="3257930" y="3442300"/>
                </a:lnTo>
                <a:lnTo>
                  <a:pt x="3268217" y="3393928"/>
                </a:lnTo>
                <a:lnTo>
                  <a:pt x="3277779" y="3345291"/>
                </a:lnTo>
                <a:lnTo>
                  <a:pt x="3286610" y="3296396"/>
                </a:lnTo>
                <a:lnTo>
                  <a:pt x="3294705" y="3247249"/>
                </a:lnTo>
                <a:lnTo>
                  <a:pt x="3302056" y="3197855"/>
                </a:lnTo>
                <a:lnTo>
                  <a:pt x="3308659" y="3148221"/>
                </a:lnTo>
                <a:lnTo>
                  <a:pt x="3314507" y="3098352"/>
                </a:lnTo>
                <a:lnTo>
                  <a:pt x="3319594" y="3048255"/>
                </a:lnTo>
                <a:lnTo>
                  <a:pt x="3323915" y="2997935"/>
                </a:lnTo>
                <a:lnTo>
                  <a:pt x="3327464" y="2947398"/>
                </a:lnTo>
                <a:lnTo>
                  <a:pt x="3330234" y="2896650"/>
                </a:lnTo>
                <a:lnTo>
                  <a:pt x="3332220" y="2845697"/>
                </a:lnTo>
                <a:lnTo>
                  <a:pt x="3333416" y="2794545"/>
                </a:lnTo>
                <a:lnTo>
                  <a:pt x="3333816" y="2743200"/>
                </a:lnTo>
                <a:lnTo>
                  <a:pt x="3333416" y="2691854"/>
                </a:lnTo>
                <a:lnTo>
                  <a:pt x="3332220" y="2640702"/>
                </a:lnTo>
                <a:lnTo>
                  <a:pt x="3330234" y="2589749"/>
                </a:lnTo>
                <a:lnTo>
                  <a:pt x="3327464" y="2539001"/>
                </a:lnTo>
                <a:lnTo>
                  <a:pt x="3323915" y="2488464"/>
                </a:lnTo>
                <a:lnTo>
                  <a:pt x="3319594" y="2438144"/>
                </a:lnTo>
                <a:lnTo>
                  <a:pt x="3314507" y="2388047"/>
                </a:lnTo>
                <a:lnTo>
                  <a:pt x="3308659" y="2338178"/>
                </a:lnTo>
                <a:lnTo>
                  <a:pt x="3302056" y="2288544"/>
                </a:lnTo>
                <a:lnTo>
                  <a:pt x="3294705" y="2239150"/>
                </a:lnTo>
                <a:lnTo>
                  <a:pt x="3286610" y="2190003"/>
                </a:lnTo>
                <a:lnTo>
                  <a:pt x="3277779" y="2141108"/>
                </a:lnTo>
                <a:lnTo>
                  <a:pt x="3268217" y="2092471"/>
                </a:lnTo>
                <a:lnTo>
                  <a:pt x="3257930" y="2044099"/>
                </a:lnTo>
                <a:lnTo>
                  <a:pt x="3246923" y="1995996"/>
                </a:lnTo>
                <a:lnTo>
                  <a:pt x="3235204" y="1948170"/>
                </a:lnTo>
                <a:lnTo>
                  <a:pt x="3222777" y="1900625"/>
                </a:lnTo>
                <a:lnTo>
                  <a:pt x="3209648" y="1853368"/>
                </a:lnTo>
                <a:lnTo>
                  <a:pt x="3195824" y="1806405"/>
                </a:lnTo>
                <a:lnTo>
                  <a:pt x="3181310" y="1759741"/>
                </a:lnTo>
                <a:lnTo>
                  <a:pt x="3166113" y="1713383"/>
                </a:lnTo>
                <a:lnTo>
                  <a:pt x="3150237" y="1667336"/>
                </a:lnTo>
                <a:lnTo>
                  <a:pt x="3133690" y="1621606"/>
                </a:lnTo>
                <a:lnTo>
                  <a:pt x="3116477" y="1576200"/>
                </a:lnTo>
                <a:lnTo>
                  <a:pt x="3098604" y="1531123"/>
                </a:lnTo>
                <a:lnTo>
                  <a:pt x="3080076" y="1486381"/>
                </a:lnTo>
                <a:lnTo>
                  <a:pt x="3060900" y="1441980"/>
                </a:lnTo>
                <a:lnTo>
                  <a:pt x="3041082" y="1397926"/>
                </a:lnTo>
                <a:lnTo>
                  <a:pt x="3020628" y="1354224"/>
                </a:lnTo>
                <a:lnTo>
                  <a:pt x="2999543" y="1310881"/>
                </a:lnTo>
                <a:lnTo>
                  <a:pt x="2977833" y="1267903"/>
                </a:lnTo>
                <a:lnTo>
                  <a:pt x="2955504" y="1225296"/>
                </a:lnTo>
                <a:lnTo>
                  <a:pt x="2932563" y="1183064"/>
                </a:lnTo>
                <a:lnTo>
                  <a:pt x="2909015" y="1141215"/>
                </a:lnTo>
                <a:lnTo>
                  <a:pt x="2884866" y="1099755"/>
                </a:lnTo>
                <a:lnTo>
                  <a:pt x="2860121" y="1058688"/>
                </a:lnTo>
                <a:lnTo>
                  <a:pt x="2834788" y="1018022"/>
                </a:lnTo>
                <a:lnTo>
                  <a:pt x="2808871" y="977761"/>
                </a:lnTo>
                <a:lnTo>
                  <a:pt x="2782377" y="937912"/>
                </a:lnTo>
                <a:lnTo>
                  <a:pt x="2755312" y="898482"/>
                </a:lnTo>
                <a:lnTo>
                  <a:pt x="2727681" y="859474"/>
                </a:lnTo>
                <a:lnTo>
                  <a:pt x="2699490" y="820897"/>
                </a:lnTo>
                <a:lnTo>
                  <a:pt x="2670746" y="782755"/>
                </a:lnTo>
                <a:lnTo>
                  <a:pt x="2641453" y="745054"/>
                </a:lnTo>
                <a:lnTo>
                  <a:pt x="2611619" y="707801"/>
                </a:lnTo>
                <a:lnTo>
                  <a:pt x="2581249" y="671001"/>
                </a:lnTo>
                <a:lnTo>
                  <a:pt x="2550349" y="634660"/>
                </a:lnTo>
                <a:lnTo>
                  <a:pt x="2518925" y="598784"/>
                </a:lnTo>
                <a:lnTo>
                  <a:pt x="2486982" y="563379"/>
                </a:lnTo>
                <a:lnTo>
                  <a:pt x="2454527" y="528451"/>
                </a:lnTo>
                <a:lnTo>
                  <a:pt x="2421566" y="494006"/>
                </a:lnTo>
                <a:lnTo>
                  <a:pt x="2388104" y="460050"/>
                </a:lnTo>
                <a:lnTo>
                  <a:pt x="2354148" y="426588"/>
                </a:lnTo>
                <a:lnTo>
                  <a:pt x="2319703" y="393626"/>
                </a:lnTo>
                <a:lnTo>
                  <a:pt x="2284775" y="361172"/>
                </a:lnTo>
                <a:lnTo>
                  <a:pt x="2249370" y="329229"/>
                </a:lnTo>
                <a:lnTo>
                  <a:pt x="2213494" y="297805"/>
                </a:lnTo>
                <a:lnTo>
                  <a:pt x="2177153" y="266905"/>
                </a:lnTo>
                <a:lnTo>
                  <a:pt x="2140353" y="236535"/>
                </a:lnTo>
                <a:lnTo>
                  <a:pt x="2103100" y="206700"/>
                </a:lnTo>
                <a:lnTo>
                  <a:pt x="2065399" y="177408"/>
                </a:lnTo>
                <a:lnTo>
                  <a:pt x="2027257" y="148664"/>
                </a:lnTo>
                <a:lnTo>
                  <a:pt x="1988679" y="120473"/>
                </a:lnTo>
                <a:lnTo>
                  <a:pt x="1949672" y="92842"/>
                </a:lnTo>
                <a:lnTo>
                  <a:pt x="1910241" y="65777"/>
                </a:lnTo>
                <a:lnTo>
                  <a:pt x="1807639" y="0"/>
                </a:lnTo>
                <a:close/>
              </a:path>
            </a:pathLst>
          </a:custGeom>
          <a:solidFill>
            <a:srgbClr val="ED7D31"/>
          </a:solidFill>
        </p:spPr>
        <p:txBody>
          <a:bodyPr wrap="square" lIns="0" tIns="0" rIns="0" bIns="0" rtlCol="0"/>
          <a:lstStyle/>
          <a:p>
            <a:endParaRPr/>
          </a:p>
        </p:txBody>
      </p:sp>
      <p:sp>
        <p:nvSpPr>
          <p:cNvPr id="3" name="object 3"/>
          <p:cNvSpPr/>
          <p:nvPr/>
        </p:nvSpPr>
        <p:spPr>
          <a:xfrm>
            <a:off x="7775310" y="4817350"/>
            <a:ext cx="1729739" cy="1607820"/>
          </a:xfrm>
          <a:custGeom>
            <a:avLst/>
            <a:gdLst/>
            <a:ahLst/>
            <a:cxnLst/>
            <a:rect l="l" t="t" r="r" b="b"/>
            <a:pathLst>
              <a:path w="1729740" h="1607820">
                <a:moveTo>
                  <a:pt x="132258" y="1503903"/>
                </a:moveTo>
                <a:lnTo>
                  <a:pt x="49499" y="1505995"/>
                </a:lnTo>
                <a:lnTo>
                  <a:pt x="13966" y="1521777"/>
                </a:lnTo>
                <a:lnTo>
                  <a:pt x="0" y="1558063"/>
                </a:lnTo>
                <a:lnTo>
                  <a:pt x="4490" y="1577730"/>
                </a:lnTo>
                <a:lnTo>
                  <a:pt x="15781" y="1593596"/>
                </a:lnTo>
                <a:lnTo>
                  <a:pt x="32199" y="1604072"/>
                </a:lnTo>
                <a:lnTo>
                  <a:pt x="52067" y="1607563"/>
                </a:lnTo>
                <a:lnTo>
                  <a:pt x="137406" y="1605405"/>
                </a:lnTo>
                <a:lnTo>
                  <a:pt x="222918" y="1598903"/>
                </a:lnTo>
                <a:lnTo>
                  <a:pt x="307202" y="1588193"/>
                </a:lnTo>
                <a:lnTo>
                  <a:pt x="362732" y="1578275"/>
                </a:lnTo>
                <a:lnTo>
                  <a:pt x="395477" y="1557314"/>
                </a:lnTo>
                <a:lnTo>
                  <a:pt x="403810" y="1519336"/>
                </a:lnTo>
                <a:lnTo>
                  <a:pt x="397756" y="1504000"/>
                </a:lnTo>
                <a:lnTo>
                  <a:pt x="130985" y="1504000"/>
                </a:lnTo>
                <a:lnTo>
                  <a:pt x="132258" y="1503903"/>
                </a:lnTo>
                <a:close/>
              </a:path>
              <a:path w="1729740" h="1607820">
                <a:moveTo>
                  <a:pt x="133553" y="1503870"/>
                </a:moveTo>
                <a:lnTo>
                  <a:pt x="132258" y="1503903"/>
                </a:lnTo>
                <a:lnTo>
                  <a:pt x="130985" y="1504000"/>
                </a:lnTo>
                <a:lnTo>
                  <a:pt x="133553" y="1503870"/>
                </a:lnTo>
                <a:close/>
              </a:path>
              <a:path w="1729740" h="1607820">
                <a:moveTo>
                  <a:pt x="397705" y="1503870"/>
                </a:moveTo>
                <a:lnTo>
                  <a:pt x="133553" y="1503870"/>
                </a:lnTo>
                <a:lnTo>
                  <a:pt x="130985" y="1504000"/>
                </a:lnTo>
                <a:lnTo>
                  <a:pt x="397756" y="1504000"/>
                </a:lnTo>
                <a:lnTo>
                  <a:pt x="397705" y="1503870"/>
                </a:lnTo>
                <a:close/>
              </a:path>
              <a:path w="1729740" h="1607820">
                <a:moveTo>
                  <a:pt x="212655" y="1497790"/>
                </a:moveTo>
                <a:lnTo>
                  <a:pt x="132258" y="1503903"/>
                </a:lnTo>
                <a:lnTo>
                  <a:pt x="133553" y="1503870"/>
                </a:lnTo>
                <a:lnTo>
                  <a:pt x="397705" y="1503870"/>
                </a:lnTo>
                <a:lnTo>
                  <a:pt x="396404" y="1500572"/>
                </a:lnTo>
                <a:lnTo>
                  <a:pt x="393863" y="1497952"/>
                </a:lnTo>
                <a:lnTo>
                  <a:pt x="211382" y="1497952"/>
                </a:lnTo>
                <a:lnTo>
                  <a:pt x="212655" y="1497790"/>
                </a:lnTo>
                <a:close/>
              </a:path>
              <a:path w="1729740" h="1607820">
                <a:moveTo>
                  <a:pt x="213935" y="1497693"/>
                </a:moveTo>
                <a:lnTo>
                  <a:pt x="212655" y="1497790"/>
                </a:lnTo>
                <a:lnTo>
                  <a:pt x="211382" y="1497952"/>
                </a:lnTo>
                <a:lnTo>
                  <a:pt x="213935" y="1497693"/>
                </a:lnTo>
                <a:close/>
              </a:path>
              <a:path w="1729740" h="1607820">
                <a:moveTo>
                  <a:pt x="393612" y="1497693"/>
                </a:moveTo>
                <a:lnTo>
                  <a:pt x="213935" y="1497693"/>
                </a:lnTo>
                <a:lnTo>
                  <a:pt x="211382" y="1497952"/>
                </a:lnTo>
                <a:lnTo>
                  <a:pt x="393863" y="1497952"/>
                </a:lnTo>
                <a:lnTo>
                  <a:pt x="393612" y="1497693"/>
                </a:lnTo>
                <a:close/>
              </a:path>
              <a:path w="1729740" h="1607820">
                <a:moveTo>
                  <a:pt x="291863" y="1487725"/>
                </a:moveTo>
                <a:lnTo>
                  <a:pt x="212655" y="1497790"/>
                </a:lnTo>
                <a:lnTo>
                  <a:pt x="213935" y="1497693"/>
                </a:lnTo>
                <a:lnTo>
                  <a:pt x="393612" y="1497693"/>
                </a:lnTo>
                <a:lnTo>
                  <a:pt x="384166" y="1487951"/>
                </a:lnTo>
                <a:lnTo>
                  <a:pt x="290600" y="1487951"/>
                </a:lnTo>
                <a:lnTo>
                  <a:pt x="291863" y="1487725"/>
                </a:lnTo>
                <a:close/>
              </a:path>
              <a:path w="1729740" h="1607820">
                <a:moveTo>
                  <a:pt x="293126" y="1487564"/>
                </a:moveTo>
                <a:lnTo>
                  <a:pt x="291863" y="1487725"/>
                </a:lnTo>
                <a:lnTo>
                  <a:pt x="290600" y="1487951"/>
                </a:lnTo>
                <a:lnTo>
                  <a:pt x="293126" y="1487564"/>
                </a:lnTo>
                <a:close/>
              </a:path>
              <a:path w="1729740" h="1607820">
                <a:moveTo>
                  <a:pt x="383792" y="1487564"/>
                </a:moveTo>
                <a:lnTo>
                  <a:pt x="293126" y="1487564"/>
                </a:lnTo>
                <a:lnTo>
                  <a:pt x="290600" y="1487951"/>
                </a:lnTo>
                <a:lnTo>
                  <a:pt x="384166" y="1487951"/>
                </a:lnTo>
                <a:lnTo>
                  <a:pt x="383792" y="1487564"/>
                </a:lnTo>
                <a:close/>
              </a:path>
              <a:path w="1729740" h="1607820">
                <a:moveTo>
                  <a:pt x="344871" y="1478258"/>
                </a:moveTo>
                <a:lnTo>
                  <a:pt x="291863" y="1487725"/>
                </a:lnTo>
                <a:lnTo>
                  <a:pt x="293126" y="1487564"/>
                </a:lnTo>
                <a:lnTo>
                  <a:pt x="383792" y="1487564"/>
                </a:lnTo>
                <a:lnTo>
                  <a:pt x="382848" y="1486591"/>
                </a:lnTo>
                <a:lnTo>
                  <a:pt x="365038" y="1478712"/>
                </a:lnTo>
                <a:lnTo>
                  <a:pt x="344871" y="1478258"/>
                </a:lnTo>
                <a:close/>
              </a:path>
              <a:path w="1729740" h="1607820">
                <a:moveTo>
                  <a:pt x="736854" y="1349936"/>
                </a:moveTo>
                <a:lnTo>
                  <a:pt x="718757" y="1358116"/>
                </a:lnTo>
                <a:lnTo>
                  <a:pt x="702384" y="1369900"/>
                </a:lnTo>
                <a:lnTo>
                  <a:pt x="692155" y="1386472"/>
                </a:lnTo>
                <a:lnTo>
                  <a:pt x="688887" y="1405671"/>
                </a:lnTo>
                <a:lnTo>
                  <a:pt x="693395" y="1425333"/>
                </a:lnTo>
                <a:lnTo>
                  <a:pt x="705178" y="1441707"/>
                </a:lnTo>
                <a:lnTo>
                  <a:pt x="721750" y="1451935"/>
                </a:lnTo>
                <a:lnTo>
                  <a:pt x="740949" y="1455204"/>
                </a:lnTo>
                <a:lnTo>
                  <a:pt x="760611" y="1450695"/>
                </a:lnTo>
                <a:lnTo>
                  <a:pt x="780973" y="1441490"/>
                </a:lnTo>
                <a:lnTo>
                  <a:pt x="853600" y="1404293"/>
                </a:lnTo>
                <a:lnTo>
                  <a:pt x="924132" y="1363738"/>
                </a:lnTo>
                <a:lnTo>
                  <a:pt x="944788" y="1350496"/>
                </a:lnTo>
                <a:lnTo>
                  <a:pt x="735760" y="1350496"/>
                </a:lnTo>
                <a:lnTo>
                  <a:pt x="736854" y="1349936"/>
                </a:lnTo>
                <a:close/>
              </a:path>
              <a:path w="1729740" h="1607820">
                <a:moveTo>
                  <a:pt x="737991" y="1349421"/>
                </a:moveTo>
                <a:lnTo>
                  <a:pt x="736854" y="1349936"/>
                </a:lnTo>
                <a:lnTo>
                  <a:pt x="735760" y="1350496"/>
                </a:lnTo>
                <a:lnTo>
                  <a:pt x="737991" y="1349421"/>
                </a:lnTo>
                <a:close/>
              </a:path>
              <a:path w="1729740" h="1607820">
                <a:moveTo>
                  <a:pt x="946463" y="1349421"/>
                </a:moveTo>
                <a:lnTo>
                  <a:pt x="737991" y="1349421"/>
                </a:lnTo>
                <a:lnTo>
                  <a:pt x="735760" y="1350496"/>
                </a:lnTo>
                <a:lnTo>
                  <a:pt x="944788" y="1350496"/>
                </a:lnTo>
                <a:lnTo>
                  <a:pt x="946463" y="1349421"/>
                </a:lnTo>
                <a:close/>
              </a:path>
              <a:path w="1729740" h="1607820">
                <a:moveTo>
                  <a:pt x="805081" y="1314992"/>
                </a:moveTo>
                <a:lnTo>
                  <a:pt x="736854" y="1349936"/>
                </a:lnTo>
                <a:lnTo>
                  <a:pt x="737991" y="1349421"/>
                </a:lnTo>
                <a:lnTo>
                  <a:pt x="946463" y="1349421"/>
                </a:lnTo>
                <a:lnTo>
                  <a:pt x="992463" y="1319932"/>
                </a:lnTo>
                <a:lnTo>
                  <a:pt x="998554" y="1315600"/>
                </a:lnTo>
                <a:lnTo>
                  <a:pt x="804024" y="1315600"/>
                </a:lnTo>
                <a:lnTo>
                  <a:pt x="805081" y="1314992"/>
                </a:lnTo>
                <a:close/>
              </a:path>
              <a:path w="1729740" h="1607820">
                <a:moveTo>
                  <a:pt x="806188" y="1314425"/>
                </a:moveTo>
                <a:lnTo>
                  <a:pt x="805081" y="1314992"/>
                </a:lnTo>
                <a:lnTo>
                  <a:pt x="804024" y="1315600"/>
                </a:lnTo>
                <a:lnTo>
                  <a:pt x="806188" y="1314425"/>
                </a:lnTo>
                <a:close/>
              </a:path>
              <a:path w="1729740" h="1607820">
                <a:moveTo>
                  <a:pt x="1000206" y="1314425"/>
                </a:moveTo>
                <a:lnTo>
                  <a:pt x="806188" y="1314425"/>
                </a:lnTo>
                <a:lnTo>
                  <a:pt x="804024" y="1315600"/>
                </a:lnTo>
                <a:lnTo>
                  <a:pt x="998554" y="1315600"/>
                </a:lnTo>
                <a:lnTo>
                  <a:pt x="1000206" y="1314425"/>
                </a:lnTo>
                <a:close/>
              </a:path>
              <a:path w="1729740" h="1607820">
                <a:moveTo>
                  <a:pt x="1045904" y="1276271"/>
                </a:moveTo>
                <a:lnTo>
                  <a:pt x="872425" y="1276271"/>
                </a:lnTo>
                <a:lnTo>
                  <a:pt x="870329" y="1277543"/>
                </a:lnTo>
                <a:lnTo>
                  <a:pt x="805081" y="1314992"/>
                </a:lnTo>
                <a:lnTo>
                  <a:pt x="806188" y="1314425"/>
                </a:lnTo>
                <a:lnTo>
                  <a:pt x="1000206" y="1314425"/>
                </a:lnTo>
                <a:lnTo>
                  <a:pt x="1031713" y="1292020"/>
                </a:lnTo>
                <a:lnTo>
                  <a:pt x="1045515" y="1277307"/>
                </a:lnTo>
                <a:lnTo>
                  <a:pt x="1045904" y="1276271"/>
                </a:lnTo>
                <a:close/>
              </a:path>
              <a:path w="1729740" h="1607820">
                <a:moveTo>
                  <a:pt x="871353" y="1276887"/>
                </a:moveTo>
                <a:lnTo>
                  <a:pt x="870212" y="1277543"/>
                </a:lnTo>
                <a:lnTo>
                  <a:pt x="871353" y="1276887"/>
                </a:lnTo>
                <a:close/>
              </a:path>
              <a:path w="1729740" h="1607820">
                <a:moveTo>
                  <a:pt x="872425" y="1276271"/>
                </a:moveTo>
                <a:lnTo>
                  <a:pt x="871353" y="1276887"/>
                </a:lnTo>
                <a:lnTo>
                  <a:pt x="870329" y="1277543"/>
                </a:lnTo>
                <a:lnTo>
                  <a:pt x="872425" y="1276271"/>
                </a:lnTo>
                <a:close/>
              </a:path>
              <a:path w="1729740" h="1607820">
                <a:moveTo>
                  <a:pt x="1049853" y="1235058"/>
                </a:moveTo>
                <a:lnTo>
                  <a:pt x="936600" y="1235058"/>
                </a:lnTo>
                <a:lnTo>
                  <a:pt x="934577" y="1236425"/>
                </a:lnTo>
                <a:lnTo>
                  <a:pt x="871353" y="1276887"/>
                </a:lnTo>
                <a:lnTo>
                  <a:pt x="872425" y="1276271"/>
                </a:lnTo>
                <a:lnTo>
                  <a:pt x="1045904" y="1276271"/>
                </a:lnTo>
                <a:lnTo>
                  <a:pt x="1052365" y="1259077"/>
                </a:lnTo>
                <a:lnTo>
                  <a:pt x="1051879" y="1239608"/>
                </a:lnTo>
                <a:lnTo>
                  <a:pt x="1049853" y="1235058"/>
                </a:lnTo>
                <a:close/>
              </a:path>
              <a:path w="1729740" h="1607820">
                <a:moveTo>
                  <a:pt x="935570" y="1235718"/>
                </a:moveTo>
                <a:lnTo>
                  <a:pt x="934469" y="1236425"/>
                </a:lnTo>
                <a:lnTo>
                  <a:pt x="935570" y="1235718"/>
                </a:lnTo>
                <a:close/>
              </a:path>
              <a:path w="1729740" h="1607820">
                <a:moveTo>
                  <a:pt x="936600" y="1235058"/>
                </a:moveTo>
                <a:lnTo>
                  <a:pt x="935570" y="1235718"/>
                </a:lnTo>
                <a:lnTo>
                  <a:pt x="934577" y="1236425"/>
                </a:lnTo>
                <a:lnTo>
                  <a:pt x="936600" y="1235058"/>
                </a:lnTo>
                <a:close/>
              </a:path>
              <a:path w="1729740" h="1607820">
                <a:moveTo>
                  <a:pt x="1010731" y="1200529"/>
                </a:moveTo>
                <a:lnTo>
                  <a:pt x="991262" y="1201014"/>
                </a:lnTo>
                <a:lnTo>
                  <a:pt x="972833" y="1209220"/>
                </a:lnTo>
                <a:lnTo>
                  <a:pt x="935570" y="1235718"/>
                </a:lnTo>
                <a:lnTo>
                  <a:pt x="936600" y="1235058"/>
                </a:lnTo>
                <a:lnTo>
                  <a:pt x="1049853" y="1235058"/>
                </a:lnTo>
                <a:lnTo>
                  <a:pt x="1043673" y="1221179"/>
                </a:lnTo>
                <a:lnTo>
                  <a:pt x="1028960" y="1207379"/>
                </a:lnTo>
                <a:lnTo>
                  <a:pt x="1010731" y="1200529"/>
                </a:lnTo>
                <a:close/>
              </a:path>
              <a:path w="1729740" h="1607820">
                <a:moveTo>
                  <a:pt x="1401771" y="929123"/>
                </a:moveTo>
                <a:lnTo>
                  <a:pt x="1272776" y="929123"/>
                </a:lnTo>
                <a:lnTo>
                  <a:pt x="1271231" y="930995"/>
                </a:lnTo>
                <a:lnTo>
                  <a:pt x="1261459" y="942187"/>
                </a:lnTo>
                <a:lnTo>
                  <a:pt x="1251530" y="959747"/>
                </a:lnTo>
                <a:lnTo>
                  <a:pt x="1249186" y="979080"/>
                </a:lnTo>
                <a:lnTo>
                  <a:pt x="1254264" y="997882"/>
                </a:lnTo>
                <a:lnTo>
                  <a:pt x="1266596" y="1013846"/>
                </a:lnTo>
                <a:lnTo>
                  <a:pt x="1284155" y="1023775"/>
                </a:lnTo>
                <a:lnTo>
                  <a:pt x="1303488" y="1026118"/>
                </a:lnTo>
                <a:lnTo>
                  <a:pt x="1322289" y="1021041"/>
                </a:lnTo>
                <a:lnTo>
                  <a:pt x="1338253" y="1008708"/>
                </a:lnTo>
                <a:lnTo>
                  <a:pt x="1350365" y="994726"/>
                </a:lnTo>
                <a:lnTo>
                  <a:pt x="1400440" y="930995"/>
                </a:lnTo>
                <a:lnTo>
                  <a:pt x="1401771" y="929123"/>
                </a:lnTo>
                <a:close/>
              </a:path>
              <a:path w="1729740" h="1607820">
                <a:moveTo>
                  <a:pt x="1271986" y="930034"/>
                </a:moveTo>
                <a:lnTo>
                  <a:pt x="1271154" y="930995"/>
                </a:lnTo>
                <a:lnTo>
                  <a:pt x="1271986" y="930034"/>
                </a:lnTo>
                <a:close/>
              </a:path>
              <a:path w="1729740" h="1607820">
                <a:moveTo>
                  <a:pt x="1272776" y="929123"/>
                </a:moveTo>
                <a:lnTo>
                  <a:pt x="1271986" y="930034"/>
                </a:lnTo>
                <a:lnTo>
                  <a:pt x="1271231" y="930995"/>
                </a:lnTo>
                <a:lnTo>
                  <a:pt x="1272776" y="929123"/>
                </a:lnTo>
                <a:close/>
              </a:path>
              <a:path w="1729740" h="1607820">
                <a:moveTo>
                  <a:pt x="1444319" y="869290"/>
                </a:moveTo>
                <a:lnTo>
                  <a:pt x="1319720" y="869290"/>
                </a:lnTo>
                <a:lnTo>
                  <a:pt x="1318263" y="871240"/>
                </a:lnTo>
                <a:lnTo>
                  <a:pt x="1271986" y="930034"/>
                </a:lnTo>
                <a:lnTo>
                  <a:pt x="1272776" y="929123"/>
                </a:lnTo>
                <a:lnTo>
                  <a:pt x="1401771" y="929123"/>
                </a:lnTo>
                <a:lnTo>
                  <a:pt x="1444319" y="869290"/>
                </a:lnTo>
                <a:close/>
              </a:path>
              <a:path w="1729740" h="1607820">
                <a:moveTo>
                  <a:pt x="1318979" y="870233"/>
                </a:moveTo>
                <a:lnTo>
                  <a:pt x="1318188" y="871240"/>
                </a:lnTo>
                <a:lnTo>
                  <a:pt x="1318979" y="870233"/>
                </a:lnTo>
                <a:close/>
              </a:path>
              <a:path w="1729740" h="1607820">
                <a:moveTo>
                  <a:pt x="1319720" y="869290"/>
                </a:moveTo>
                <a:lnTo>
                  <a:pt x="1318979" y="870233"/>
                </a:lnTo>
                <a:lnTo>
                  <a:pt x="1318263" y="871240"/>
                </a:lnTo>
                <a:lnTo>
                  <a:pt x="1319720" y="869290"/>
                </a:lnTo>
                <a:close/>
              </a:path>
              <a:path w="1729740" h="1607820">
                <a:moveTo>
                  <a:pt x="1484419" y="807200"/>
                </a:moveTo>
                <a:lnTo>
                  <a:pt x="1363802" y="807200"/>
                </a:lnTo>
                <a:lnTo>
                  <a:pt x="1362435" y="809223"/>
                </a:lnTo>
                <a:lnTo>
                  <a:pt x="1318979" y="870233"/>
                </a:lnTo>
                <a:lnTo>
                  <a:pt x="1319720" y="869290"/>
                </a:lnTo>
                <a:lnTo>
                  <a:pt x="1444319" y="869290"/>
                </a:lnTo>
                <a:lnTo>
                  <a:pt x="1447309" y="865085"/>
                </a:lnTo>
                <a:lnTo>
                  <a:pt x="1484419" y="807200"/>
                </a:lnTo>
                <a:close/>
              </a:path>
              <a:path w="1729740" h="1607820">
                <a:moveTo>
                  <a:pt x="1363096" y="808193"/>
                </a:moveTo>
                <a:lnTo>
                  <a:pt x="1362363" y="809223"/>
                </a:lnTo>
                <a:lnTo>
                  <a:pt x="1363096" y="808193"/>
                </a:lnTo>
                <a:close/>
              </a:path>
              <a:path w="1729740" h="1607820">
                <a:moveTo>
                  <a:pt x="1363802" y="807200"/>
                </a:moveTo>
                <a:lnTo>
                  <a:pt x="1363096" y="808193"/>
                </a:lnTo>
                <a:lnTo>
                  <a:pt x="1362435" y="809223"/>
                </a:lnTo>
                <a:lnTo>
                  <a:pt x="1363802" y="807200"/>
                </a:lnTo>
                <a:close/>
              </a:path>
              <a:path w="1729740" h="1607820">
                <a:moveTo>
                  <a:pt x="1520153" y="742952"/>
                </a:moveTo>
                <a:lnTo>
                  <a:pt x="1404922" y="742952"/>
                </a:lnTo>
                <a:lnTo>
                  <a:pt x="1403648" y="745048"/>
                </a:lnTo>
                <a:lnTo>
                  <a:pt x="1363096" y="808193"/>
                </a:lnTo>
                <a:lnTo>
                  <a:pt x="1363802" y="807200"/>
                </a:lnTo>
                <a:lnTo>
                  <a:pt x="1484419" y="807200"/>
                </a:lnTo>
                <a:lnTo>
                  <a:pt x="1491115" y="796754"/>
                </a:lnTo>
                <a:lnTo>
                  <a:pt x="1517516" y="750839"/>
                </a:lnTo>
                <a:lnTo>
                  <a:pt x="1520153" y="742952"/>
                </a:lnTo>
                <a:close/>
              </a:path>
              <a:path w="1729740" h="1607820">
                <a:moveTo>
                  <a:pt x="1404253" y="743994"/>
                </a:moveTo>
                <a:lnTo>
                  <a:pt x="1403578" y="745048"/>
                </a:lnTo>
                <a:lnTo>
                  <a:pt x="1404253" y="743994"/>
                </a:lnTo>
                <a:close/>
              </a:path>
              <a:path w="1729740" h="1607820">
                <a:moveTo>
                  <a:pt x="1404922" y="742952"/>
                </a:moveTo>
                <a:lnTo>
                  <a:pt x="1404253" y="743994"/>
                </a:lnTo>
                <a:lnTo>
                  <a:pt x="1403648" y="745048"/>
                </a:lnTo>
                <a:lnTo>
                  <a:pt x="1404922" y="742952"/>
                </a:lnTo>
                <a:close/>
              </a:path>
              <a:path w="1729740" h="1607820">
                <a:moveTo>
                  <a:pt x="1479667" y="675082"/>
                </a:moveTo>
                <a:lnTo>
                  <a:pt x="1460242" y="676471"/>
                </a:lnTo>
                <a:lnTo>
                  <a:pt x="1442755" y="685043"/>
                </a:lnTo>
                <a:lnTo>
                  <a:pt x="1429438" y="700195"/>
                </a:lnTo>
                <a:lnTo>
                  <a:pt x="1404253" y="743994"/>
                </a:lnTo>
                <a:lnTo>
                  <a:pt x="1404922" y="742952"/>
                </a:lnTo>
                <a:lnTo>
                  <a:pt x="1520153" y="742952"/>
                </a:lnTo>
                <a:lnTo>
                  <a:pt x="1523912" y="731707"/>
                </a:lnTo>
                <a:lnTo>
                  <a:pt x="1522523" y="712282"/>
                </a:lnTo>
                <a:lnTo>
                  <a:pt x="1513951" y="694795"/>
                </a:lnTo>
                <a:lnTo>
                  <a:pt x="1498799" y="681478"/>
                </a:lnTo>
                <a:lnTo>
                  <a:pt x="1479667" y="675082"/>
                </a:lnTo>
                <a:close/>
              </a:path>
              <a:path w="1729740" h="1607820">
                <a:moveTo>
                  <a:pt x="1688071" y="317734"/>
                </a:moveTo>
                <a:lnTo>
                  <a:pt x="1583866" y="317734"/>
                </a:lnTo>
                <a:lnTo>
                  <a:pt x="1583235" y="320187"/>
                </a:lnTo>
                <a:lnTo>
                  <a:pt x="1578479" y="336704"/>
                </a:lnTo>
                <a:lnTo>
                  <a:pt x="1576917" y="356816"/>
                </a:lnTo>
                <a:lnTo>
                  <a:pt x="1582979" y="375323"/>
                </a:lnTo>
                <a:lnTo>
                  <a:pt x="1595539" y="390207"/>
                </a:lnTo>
                <a:lnTo>
                  <a:pt x="1613470" y="399449"/>
                </a:lnTo>
                <a:lnTo>
                  <a:pt x="1633582" y="401010"/>
                </a:lnTo>
                <a:lnTo>
                  <a:pt x="1652089" y="394948"/>
                </a:lnTo>
                <a:lnTo>
                  <a:pt x="1666973" y="382389"/>
                </a:lnTo>
                <a:lnTo>
                  <a:pt x="1676214" y="364458"/>
                </a:lnTo>
                <a:lnTo>
                  <a:pt x="1681947" y="344270"/>
                </a:lnTo>
                <a:lnTo>
                  <a:pt x="1688071" y="317734"/>
                </a:lnTo>
                <a:close/>
              </a:path>
              <a:path w="1729740" h="1607820">
                <a:moveTo>
                  <a:pt x="1583518" y="318960"/>
                </a:moveTo>
                <a:lnTo>
                  <a:pt x="1583170" y="320187"/>
                </a:lnTo>
                <a:lnTo>
                  <a:pt x="1583518" y="318960"/>
                </a:lnTo>
                <a:close/>
              </a:path>
              <a:path w="1729740" h="1607820">
                <a:moveTo>
                  <a:pt x="1583866" y="317734"/>
                </a:moveTo>
                <a:lnTo>
                  <a:pt x="1583518" y="318960"/>
                </a:lnTo>
                <a:lnTo>
                  <a:pt x="1583235" y="320187"/>
                </a:lnTo>
                <a:lnTo>
                  <a:pt x="1583866" y="317734"/>
                </a:lnTo>
                <a:close/>
              </a:path>
              <a:path w="1729740" h="1607820">
                <a:moveTo>
                  <a:pt x="1704616" y="241164"/>
                </a:moveTo>
                <a:lnTo>
                  <a:pt x="1601473" y="241164"/>
                </a:lnTo>
                <a:lnTo>
                  <a:pt x="1600963" y="243657"/>
                </a:lnTo>
                <a:lnTo>
                  <a:pt x="1583518" y="318960"/>
                </a:lnTo>
                <a:lnTo>
                  <a:pt x="1583866" y="317734"/>
                </a:lnTo>
                <a:lnTo>
                  <a:pt x="1688071" y="317734"/>
                </a:lnTo>
                <a:lnTo>
                  <a:pt x="1700757" y="262771"/>
                </a:lnTo>
                <a:lnTo>
                  <a:pt x="1704616" y="241164"/>
                </a:lnTo>
                <a:close/>
              </a:path>
              <a:path w="1729740" h="1607820">
                <a:moveTo>
                  <a:pt x="1601185" y="242415"/>
                </a:moveTo>
                <a:lnTo>
                  <a:pt x="1600898" y="243657"/>
                </a:lnTo>
                <a:lnTo>
                  <a:pt x="1601185" y="242415"/>
                </a:lnTo>
                <a:close/>
              </a:path>
              <a:path w="1729740" h="1607820">
                <a:moveTo>
                  <a:pt x="1601473" y="241164"/>
                </a:moveTo>
                <a:lnTo>
                  <a:pt x="1601185" y="242415"/>
                </a:lnTo>
                <a:lnTo>
                  <a:pt x="1600963" y="243657"/>
                </a:lnTo>
                <a:lnTo>
                  <a:pt x="1601473" y="241164"/>
                </a:lnTo>
                <a:close/>
              </a:path>
              <a:path w="1729740" h="1607820">
                <a:moveTo>
                  <a:pt x="1717680" y="163222"/>
                </a:moveTo>
                <a:lnTo>
                  <a:pt x="1615328" y="163222"/>
                </a:lnTo>
                <a:lnTo>
                  <a:pt x="1614942" y="165748"/>
                </a:lnTo>
                <a:lnTo>
                  <a:pt x="1601185" y="242415"/>
                </a:lnTo>
                <a:lnTo>
                  <a:pt x="1601473" y="241164"/>
                </a:lnTo>
                <a:lnTo>
                  <a:pt x="1704616" y="241164"/>
                </a:lnTo>
                <a:lnTo>
                  <a:pt x="1715570" y="179824"/>
                </a:lnTo>
                <a:lnTo>
                  <a:pt x="1717680" y="163222"/>
                </a:lnTo>
                <a:close/>
              </a:path>
              <a:path w="1729740" h="1607820">
                <a:moveTo>
                  <a:pt x="1615102" y="164486"/>
                </a:moveTo>
                <a:lnTo>
                  <a:pt x="1614877" y="165748"/>
                </a:lnTo>
                <a:lnTo>
                  <a:pt x="1615102" y="164486"/>
                </a:lnTo>
                <a:close/>
              </a:path>
              <a:path w="1729740" h="1607820">
                <a:moveTo>
                  <a:pt x="1615328" y="163222"/>
                </a:moveTo>
                <a:lnTo>
                  <a:pt x="1615102" y="164486"/>
                </a:lnTo>
                <a:lnTo>
                  <a:pt x="1614942" y="165748"/>
                </a:lnTo>
                <a:lnTo>
                  <a:pt x="1615328" y="163222"/>
                </a:lnTo>
                <a:close/>
              </a:path>
              <a:path w="1729740" h="1607820">
                <a:moveTo>
                  <a:pt x="1727157" y="84005"/>
                </a:moveTo>
                <a:lnTo>
                  <a:pt x="1625329" y="84005"/>
                </a:lnTo>
                <a:lnTo>
                  <a:pt x="1625070" y="86558"/>
                </a:lnTo>
                <a:lnTo>
                  <a:pt x="1615102" y="164486"/>
                </a:lnTo>
                <a:lnTo>
                  <a:pt x="1615328" y="163222"/>
                </a:lnTo>
                <a:lnTo>
                  <a:pt x="1717680" y="163222"/>
                </a:lnTo>
                <a:lnTo>
                  <a:pt x="1726280" y="95540"/>
                </a:lnTo>
                <a:lnTo>
                  <a:pt x="1727157" y="84005"/>
                </a:lnTo>
                <a:close/>
              </a:path>
              <a:path w="1729740" h="1607820">
                <a:moveTo>
                  <a:pt x="1625167" y="85278"/>
                </a:moveTo>
                <a:lnTo>
                  <a:pt x="1625005" y="86558"/>
                </a:lnTo>
                <a:lnTo>
                  <a:pt x="1625167" y="85278"/>
                </a:lnTo>
                <a:close/>
              </a:path>
              <a:path w="1729740" h="1607820">
                <a:moveTo>
                  <a:pt x="1625329" y="84005"/>
                </a:moveTo>
                <a:lnTo>
                  <a:pt x="1625167" y="85278"/>
                </a:lnTo>
                <a:lnTo>
                  <a:pt x="1625070" y="86558"/>
                </a:lnTo>
                <a:lnTo>
                  <a:pt x="1625329" y="84005"/>
                </a:lnTo>
                <a:close/>
              </a:path>
              <a:path w="1729740" h="1607820">
                <a:moveTo>
                  <a:pt x="1682598" y="0"/>
                </a:moveTo>
                <a:lnTo>
                  <a:pt x="1645652" y="12112"/>
                </a:lnTo>
                <a:lnTo>
                  <a:pt x="1628093" y="46802"/>
                </a:lnTo>
                <a:lnTo>
                  <a:pt x="1625167" y="85278"/>
                </a:lnTo>
                <a:lnTo>
                  <a:pt x="1625329" y="84005"/>
                </a:lnTo>
                <a:lnTo>
                  <a:pt x="1727157" y="84005"/>
                </a:lnTo>
                <a:lnTo>
                  <a:pt x="1729400" y="54504"/>
                </a:lnTo>
                <a:lnTo>
                  <a:pt x="1726919" y="34485"/>
                </a:lnTo>
                <a:lnTo>
                  <a:pt x="1717288" y="17559"/>
                </a:lnTo>
                <a:lnTo>
                  <a:pt x="1702013" y="5479"/>
                </a:lnTo>
                <a:lnTo>
                  <a:pt x="1682598" y="0"/>
                </a:lnTo>
                <a:close/>
              </a:path>
            </a:pathLst>
          </a:custGeom>
          <a:solidFill>
            <a:srgbClr val="FFC000"/>
          </a:solidFill>
        </p:spPr>
        <p:txBody>
          <a:bodyPr wrap="square" lIns="0" tIns="0" rIns="0" bIns="0" rtlCol="0"/>
          <a:lstStyle/>
          <a:p>
            <a:endParaRPr/>
          </a:p>
        </p:txBody>
      </p:sp>
      <p:sp>
        <p:nvSpPr>
          <p:cNvPr id="4" name="object 4"/>
          <p:cNvSpPr txBox="1"/>
          <p:nvPr/>
        </p:nvSpPr>
        <p:spPr>
          <a:xfrm>
            <a:off x="3770698" y="2615691"/>
            <a:ext cx="5355590" cy="351378"/>
          </a:xfrm>
          <a:prstGeom prst="rect">
            <a:avLst/>
          </a:prstGeom>
        </p:spPr>
        <p:txBody>
          <a:bodyPr vert="horz" wrap="square" lIns="0" tIns="12700" rIns="0" bIns="0" rtlCol="0">
            <a:spAutoFit/>
          </a:bodyPr>
          <a:lstStyle/>
          <a:p>
            <a:pPr marL="12700">
              <a:lnSpc>
                <a:spcPct val="100000"/>
              </a:lnSpc>
              <a:spcBef>
                <a:spcPts val="100"/>
              </a:spcBef>
            </a:pPr>
            <a:r>
              <a:rPr sz="2200" spc="-130" dirty="0">
                <a:latin typeface="Arial"/>
                <a:cs typeface="Arial"/>
              </a:rPr>
              <a:t>Discussion</a:t>
            </a:r>
            <a:r>
              <a:rPr sz="2200" spc="-40" dirty="0">
                <a:latin typeface="Arial"/>
                <a:cs typeface="Arial"/>
              </a:rPr>
              <a:t> </a:t>
            </a:r>
            <a:r>
              <a:rPr sz="2200" spc="-140" dirty="0">
                <a:latin typeface="Arial"/>
                <a:cs typeface="Arial"/>
              </a:rPr>
              <a:t>–</a:t>
            </a:r>
            <a:r>
              <a:rPr sz="2200" spc="-40" dirty="0">
                <a:latin typeface="Arial"/>
                <a:cs typeface="Arial"/>
              </a:rPr>
              <a:t> </a:t>
            </a:r>
            <a:r>
              <a:rPr sz="2200" spc="-120" dirty="0">
                <a:latin typeface="Arial"/>
                <a:cs typeface="Arial"/>
              </a:rPr>
              <a:t>5</a:t>
            </a:r>
            <a:r>
              <a:rPr sz="2200" spc="-40" dirty="0">
                <a:latin typeface="Arial"/>
                <a:cs typeface="Arial"/>
              </a:rPr>
              <a:t> </a:t>
            </a:r>
            <a:r>
              <a:rPr sz="2200" spc="-20" dirty="0">
                <a:latin typeface="Arial"/>
                <a:cs typeface="Arial"/>
              </a:rPr>
              <a:t>mins</a:t>
            </a:r>
            <a:endParaRPr lang="en-CA" sz="2200" dirty="0">
              <a:latin typeface="Arial"/>
              <a:cs typeface="Arial"/>
            </a:endParaRPr>
          </a:p>
        </p:txBody>
      </p:sp>
      <p:grpSp>
        <p:nvGrpSpPr>
          <p:cNvPr id="5" name="object 4">
            <a:extLst>
              <a:ext uri="{FF2B5EF4-FFF2-40B4-BE49-F238E27FC236}">
                <a16:creationId xmlns:a16="http://schemas.microsoft.com/office/drawing/2014/main" id="{0D662F95-C2B8-7B8E-5580-2A30FC62A510}"/>
              </a:ext>
            </a:extLst>
          </p:cNvPr>
          <p:cNvGrpSpPr/>
          <p:nvPr/>
        </p:nvGrpSpPr>
        <p:grpSpPr>
          <a:xfrm>
            <a:off x="6235663" y="6035400"/>
            <a:ext cx="1493517" cy="594599"/>
            <a:chOff x="6235663" y="6035400"/>
            <a:chExt cx="1493517" cy="594599"/>
          </a:xfrm>
        </p:grpSpPr>
        <p:sp>
          <p:nvSpPr>
            <p:cNvPr id="6" name="object 5">
              <a:extLst>
                <a:ext uri="{FF2B5EF4-FFF2-40B4-BE49-F238E27FC236}">
                  <a16:creationId xmlns:a16="http://schemas.microsoft.com/office/drawing/2014/main" id="{98B16C28-0126-5F1D-99CF-47BA17202963}"/>
                </a:ext>
              </a:extLst>
            </p:cNvPr>
            <p:cNvSpPr/>
            <p:nvPr/>
          </p:nvSpPr>
          <p:spPr>
            <a:xfrm>
              <a:off x="6533475" y="6035400"/>
              <a:ext cx="1195705" cy="594360"/>
            </a:xfrm>
            <a:custGeom>
              <a:avLst/>
              <a:gdLst/>
              <a:ahLst/>
              <a:cxnLst/>
              <a:rect l="l" t="t" r="r" b="b"/>
              <a:pathLst>
                <a:path w="1195704" h="594359">
                  <a:moveTo>
                    <a:pt x="597804" y="0"/>
                  </a:moveTo>
                  <a:lnTo>
                    <a:pt x="0" y="593999"/>
                  </a:lnTo>
                  <a:lnTo>
                    <a:pt x="1195609" y="593999"/>
                  </a:lnTo>
                  <a:lnTo>
                    <a:pt x="597804" y="0"/>
                  </a:lnTo>
                  <a:close/>
                </a:path>
              </a:pathLst>
            </a:custGeom>
            <a:solidFill>
              <a:srgbClr val="4472C4">
                <a:alpha val="30198"/>
              </a:srgbClr>
            </a:solidFill>
          </p:spPr>
          <p:txBody>
            <a:bodyPr wrap="square" lIns="0" tIns="0" rIns="0" bIns="0" rtlCol="0"/>
            <a:lstStyle/>
            <a:p>
              <a:endParaRPr/>
            </a:p>
          </p:txBody>
        </p:sp>
        <p:sp>
          <p:nvSpPr>
            <p:cNvPr id="8" name="object 7">
              <a:extLst>
                <a:ext uri="{FF2B5EF4-FFF2-40B4-BE49-F238E27FC236}">
                  <a16:creationId xmlns:a16="http://schemas.microsoft.com/office/drawing/2014/main" id="{144B4201-9228-7C12-7F86-19CEE6282F76}"/>
                </a:ext>
              </a:extLst>
            </p:cNvPr>
            <p:cNvSpPr/>
            <p:nvPr/>
          </p:nvSpPr>
          <p:spPr>
            <a:xfrm>
              <a:off x="6235663" y="6305514"/>
              <a:ext cx="652145" cy="324485"/>
            </a:xfrm>
            <a:custGeom>
              <a:avLst/>
              <a:gdLst/>
              <a:ahLst/>
              <a:cxnLst/>
              <a:rect l="l" t="t" r="r" b="b"/>
              <a:pathLst>
                <a:path w="652145" h="324484">
                  <a:moveTo>
                    <a:pt x="325962" y="0"/>
                  </a:moveTo>
                  <a:lnTo>
                    <a:pt x="0" y="323885"/>
                  </a:lnTo>
                  <a:lnTo>
                    <a:pt x="651922" y="323885"/>
                  </a:lnTo>
                  <a:lnTo>
                    <a:pt x="325962" y="0"/>
                  </a:lnTo>
                  <a:close/>
                </a:path>
              </a:pathLst>
            </a:custGeom>
            <a:solidFill>
              <a:srgbClr val="4472C4">
                <a:alpha val="30198"/>
              </a:srgbClr>
            </a:solidFill>
          </p:spPr>
          <p:txBody>
            <a:bodyPr wrap="square" lIns="0" tIns="0" rIns="0" bIns="0" rtlCol="0"/>
            <a:lstStyle/>
            <a:p>
              <a:endParaRPr/>
            </a:p>
          </p:txBody>
        </p:sp>
      </p:grpSp>
      <p:pic>
        <p:nvPicPr>
          <p:cNvPr id="9" name="Online Media 8">
            <a:hlinkClick r:id="" action="ppaction://media"/>
            <a:extLst>
              <a:ext uri="{FF2B5EF4-FFF2-40B4-BE49-F238E27FC236}">
                <a16:creationId xmlns:a16="http://schemas.microsoft.com/office/drawing/2014/main" id="{1D87E4D6-F13A-0E7F-7259-714728E75245}"/>
              </a:ext>
            </a:extLst>
          </p:cNvPr>
          <p:cNvPicPr>
            <a:picLocks noRot="1" noChangeAspect="1"/>
          </p:cNvPicPr>
          <p:nvPr>
            <a:videoFile r:link="rId1"/>
          </p:nvPr>
        </p:nvPicPr>
        <p:blipFill>
          <a:blip r:embed="rId4"/>
          <a:stretch>
            <a:fillRect/>
          </a:stretch>
        </p:blipFill>
        <p:spPr>
          <a:xfrm>
            <a:off x="2661680" y="1861743"/>
            <a:ext cx="7147965"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C5AC-016C-8BAA-1BFE-3CC97D8F8746}"/>
              </a:ext>
            </a:extLst>
          </p:cNvPr>
          <p:cNvSpPr>
            <a:spLocks noGrp="1"/>
          </p:cNvSpPr>
          <p:nvPr>
            <p:ph type="title"/>
          </p:nvPr>
        </p:nvSpPr>
        <p:spPr>
          <a:xfrm>
            <a:off x="883410" y="1623059"/>
            <a:ext cx="8793989" cy="3939540"/>
          </a:xfrm>
        </p:spPr>
        <p:txBody>
          <a:bodyPr/>
          <a:lstStyle/>
          <a:p>
            <a:r>
              <a:rPr lang="en-US" dirty="0">
                <a:solidFill>
                  <a:schemeClr val="tx1"/>
                </a:solidFill>
              </a:rPr>
              <a:t>What stood out first?</a:t>
            </a:r>
            <a:br>
              <a:rPr lang="en-US" dirty="0">
                <a:solidFill>
                  <a:schemeClr val="tx1"/>
                </a:solidFill>
              </a:rPr>
            </a:br>
            <a:br>
              <a:rPr lang="en-US" dirty="0">
                <a:solidFill>
                  <a:schemeClr val="tx1"/>
                </a:solidFill>
              </a:rPr>
            </a:br>
            <a:r>
              <a:rPr lang="en-US" dirty="0">
                <a:solidFill>
                  <a:schemeClr val="tx1"/>
                </a:solidFill>
              </a:rPr>
              <a:t>Who appeared to be the most informed? Why?</a:t>
            </a:r>
            <a:br>
              <a:rPr lang="en-US" dirty="0">
                <a:solidFill>
                  <a:schemeClr val="tx1"/>
                </a:solidFill>
              </a:rPr>
            </a:br>
            <a:br>
              <a:rPr lang="en-US" dirty="0">
                <a:solidFill>
                  <a:schemeClr val="tx1"/>
                </a:solidFill>
              </a:rPr>
            </a:br>
            <a:r>
              <a:rPr lang="en-US" dirty="0">
                <a:solidFill>
                  <a:schemeClr val="tx1"/>
                </a:solidFill>
              </a:rPr>
              <a:t>Did anyone seem to rethink their statements?</a:t>
            </a:r>
            <a:br>
              <a:rPr lang="en-US" dirty="0">
                <a:solidFill>
                  <a:schemeClr val="tx1"/>
                </a:solidFill>
              </a:rPr>
            </a:br>
            <a:br>
              <a:rPr lang="en-US" dirty="0">
                <a:solidFill>
                  <a:schemeClr val="tx1"/>
                </a:solidFill>
              </a:rPr>
            </a:br>
            <a:r>
              <a:rPr lang="en-US" dirty="0">
                <a:solidFill>
                  <a:schemeClr val="tx1"/>
                </a:solidFill>
              </a:rPr>
              <a:t>What is a takeaway for you?</a:t>
            </a:r>
            <a:br>
              <a:rPr lang="en-US" dirty="0">
                <a:solidFill>
                  <a:schemeClr val="tx1"/>
                </a:solidFill>
              </a:rPr>
            </a:br>
            <a:endParaRPr lang="en-US" dirty="0"/>
          </a:p>
        </p:txBody>
      </p:sp>
    </p:spTree>
    <p:extLst>
      <p:ext uri="{BB962C8B-B14F-4D97-AF65-F5344CB8AC3E}">
        <p14:creationId xmlns:p14="http://schemas.microsoft.com/office/powerpoint/2010/main" val="375759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2280</Words>
  <Application>Microsoft Macintosh PowerPoint</Application>
  <PresentationFormat>Custom</PresentationFormat>
  <Paragraphs>323</Paragraphs>
  <Slides>44</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Georgia</vt:lpstr>
      <vt:lpstr>Open Sans</vt:lpstr>
      <vt:lpstr>Roboto</vt:lpstr>
      <vt:lpstr>Times New Roman</vt:lpstr>
      <vt:lpstr>TwitterChirp</vt:lpstr>
      <vt:lpstr>YouTube Sans</vt:lpstr>
      <vt:lpstr>Office Theme</vt:lpstr>
      <vt:lpstr>PowerPoint Presentation</vt:lpstr>
      <vt:lpstr>Today’s menu</vt:lpstr>
      <vt:lpstr>PowerPoint Presentation</vt:lpstr>
      <vt:lpstr>PowerPoint Presentation</vt:lpstr>
      <vt:lpstr>PowerPoint Presentation</vt:lpstr>
      <vt:lpstr>Deceptive Sites</vt:lpstr>
      <vt:lpstr>PowerPoint Presentation</vt:lpstr>
      <vt:lpstr>PowerPoint Presentation</vt:lpstr>
      <vt:lpstr>What stood out first?  Who appeared to be the most informed? Why?  Did anyone seem to rethink their statements?  What is a takeaway for you? </vt:lpstr>
      <vt:lpstr>PowerPoint Presentation</vt:lpstr>
      <vt:lpstr>Misinformation</vt:lpstr>
      <vt:lpstr>“Domain-dependent based not on skills, but on a body of knowledge that comes from mindful immersion in a context.” ~Mike Caufield</vt:lpstr>
      <vt:lpstr>PowerPoint Presentation</vt:lpstr>
      <vt:lpstr>PowerPoint Presentation</vt:lpstr>
      <vt:lpstr>Three Particularly Impactful Biases</vt:lpstr>
      <vt:lpstr>PowerPoint Presentation</vt:lpstr>
      <vt:lpstr>PowerPoint Presentation</vt:lpstr>
      <vt:lpstr>How active are you in modeling digital literacy?</vt:lpstr>
      <vt:lpstr>PowerPoint Presentation</vt:lpstr>
      <vt:lpstr>PowerPoint Presentation</vt:lpstr>
      <vt:lpstr>Critique</vt:lpstr>
      <vt:lpstr>Difference in personal status is not as evident online vs F2F</vt:lpstr>
      <vt:lpstr>Thought exercise</vt:lpstr>
      <vt:lpstr>Some tips for content creators</vt:lpstr>
      <vt:lpstr>BREAK</vt:lpstr>
      <vt:lpstr>PowerPoint Presentation</vt:lpstr>
      <vt:lpstr>“[J]ust because you feel you can</vt:lpstr>
      <vt:lpstr> Social Media Statistics</vt:lpstr>
      <vt:lpstr>PowerPoint Presentation</vt:lpstr>
      <vt:lpstr>PowerPoint Presentation</vt:lpstr>
      <vt:lpstr>UAE: 99%</vt:lpstr>
      <vt:lpstr>PowerPoint Presentation</vt:lpstr>
      <vt:lpstr>PowerPoint Presentation</vt:lpstr>
      <vt:lpstr>Facebook</vt:lpstr>
      <vt:lpstr>Instagram</vt:lpstr>
      <vt:lpstr>PowerPoint Presentation</vt:lpstr>
      <vt:lpstr>TikTok</vt:lpstr>
      <vt:lpstr>Twitter</vt:lpstr>
      <vt:lpstr>PowerPoint Presentation</vt:lpstr>
      <vt:lpstr>Snapchat</vt:lpstr>
      <vt:lpstr>Spot the Troll</vt:lpstr>
      <vt:lpstr>All of the accounts and posts used in this quiz, both the genuine accounts and the trolls, have been taken directly from Facebook, Instagram, and Twitter. Nothing has been changed.</vt:lpstr>
      <vt:lpstr>Resources</vt:lpstr>
      <vt:lpstr>Links I spoke about in class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Seven PUB 101</dc:title>
  <dc:creator>Suzanne Norman</dc:creator>
  <cp:lastModifiedBy>Suzanne Norman</cp:lastModifiedBy>
  <cp:revision>3</cp:revision>
  <dcterms:created xsi:type="dcterms:W3CDTF">2022-10-25T06:15:42Z</dcterms:created>
  <dcterms:modified xsi:type="dcterms:W3CDTF">2023-02-28T06:11:10Z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2022-03-02T00:00:00Z</vt:filetime>
  </property>
  <property fmtid="{D5CDD505-2E9C-101B-9397-08002B2CF9AE}" pid="3" name="Creator">
    <vt:lpwstr>PowerPoint</vt:lpwstr>
  </property>
  <property fmtid="{D5CDD505-2E9C-101B-9397-08002B2CF9AE}" pid="4" name="LastSaved">
    <vt:filetime>2022-10-25T00:00:00Z</vt:filetime>
  </property>
  <property fmtid="{D5CDD505-2E9C-101B-9397-08002B2CF9AE}" pid="5" name="Producer">
    <vt:lpwstr>macOS Version 10.14.6 (Build 18G6032) Quartz PDFContext</vt:lpwstr>
  </property>
</Properties>
</file>