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notesMasterIdLst>
    <p:notesMasterId r:id="rId23"/>
  </p:notesMasterIdLst>
  <p:sldIdLst>
    <p:sldId id="256" r:id="rId2"/>
    <p:sldId id="328" r:id="rId3"/>
    <p:sldId id="331" r:id="rId4"/>
    <p:sldId id="333" r:id="rId5"/>
    <p:sldId id="332" r:id="rId6"/>
    <p:sldId id="335" r:id="rId7"/>
    <p:sldId id="336" r:id="rId8"/>
    <p:sldId id="334" r:id="rId9"/>
    <p:sldId id="306" r:id="rId10"/>
    <p:sldId id="320" r:id="rId11"/>
    <p:sldId id="322" r:id="rId12"/>
    <p:sldId id="307" r:id="rId13"/>
    <p:sldId id="325" r:id="rId14"/>
    <p:sldId id="275" r:id="rId15"/>
    <p:sldId id="274" r:id="rId16"/>
    <p:sldId id="326" r:id="rId17"/>
    <p:sldId id="296" r:id="rId18"/>
    <p:sldId id="297" r:id="rId19"/>
    <p:sldId id="298" r:id="rId20"/>
    <p:sldId id="327" r:id="rId21"/>
    <p:sldId id="2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6259" autoAdjust="0"/>
  </p:normalViewPr>
  <p:slideViewPr>
    <p:cSldViewPr snapToGrid="0">
      <p:cViewPr varScale="1">
        <p:scale>
          <a:sx n="92" d="100"/>
          <a:sy n="92" d="100"/>
        </p:scale>
        <p:origin x="21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AB74EC-FE2A-42DC-8FEC-0F75BDB0371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003A5D4-1CC7-4100-9DDC-6F9FA82D8107}">
      <dgm:prSet/>
      <dgm:spPr/>
      <dgm:t>
        <a:bodyPr/>
        <a:lstStyle/>
        <a:p>
          <a:r>
            <a:rPr lang="en-US"/>
            <a:t>In Canada, the </a:t>
          </a:r>
          <a:r>
            <a:rPr lang="en-US" b="1" i="1"/>
            <a:t>Right to Free Expression </a:t>
          </a:r>
          <a:r>
            <a:rPr lang="en-US"/>
            <a:t>is</a:t>
          </a:r>
          <a:r>
            <a:rPr lang="en-US" b="1" i="1"/>
            <a:t> </a:t>
          </a:r>
          <a:r>
            <a:rPr lang="en-US"/>
            <a:t>enshrined in the Charter of Rights and Freedoms. </a:t>
          </a:r>
        </a:p>
      </dgm:t>
    </dgm:pt>
    <dgm:pt modelId="{37D4697C-3F0F-4E2F-BA52-A8093ED2EC64}" type="parTrans" cxnId="{7888B4C8-CD25-4A45-B81B-8112280C90AC}">
      <dgm:prSet/>
      <dgm:spPr/>
      <dgm:t>
        <a:bodyPr/>
        <a:lstStyle/>
        <a:p>
          <a:endParaRPr lang="en-US"/>
        </a:p>
      </dgm:t>
    </dgm:pt>
    <dgm:pt modelId="{5FD4E961-3CF2-4A95-904D-A7CA0D600641}" type="sibTrans" cxnId="{7888B4C8-CD25-4A45-B81B-8112280C90AC}">
      <dgm:prSet/>
      <dgm:spPr/>
      <dgm:t>
        <a:bodyPr/>
        <a:lstStyle/>
        <a:p>
          <a:endParaRPr lang="en-US"/>
        </a:p>
      </dgm:t>
    </dgm:pt>
    <dgm:pt modelId="{860E72D8-1B3E-46E7-82EE-BF497609BB91}">
      <dgm:prSet/>
      <dgm:spPr/>
      <dgm:t>
        <a:bodyPr/>
        <a:lstStyle/>
        <a:p>
          <a:r>
            <a:rPr lang="en-US"/>
            <a:t>Its umbrella covers any expression through speech, text, images, cartoons, etc. </a:t>
          </a:r>
        </a:p>
      </dgm:t>
    </dgm:pt>
    <dgm:pt modelId="{28BFBADA-EBF4-48D4-BFA4-10373423162F}" type="parTrans" cxnId="{50B7E0FE-BBBE-4812-B7D5-5EA3E503E1B1}">
      <dgm:prSet/>
      <dgm:spPr/>
      <dgm:t>
        <a:bodyPr/>
        <a:lstStyle/>
        <a:p>
          <a:endParaRPr lang="en-US"/>
        </a:p>
      </dgm:t>
    </dgm:pt>
    <dgm:pt modelId="{C99D27FD-FDD5-4AAF-BEDC-402D07108852}" type="sibTrans" cxnId="{50B7E0FE-BBBE-4812-B7D5-5EA3E503E1B1}">
      <dgm:prSet/>
      <dgm:spPr/>
      <dgm:t>
        <a:bodyPr/>
        <a:lstStyle/>
        <a:p>
          <a:endParaRPr lang="en-US"/>
        </a:p>
      </dgm:t>
    </dgm:pt>
    <dgm:pt modelId="{D5E6171E-C07C-4F1D-91C3-E3F186BAC3E5}">
      <dgm:prSet/>
      <dgm:spPr/>
      <dgm:t>
        <a:bodyPr/>
        <a:lstStyle/>
        <a:p>
          <a:r>
            <a:rPr lang="en-US" dirty="0"/>
            <a:t>The government can enforce reasonable limits</a:t>
          </a:r>
        </a:p>
      </dgm:t>
    </dgm:pt>
    <dgm:pt modelId="{35FF9332-918F-4243-B529-1E32E53E6563}" type="parTrans" cxnId="{1666476D-7AA3-403E-81E5-095DAEEABBDD}">
      <dgm:prSet/>
      <dgm:spPr/>
      <dgm:t>
        <a:bodyPr/>
        <a:lstStyle/>
        <a:p>
          <a:endParaRPr lang="en-US"/>
        </a:p>
      </dgm:t>
    </dgm:pt>
    <dgm:pt modelId="{7007E866-CA1D-436E-BDEE-F2B80310F41D}" type="sibTrans" cxnId="{1666476D-7AA3-403E-81E5-095DAEEABBDD}">
      <dgm:prSet/>
      <dgm:spPr/>
      <dgm:t>
        <a:bodyPr/>
        <a:lstStyle/>
        <a:p>
          <a:endParaRPr lang="en-US"/>
        </a:p>
      </dgm:t>
    </dgm:pt>
    <dgm:pt modelId="{02C1A702-88AD-0E4C-991F-00F3845A6B2C}">
      <dgm:prSet/>
      <dgm:spPr/>
      <dgm:t>
        <a:bodyPr/>
        <a:lstStyle/>
        <a:p>
          <a:r>
            <a:rPr lang="fr-CA"/>
            <a:t>In the US it’s the first amendment</a:t>
          </a:r>
          <a:endParaRPr lang="en-US"/>
        </a:p>
      </dgm:t>
    </dgm:pt>
    <dgm:pt modelId="{FA98594A-CD76-1847-A59E-01B2DD2C04BE}" type="parTrans" cxnId="{C85A226A-600C-7143-8B07-869BE88662C2}">
      <dgm:prSet/>
      <dgm:spPr/>
      <dgm:t>
        <a:bodyPr/>
        <a:lstStyle/>
        <a:p>
          <a:endParaRPr lang="en-US"/>
        </a:p>
      </dgm:t>
    </dgm:pt>
    <dgm:pt modelId="{888D68AC-1F18-A640-A673-4D59093C768B}" type="sibTrans" cxnId="{C85A226A-600C-7143-8B07-869BE88662C2}">
      <dgm:prSet/>
      <dgm:spPr/>
      <dgm:t>
        <a:bodyPr/>
        <a:lstStyle/>
        <a:p>
          <a:endParaRPr lang="en-US"/>
        </a:p>
      </dgm:t>
    </dgm:pt>
    <dgm:pt modelId="{E404139C-BEEA-7547-A5AF-899D919B12D3}">
      <dgm:prSet/>
      <dgm:spPr/>
      <dgm:t>
        <a:bodyPr/>
        <a:lstStyle/>
        <a:p>
          <a:r>
            <a:rPr lang="en-US" i="1" dirty="0"/>
            <a:t>Freedom of speech is the freedom to express anything </a:t>
          </a:r>
          <a:r>
            <a:rPr lang="en-US" b="1" i="1" dirty="0"/>
            <a:t>written or oral</a:t>
          </a:r>
          <a:r>
            <a:rPr lang="en-US" i="1" dirty="0"/>
            <a:t>, as long as it can be defended by the speaker as something they truly believe. </a:t>
          </a:r>
          <a:endParaRPr lang="en-US" dirty="0"/>
        </a:p>
      </dgm:t>
    </dgm:pt>
    <dgm:pt modelId="{92A59CC6-296A-0944-A570-A5C99D4ADE9B}" type="parTrans" cxnId="{D97223B7-D33E-0744-8AC0-825D82ADC63B}">
      <dgm:prSet/>
      <dgm:spPr/>
      <dgm:t>
        <a:bodyPr/>
        <a:lstStyle/>
        <a:p>
          <a:endParaRPr lang="en-US"/>
        </a:p>
      </dgm:t>
    </dgm:pt>
    <dgm:pt modelId="{30BBEBBA-4628-3E43-96C5-CB1F46CEDBC8}" type="sibTrans" cxnId="{D97223B7-D33E-0744-8AC0-825D82ADC63B}">
      <dgm:prSet/>
      <dgm:spPr/>
      <dgm:t>
        <a:bodyPr/>
        <a:lstStyle/>
        <a:p>
          <a:endParaRPr lang="en-US"/>
        </a:p>
      </dgm:t>
    </dgm:pt>
    <dgm:pt modelId="{E911DFD6-E5F9-184A-93E0-E288D9A50183}" type="pres">
      <dgm:prSet presAssocID="{B4AB74EC-FE2A-42DC-8FEC-0F75BDB0371C}" presName="linear" presStyleCnt="0">
        <dgm:presLayoutVars>
          <dgm:animLvl val="lvl"/>
          <dgm:resizeHandles val="exact"/>
        </dgm:presLayoutVars>
      </dgm:prSet>
      <dgm:spPr/>
    </dgm:pt>
    <dgm:pt modelId="{838FAB8D-C496-754F-A441-5AED322C66FF}" type="pres">
      <dgm:prSet presAssocID="{F003A5D4-1CC7-4100-9DDC-6F9FA82D8107}" presName="parentText" presStyleLbl="node1" presStyleIdx="0" presStyleCnt="5">
        <dgm:presLayoutVars>
          <dgm:chMax val="0"/>
          <dgm:bulletEnabled val="1"/>
        </dgm:presLayoutVars>
      </dgm:prSet>
      <dgm:spPr/>
    </dgm:pt>
    <dgm:pt modelId="{835E1BB7-B561-5346-BDCF-D889287007E9}" type="pres">
      <dgm:prSet presAssocID="{5FD4E961-3CF2-4A95-904D-A7CA0D600641}" presName="spacer" presStyleCnt="0"/>
      <dgm:spPr/>
    </dgm:pt>
    <dgm:pt modelId="{07A3C52A-E1C6-FD41-B9BD-54B7463BFB0C}" type="pres">
      <dgm:prSet presAssocID="{860E72D8-1B3E-46E7-82EE-BF497609BB91}" presName="parentText" presStyleLbl="node1" presStyleIdx="1" presStyleCnt="5">
        <dgm:presLayoutVars>
          <dgm:chMax val="0"/>
          <dgm:bulletEnabled val="1"/>
        </dgm:presLayoutVars>
      </dgm:prSet>
      <dgm:spPr/>
    </dgm:pt>
    <dgm:pt modelId="{8BA81239-6F9D-424C-A96F-36F0E3D11655}" type="pres">
      <dgm:prSet presAssocID="{C99D27FD-FDD5-4AAF-BEDC-402D07108852}" presName="spacer" presStyleCnt="0"/>
      <dgm:spPr/>
    </dgm:pt>
    <dgm:pt modelId="{24D4E8D3-2D46-3C42-A32B-3219328ED00D}" type="pres">
      <dgm:prSet presAssocID="{D5E6171E-C07C-4F1D-91C3-E3F186BAC3E5}" presName="parentText" presStyleLbl="node1" presStyleIdx="2" presStyleCnt="5">
        <dgm:presLayoutVars>
          <dgm:chMax val="0"/>
          <dgm:bulletEnabled val="1"/>
        </dgm:presLayoutVars>
      </dgm:prSet>
      <dgm:spPr/>
    </dgm:pt>
    <dgm:pt modelId="{EBC5C743-B147-114A-B01C-EB5E4021A68D}" type="pres">
      <dgm:prSet presAssocID="{7007E866-CA1D-436E-BDEE-F2B80310F41D}" presName="spacer" presStyleCnt="0"/>
      <dgm:spPr/>
    </dgm:pt>
    <dgm:pt modelId="{A979D67D-3BAE-C14F-BE4C-30A54FB43406}" type="pres">
      <dgm:prSet presAssocID="{02C1A702-88AD-0E4C-991F-00F3845A6B2C}" presName="parentText" presStyleLbl="node1" presStyleIdx="3" presStyleCnt="5">
        <dgm:presLayoutVars>
          <dgm:chMax val="0"/>
          <dgm:bulletEnabled val="1"/>
        </dgm:presLayoutVars>
      </dgm:prSet>
      <dgm:spPr/>
    </dgm:pt>
    <dgm:pt modelId="{6D772E3A-9A24-0447-B558-CB8FDB39DE40}" type="pres">
      <dgm:prSet presAssocID="{888D68AC-1F18-A640-A673-4D59093C768B}" presName="spacer" presStyleCnt="0"/>
      <dgm:spPr/>
    </dgm:pt>
    <dgm:pt modelId="{3EB8A071-851A-FA4D-8832-41F0C9F1682C}" type="pres">
      <dgm:prSet presAssocID="{E404139C-BEEA-7547-A5AF-899D919B12D3}" presName="parentText" presStyleLbl="node1" presStyleIdx="4" presStyleCnt="5">
        <dgm:presLayoutVars>
          <dgm:chMax val="0"/>
          <dgm:bulletEnabled val="1"/>
        </dgm:presLayoutVars>
      </dgm:prSet>
      <dgm:spPr/>
    </dgm:pt>
  </dgm:ptLst>
  <dgm:cxnLst>
    <dgm:cxn modelId="{8417373F-3A32-6A4B-9730-5BC59D1EE6A3}" type="presOf" srcId="{860E72D8-1B3E-46E7-82EE-BF497609BB91}" destId="{07A3C52A-E1C6-FD41-B9BD-54B7463BFB0C}" srcOrd="0" destOrd="0" presId="urn:microsoft.com/office/officeart/2005/8/layout/vList2"/>
    <dgm:cxn modelId="{F18BC966-9332-2F43-807F-BC7561666A75}" type="presOf" srcId="{E404139C-BEEA-7547-A5AF-899D919B12D3}" destId="{3EB8A071-851A-FA4D-8832-41F0C9F1682C}" srcOrd="0" destOrd="0" presId="urn:microsoft.com/office/officeart/2005/8/layout/vList2"/>
    <dgm:cxn modelId="{C85A226A-600C-7143-8B07-869BE88662C2}" srcId="{B4AB74EC-FE2A-42DC-8FEC-0F75BDB0371C}" destId="{02C1A702-88AD-0E4C-991F-00F3845A6B2C}" srcOrd="3" destOrd="0" parTransId="{FA98594A-CD76-1847-A59E-01B2DD2C04BE}" sibTransId="{888D68AC-1F18-A640-A673-4D59093C768B}"/>
    <dgm:cxn modelId="{1666476D-7AA3-403E-81E5-095DAEEABBDD}" srcId="{B4AB74EC-FE2A-42DC-8FEC-0F75BDB0371C}" destId="{D5E6171E-C07C-4F1D-91C3-E3F186BAC3E5}" srcOrd="2" destOrd="0" parTransId="{35FF9332-918F-4243-B529-1E32E53E6563}" sibTransId="{7007E866-CA1D-436E-BDEE-F2B80310F41D}"/>
    <dgm:cxn modelId="{DF490876-AC46-E64B-A51A-6A4D888DFDB9}" type="presOf" srcId="{D5E6171E-C07C-4F1D-91C3-E3F186BAC3E5}" destId="{24D4E8D3-2D46-3C42-A32B-3219328ED00D}" srcOrd="0" destOrd="0" presId="urn:microsoft.com/office/officeart/2005/8/layout/vList2"/>
    <dgm:cxn modelId="{D011FA99-01F8-014E-95B6-C4064567FC2E}" type="presOf" srcId="{02C1A702-88AD-0E4C-991F-00F3845A6B2C}" destId="{A979D67D-3BAE-C14F-BE4C-30A54FB43406}" srcOrd="0" destOrd="0" presId="urn:microsoft.com/office/officeart/2005/8/layout/vList2"/>
    <dgm:cxn modelId="{D97223B7-D33E-0744-8AC0-825D82ADC63B}" srcId="{B4AB74EC-FE2A-42DC-8FEC-0F75BDB0371C}" destId="{E404139C-BEEA-7547-A5AF-899D919B12D3}" srcOrd="4" destOrd="0" parTransId="{92A59CC6-296A-0944-A570-A5C99D4ADE9B}" sibTransId="{30BBEBBA-4628-3E43-96C5-CB1F46CEDBC8}"/>
    <dgm:cxn modelId="{FEFD0EBA-D75C-CC45-9E1E-35AC14196987}" type="presOf" srcId="{F003A5D4-1CC7-4100-9DDC-6F9FA82D8107}" destId="{838FAB8D-C496-754F-A441-5AED322C66FF}" srcOrd="0" destOrd="0" presId="urn:microsoft.com/office/officeart/2005/8/layout/vList2"/>
    <dgm:cxn modelId="{7888B4C8-CD25-4A45-B81B-8112280C90AC}" srcId="{B4AB74EC-FE2A-42DC-8FEC-0F75BDB0371C}" destId="{F003A5D4-1CC7-4100-9DDC-6F9FA82D8107}" srcOrd="0" destOrd="0" parTransId="{37D4697C-3F0F-4E2F-BA52-A8093ED2EC64}" sibTransId="{5FD4E961-3CF2-4A95-904D-A7CA0D600641}"/>
    <dgm:cxn modelId="{3A149BD8-89CC-8344-B73E-2DE086AD5756}" type="presOf" srcId="{B4AB74EC-FE2A-42DC-8FEC-0F75BDB0371C}" destId="{E911DFD6-E5F9-184A-93E0-E288D9A50183}" srcOrd="0" destOrd="0" presId="urn:microsoft.com/office/officeart/2005/8/layout/vList2"/>
    <dgm:cxn modelId="{50B7E0FE-BBBE-4812-B7D5-5EA3E503E1B1}" srcId="{B4AB74EC-FE2A-42DC-8FEC-0F75BDB0371C}" destId="{860E72D8-1B3E-46E7-82EE-BF497609BB91}" srcOrd="1" destOrd="0" parTransId="{28BFBADA-EBF4-48D4-BFA4-10373423162F}" sibTransId="{C99D27FD-FDD5-4AAF-BEDC-402D07108852}"/>
    <dgm:cxn modelId="{8F06B729-27BA-6E45-93F5-121F4DBA42B8}" type="presParOf" srcId="{E911DFD6-E5F9-184A-93E0-E288D9A50183}" destId="{838FAB8D-C496-754F-A441-5AED322C66FF}" srcOrd="0" destOrd="0" presId="urn:microsoft.com/office/officeart/2005/8/layout/vList2"/>
    <dgm:cxn modelId="{05F895C1-4440-3949-B0C7-AAF5DED66654}" type="presParOf" srcId="{E911DFD6-E5F9-184A-93E0-E288D9A50183}" destId="{835E1BB7-B561-5346-BDCF-D889287007E9}" srcOrd="1" destOrd="0" presId="urn:microsoft.com/office/officeart/2005/8/layout/vList2"/>
    <dgm:cxn modelId="{6BF3E85F-C208-8A4E-A56D-8D632066AADF}" type="presParOf" srcId="{E911DFD6-E5F9-184A-93E0-E288D9A50183}" destId="{07A3C52A-E1C6-FD41-B9BD-54B7463BFB0C}" srcOrd="2" destOrd="0" presId="urn:microsoft.com/office/officeart/2005/8/layout/vList2"/>
    <dgm:cxn modelId="{794A7F3D-8B24-EA42-B989-D6EBF48B9B01}" type="presParOf" srcId="{E911DFD6-E5F9-184A-93E0-E288D9A50183}" destId="{8BA81239-6F9D-424C-A96F-36F0E3D11655}" srcOrd="3" destOrd="0" presId="urn:microsoft.com/office/officeart/2005/8/layout/vList2"/>
    <dgm:cxn modelId="{0D9E26B3-75ED-4845-8224-2BAFC6C92010}" type="presParOf" srcId="{E911DFD6-E5F9-184A-93E0-E288D9A50183}" destId="{24D4E8D3-2D46-3C42-A32B-3219328ED00D}" srcOrd="4" destOrd="0" presId="urn:microsoft.com/office/officeart/2005/8/layout/vList2"/>
    <dgm:cxn modelId="{C9742477-8E0D-AE46-A610-73AA8FE16430}" type="presParOf" srcId="{E911DFD6-E5F9-184A-93E0-E288D9A50183}" destId="{EBC5C743-B147-114A-B01C-EB5E4021A68D}" srcOrd="5" destOrd="0" presId="urn:microsoft.com/office/officeart/2005/8/layout/vList2"/>
    <dgm:cxn modelId="{F5135D21-CCF6-1743-A536-0C18DC3F4BAF}" type="presParOf" srcId="{E911DFD6-E5F9-184A-93E0-E288D9A50183}" destId="{A979D67D-3BAE-C14F-BE4C-30A54FB43406}" srcOrd="6" destOrd="0" presId="urn:microsoft.com/office/officeart/2005/8/layout/vList2"/>
    <dgm:cxn modelId="{53B0B5AC-5AE8-9D4F-ACBB-7CB0842E54A4}" type="presParOf" srcId="{E911DFD6-E5F9-184A-93E0-E288D9A50183}" destId="{6D772E3A-9A24-0447-B558-CB8FDB39DE40}" srcOrd="7" destOrd="0" presId="urn:microsoft.com/office/officeart/2005/8/layout/vList2"/>
    <dgm:cxn modelId="{50D98AB7-36D9-C948-AC12-F0F17E2A43AF}" type="presParOf" srcId="{E911DFD6-E5F9-184A-93E0-E288D9A50183}" destId="{3EB8A071-851A-FA4D-8832-41F0C9F1682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93165-5040-4F82-A85B-34BDFF785EE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43D009D-BE9D-4530-B5B8-8A3672DD5711}">
      <dgm:prSet/>
      <dgm:spPr/>
      <dgm:t>
        <a:bodyPr/>
        <a:lstStyle/>
        <a:p>
          <a:r>
            <a:rPr lang="en-CA"/>
            <a:t>Are they allowed?</a:t>
          </a:r>
          <a:endParaRPr lang="en-US"/>
        </a:p>
      </dgm:t>
    </dgm:pt>
    <dgm:pt modelId="{281EBBA1-6EDC-45FE-BC86-F2F46CBB4CE4}" type="parTrans" cxnId="{D2120D51-FAB5-4BCF-AF89-350E3985405D}">
      <dgm:prSet/>
      <dgm:spPr/>
      <dgm:t>
        <a:bodyPr/>
        <a:lstStyle/>
        <a:p>
          <a:endParaRPr lang="en-US"/>
        </a:p>
      </dgm:t>
    </dgm:pt>
    <dgm:pt modelId="{2F634627-929A-4334-89E7-A7C4B53FA50F}" type="sibTrans" cxnId="{D2120D51-FAB5-4BCF-AF89-350E3985405D}">
      <dgm:prSet/>
      <dgm:spPr/>
      <dgm:t>
        <a:bodyPr/>
        <a:lstStyle/>
        <a:p>
          <a:endParaRPr lang="en-US"/>
        </a:p>
      </dgm:t>
    </dgm:pt>
    <dgm:pt modelId="{3271F07C-BA26-4FA7-88B7-7DF1ABB5B2B0}">
      <dgm:prSet/>
      <dgm:spPr/>
      <dgm:t>
        <a:bodyPr/>
        <a:lstStyle/>
        <a:p>
          <a:r>
            <a:rPr lang="en-CA"/>
            <a:t>Is there a policy?</a:t>
          </a:r>
          <a:endParaRPr lang="en-US"/>
        </a:p>
      </dgm:t>
    </dgm:pt>
    <dgm:pt modelId="{8FDAB038-5B79-4FF0-A225-CAC1906C0DD9}" type="parTrans" cxnId="{3F025403-B2EA-4781-B1E8-32209F092E5D}">
      <dgm:prSet/>
      <dgm:spPr/>
      <dgm:t>
        <a:bodyPr/>
        <a:lstStyle/>
        <a:p>
          <a:endParaRPr lang="en-US"/>
        </a:p>
      </dgm:t>
    </dgm:pt>
    <dgm:pt modelId="{64C00DA3-2C57-4161-BE76-45673069B77A}" type="sibTrans" cxnId="{3F025403-B2EA-4781-B1E8-32209F092E5D}">
      <dgm:prSet/>
      <dgm:spPr/>
      <dgm:t>
        <a:bodyPr/>
        <a:lstStyle/>
        <a:p>
          <a:endParaRPr lang="en-US"/>
        </a:p>
      </dgm:t>
    </dgm:pt>
    <dgm:pt modelId="{66CBBAE6-BF5E-45E2-B7F2-86F7E54DB13E}">
      <dgm:prSet/>
      <dgm:spPr/>
      <dgm:t>
        <a:bodyPr/>
        <a:lstStyle/>
        <a:p>
          <a:r>
            <a:rPr lang="en-CA"/>
            <a:t>Moderated?</a:t>
          </a:r>
          <a:endParaRPr lang="en-US"/>
        </a:p>
      </dgm:t>
    </dgm:pt>
    <dgm:pt modelId="{A6C5C850-93E5-4C9F-BB6F-1336362FE99A}" type="parTrans" cxnId="{EE00EC7F-9E93-40F7-BE6F-09DEBA247209}">
      <dgm:prSet/>
      <dgm:spPr/>
      <dgm:t>
        <a:bodyPr/>
        <a:lstStyle/>
        <a:p>
          <a:endParaRPr lang="en-US"/>
        </a:p>
      </dgm:t>
    </dgm:pt>
    <dgm:pt modelId="{18BE10EA-717C-4EBE-81BC-2F7C109338B0}" type="sibTrans" cxnId="{EE00EC7F-9E93-40F7-BE6F-09DEBA247209}">
      <dgm:prSet/>
      <dgm:spPr/>
      <dgm:t>
        <a:bodyPr/>
        <a:lstStyle/>
        <a:p>
          <a:endParaRPr lang="en-US"/>
        </a:p>
      </dgm:t>
    </dgm:pt>
    <dgm:pt modelId="{4AF30D51-40B8-4BA3-BA2B-CA75D83E1C64}">
      <dgm:prSet/>
      <dgm:spPr/>
      <dgm:t>
        <a:bodyPr/>
        <a:lstStyle/>
        <a:p>
          <a:r>
            <a:rPr lang="en-CA"/>
            <a:t>Anonymous?</a:t>
          </a:r>
          <a:endParaRPr lang="en-US"/>
        </a:p>
      </dgm:t>
    </dgm:pt>
    <dgm:pt modelId="{B72B5509-1AC9-4F38-9F79-F54A9A52F4C8}" type="parTrans" cxnId="{76E7630C-4AAD-45D4-ACD6-AA00791328BB}">
      <dgm:prSet/>
      <dgm:spPr/>
      <dgm:t>
        <a:bodyPr/>
        <a:lstStyle/>
        <a:p>
          <a:endParaRPr lang="en-US"/>
        </a:p>
      </dgm:t>
    </dgm:pt>
    <dgm:pt modelId="{693114EE-D31A-4A42-AECA-111C33BAD552}" type="sibTrans" cxnId="{76E7630C-4AAD-45D4-ACD6-AA00791328BB}">
      <dgm:prSet/>
      <dgm:spPr/>
      <dgm:t>
        <a:bodyPr/>
        <a:lstStyle/>
        <a:p>
          <a:endParaRPr lang="en-US"/>
        </a:p>
      </dgm:t>
    </dgm:pt>
    <dgm:pt modelId="{862B4B42-5AC9-4499-8B6A-805B0C86F32A}">
      <dgm:prSet/>
      <dgm:spPr/>
      <dgm:t>
        <a:bodyPr/>
        <a:lstStyle/>
        <a:p>
          <a:r>
            <a:rPr lang="en-CA"/>
            <a:t>Repercussions?</a:t>
          </a:r>
          <a:endParaRPr lang="en-US"/>
        </a:p>
      </dgm:t>
    </dgm:pt>
    <dgm:pt modelId="{00A9D09B-FC42-422B-B1FF-4C3659BD7831}" type="parTrans" cxnId="{1AAD62F5-A349-443D-9C7E-09FB17A7AC81}">
      <dgm:prSet/>
      <dgm:spPr/>
      <dgm:t>
        <a:bodyPr/>
        <a:lstStyle/>
        <a:p>
          <a:endParaRPr lang="en-US"/>
        </a:p>
      </dgm:t>
    </dgm:pt>
    <dgm:pt modelId="{42E38837-5AEF-417F-81B6-F4906D9843D3}" type="sibTrans" cxnId="{1AAD62F5-A349-443D-9C7E-09FB17A7AC81}">
      <dgm:prSet/>
      <dgm:spPr/>
      <dgm:t>
        <a:bodyPr/>
        <a:lstStyle/>
        <a:p>
          <a:endParaRPr lang="en-US"/>
        </a:p>
      </dgm:t>
    </dgm:pt>
    <dgm:pt modelId="{4A6E8D17-AE67-48E5-A362-1C4B1363503C}">
      <dgm:prSet/>
      <dgm:spPr/>
      <dgm:t>
        <a:bodyPr/>
        <a:lstStyle/>
        <a:p>
          <a:r>
            <a:rPr lang="en-CA"/>
            <a:t>Suggestions?</a:t>
          </a:r>
          <a:endParaRPr lang="en-US"/>
        </a:p>
      </dgm:t>
    </dgm:pt>
    <dgm:pt modelId="{0472BA72-39E2-4ADC-87CF-B688C4C75ABC}" type="parTrans" cxnId="{86681CCB-F0F4-4C9E-B8C7-DA2243433F72}">
      <dgm:prSet/>
      <dgm:spPr/>
      <dgm:t>
        <a:bodyPr/>
        <a:lstStyle/>
        <a:p>
          <a:endParaRPr lang="en-US"/>
        </a:p>
      </dgm:t>
    </dgm:pt>
    <dgm:pt modelId="{49E4FB35-CA2E-42B6-82F1-41FFEC14F925}" type="sibTrans" cxnId="{86681CCB-F0F4-4C9E-B8C7-DA2243433F72}">
      <dgm:prSet/>
      <dgm:spPr/>
      <dgm:t>
        <a:bodyPr/>
        <a:lstStyle/>
        <a:p>
          <a:endParaRPr lang="en-US"/>
        </a:p>
      </dgm:t>
    </dgm:pt>
    <dgm:pt modelId="{93DA91F9-4E4F-43AF-9E76-D8F0B29E01C8}">
      <dgm:prSet/>
      <dgm:spPr/>
      <dgm:t>
        <a:bodyPr/>
        <a:lstStyle/>
        <a:p>
          <a:r>
            <a:rPr lang="en-CA"/>
            <a:t>Anonymous?</a:t>
          </a:r>
          <a:endParaRPr lang="en-US"/>
        </a:p>
      </dgm:t>
    </dgm:pt>
    <dgm:pt modelId="{02302762-943A-42F9-BA0F-AE41B3CCC240}" type="parTrans" cxnId="{EF17BF21-BAB1-4638-890E-A67466A4CE9A}">
      <dgm:prSet/>
      <dgm:spPr/>
      <dgm:t>
        <a:bodyPr/>
        <a:lstStyle/>
        <a:p>
          <a:endParaRPr lang="en-US"/>
        </a:p>
      </dgm:t>
    </dgm:pt>
    <dgm:pt modelId="{87A10B1F-06D8-4A5E-A5F5-3469DB815F11}" type="sibTrans" cxnId="{EF17BF21-BAB1-4638-890E-A67466A4CE9A}">
      <dgm:prSet/>
      <dgm:spPr/>
      <dgm:t>
        <a:bodyPr/>
        <a:lstStyle/>
        <a:p>
          <a:endParaRPr lang="en-US"/>
        </a:p>
      </dgm:t>
    </dgm:pt>
    <dgm:pt modelId="{668C2EC6-8145-FE48-998E-1D5EF6454C7A}" type="pres">
      <dgm:prSet presAssocID="{06693165-5040-4F82-A85B-34BDFF785EEA}" presName="vert0" presStyleCnt="0">
        <dgm:presLayoutVars>
          <dgm:dir/>
          <dgm:animOne val="branch"/>
          <dgm:animLvl val="lvl"/>
        </dgm:presLayoutVars>
      </dgm:prSet>
      <dgm:spPr/>
    </dgm:pt>
    <dgm:pt modelId="{A4CCCB8F-44B4-034B-83E4-C927F455AD3B}" type="pres">
      <dgm:prSet presAssocID="{143D009D-BE9D-4530-B5B8-8A3672DD5711}" presName="thickLine" presStyleLbl="alignNode1" presStyleIdx="0" presStyleCnt="7"/>
      <dgm:spPr/>
    </dgm:pt>
    <dgm:pt modelId="{2EE03F2E-25EB-4E45-B6C0-F7ED618137BF}" type="pres">
      <dgm:prSet presAssocID="{143D009D-BE9D-4530-B5B8-8A3672DD5711}" presName="horz1" presStyleCnt="0"/>
      <dgm:spPr/>
    </dgm:pt>
    <dgm:pt modelId="{29787FCF-CE6E-784F-A2D0-D41C56DA3B2A}" type="pres">
      <dgm:prSet presAssocID="{143D009D-BE9D-4530-B5B8-8A3672DD5711}" presName="tx1" presStyleLbl="revTx" presStyleIdx="0" presStyleCnt="7"/>
      <dgm:spPr/>
    </dgm:pt>
    <dgm:pt modelId="{DC063477-B6DB-BC41-B4DB-76B8BCDD51FD}" type="pres">
      <dgm:prSet presAssocID="{143D009D-BE9D-4530-B5B8-8A3672DD5711}" presName="vert1" presStyleCnt="0"/>
      <dgm:spPr/>
    </dgm:pt>
    <dgm:pt modelId="{C6F1233C-D9DF-1C4E-8FAD-F44C4EB0430B}" type="pres">
      <dgm:prSet presAssocID="{3271F07C-BA26-4FA7-88B7-7DF1ABB5B2B0}" presName="thickLine" presStyleLbl="alignNode1" presStyleIdx="1" presStyleCnt="7"/>
      <dgm:spPr/>
    </dgm:pt>
    <dgm:pt modelId="{83E63555-294B-AE47-B3DD-3650B7ABDFEE}" type="pres">
      <dgm:prSet presAssocID="{3271F07C-BA26-4FA7-88B7-7DF1ABB5B2B0}" presName="horz1" presStyleCnt="0"/>
      <dgm:spPr/>
    </dgm:pt>
    <dgm:pt modelId="{3104371E-CA5C-B444-AD82-0B656D864EFC}" type="pres">
      <dgm:prSet presAssocID="{3271F07C-BA26-4FA7-88B7-7DF1ABB5B2B0}" presName="tx1" presStyleLbl="revTx" presStyleIdx="1" presStyleCnt="7"/>
      <dgm:spPr/>
    </dgm:pt>
    <dgm:pt modelId="{10448857-678F-B044-9DEF-9D5082C19ECA}" type="pres">
      <dgm:prSet presAssocID="{3271F07C-BA26-4FA7-88B7-7DF1ABB5B2B0}" presName="vert1" presStyleCnt="0"/>
      <dgm:spPr/>
    </dgm:pt>
    <dgm:pt modelId="{F0166742-95EF-4E4E-99C2-C2F45D92A6D8}" type="pres">
      <dgm:prSet presAssocID="{66CBBAE6-BF5E-45E2-B7F2-86F7E54DB13E}" presName="thickLine" presStyleLbl="alignNode1" presStyleIdx="2" presStyleCnt="7"/>
      <dgm:spPr/>
    </dgm:pt>
    <dgm:pt modelId="{4F81E12C-0A3E-E340-91E5-5B7A651AF34A}" type="pres">
      <dgm:prSet presAssocID="{66CBBAE6-BF5E-45E2-B7F2-86F7E54DB13E}" presName="horz1" presStyleCnt="0"/>
      <dgm:spPr/>
    </dgm:pt>
    <dgm:pt modelId="{F30EAA11-0226-144A-966D-6AB664A7CB20}" type="pres">
      <dgm:prSet presAssocID="{66CBBAE6-BF5E-45E2-B7F2-86F7E54DB13E}" presName="tx1" presStyleLbl="revTx" presStyleIdx="2" presStyleCnt="7"/>
      <dgm:spPr/>
    </dgm:pt>
    <dgm:pt modelId="{C0F22DE9-9DF1-CD4D-B007-65BE35C31513}" type="pres">
      <dgm:prSet presAssocID="{66CBBAE6-BF5E-45E2-B7F2-86F7E54DB13E}" presName="vert1" presStyleCnt="0"/>
      <dgm:spPr/>
    </dgm:pt>
    <dgm:pt modelId="{56F77E87-1655-5D41-86E9-F8608E62E075}" type="pres">
      <dgm:prSet presAssocID="{4AF30D51-40B8-4BA3-BA2B-CA75D83E1C64}" presName="thickLine" presStyleLbl="alignNode1" presStyleIdx="3" presStyleCnt="7"/>
      <dgm:spPr/>
    </dgm:pt>
    <dgm:pt modelId="{0D553696-D61D-4B49-986C-6760D9FA96FD}" type="pres">
      <dgm:prSet presAssocID="{4AF30D51-40B8-4BA3-BA2B-CA75D83E1C64}" presName="horz1" presStyleCnt="0"/>
      <dgm:spPr/>
    </dgm:pt>
    <dgm:pt modelId="{5B496E41-1E4F-ED46-8502-FC41AC206480}" type="pres">
      <dgm:prSet presAssocID="{4AF30D51-40B8-4BA3-BA2B-CA75D83E1C64}" presName="tx1" presStyleLbl="revTx" presStyleIdx="3" presStyleCnt="7"/>
      <dgm:spPr/>
    </dgm:pt>
    <dgm:pt modelId="{F9069267-1B14-2742-AF79-B2F04404014C}" type="pres">
      <dgm:prSet presAssocID="{4AF30D51-40B8-4BA3-BA2B-CA75D83E1C64}" presName="vert1" presStyleCnt="0"/>
      <dgm:spPr/>
    </dgm:pt>
    <dgm:pt modelId="{24533F1C-55DC-A142-81BF-3BCDC4142D7A}" type="pres">
      <dgm:prSet presAssocID="{862B4B42-5AC9-4499-8B6A-805B0C86F32A}" presName="thickLine" presStyleLbl="alignNode1" presStyleIdx="4" presStyleCnt="7"/>
      <dgm:spPr/>
    </dgm:pt>
    <dgm:pt modelId="{18097439-776D-3D49-A32A-34362810B9CB}" type="pres">
      <dgm:prSet presAssocID="{862B4B42-5AC9-4499-8B6A-805B0C86F32A}" presName="horz1" presStyleCnt="0"/>
      <dgm:spPr/>
    </dgm:pt>
    <dgm:pt modelId="{F9473652-F7FA-4E43-92F3-2E1118D93BDD}" type="pres">
      <dgm:prSet presAssocID="{862B4B42-5AC9-4499-8B6A-805B0C86F32A}" presName="tx1" presStyleLbl="revTx" presStyleIdx="4" presStyleCnt="7"/>
      <dgm:spPr/>
    </dgm:pt>
    <dgm:pt modelId="{BCD37E9A-AF02-BF4D-AC24-F3FC2B50E084}" type="pres">
      <dgm:prSet presAssocID="{862B4B42-5AC9-4499-8B6A-805B0C86F32A}" presName="vert1" presStyleCnt="0"/>
      <dgm:spPr/>
    </dgm:pt>
    <dgm:pt modelId="{0A804611-335D-5249-98A8-48A2D297C930}" type="pres">
      <dgm:prSet presAssocID="{4A6E8D17-AE67-48E5-A362-1C4B1363503C}" presName="thickLine" presStyleLbl="alignNode1" presStyleIdx="5" presStyleCnt="7"/>
      <dgm:spPr/>
    </dgm:pt>
    <dgm:pt modelId="{9896B927-436D-DF43-8367-60767C82A9FB}" type="pres">
      <dgm:prSet presAssocID="{4A6E8D17-AE67-48E5-A362-1C4B1363503C}" presName="horz1" presStyleCnt="0"/>
      <dgm:spPr/>
    </dgm:pt>
    <dgm:pt modelId="{3D5BE4A6-097F-E14A-A542-FCE918B12495}" type="pres">
      <dgm:prSet presAssocID="{4A6E8D17-AE67-48E5-A362-1C4B1363503C}" presName="tx1" presStyleLbl="revTx" presStyleIdx="5" presStyleCnt="7"/>
      <dgm:spPr/>
    </dgm:pt>
    <dgm:pt modelId="{411CF48B-4882-EC4D-8133-F37F424AF3C2}" type="pres">
      <dgm:prSet presAssocID="{4A6E8D17-AE67-48E5-A362-1C4B1363503C}" presName="vert1" presStyleCnt="0"/>
      <dgm:spPr/>
    </dgm:pt>
    <dgm:pt modelId="{ECED52DA-1749-504E-8AE1-B796426C0A61}" type="pres">
      <dgm:prSet presAssocID="{93DA91F9-4E4F-43AF-9E76-D8F0B29E01C8}" presName="thickLine" presStyleLbl="alignNode1" presStyleIdx="6" presStyleCnt="7"/>
      <dgm:spPr/>
    </dgm:pt>
    <dgm:pt modelId="{288B7099-2B5E-2E4C-BCBA-C2860C2A50A8}" type="pres">
      <dgm:prSet presAssocID="{93DA91F9-4E4F-43AF-9E76-D8F0B29E01C8}" presName="horz1" presStyleCnt="0"/>
      <dgm:spPr/>
    </dgm:pt>
    <dgm:pt modelId="{E5EF3CF6-6E55-6144-8AAA-A83A179FC260}" type="pres">
      <dgm:prSet presAssocID="{93DA91F9-4E4F-43AF-9E76-D8F0B29E01C8}" presName="tx1" presStyleLbl="revTx" presStyleIdx="6" presStyleCnt="7"/>
      <dgm:spPr/>
    </dgm:pt>
    <dgm:pt modelId="{C110C8CC-6C07-1E48-9DD7-A5DF4F921721}" type="pres">
      <dgm:prSet presAssocID="{93DA91F9-4E4F-43AF-9E76-D8F0B29E01C8}" presName="vert1" presStyleCnt="0"/>
      <dgm:spPr/>
    </dgm:pt>
  </dgm:ptLst>
  <dgm:cxnLst>
    <dgm:cxn modelId="{3F025403-B2EA-4781-B1E8-32209F092E5D}" srcId="{06693165-5040-4F82-A85B-34BDFF785EEA}" destId="{3271F07C-BA26-4FA7-88B7-7DF1ABB5B2B0}" srcOrd="1" destOrd="0" parTransId="{8FDAB038-5B79-4FF0-A225-CAC1906C0DD9}" sibTransId="{64C00DA3-2C57-4161-BE76-45673069B77A}"/>
    <dgm:cxn modelId="{76E7630C-4AAD-45D4-ACD6-AA00791328BB}" srcId="{06693165-5040-4F82-A85B-34BDFF785EEA}" destId="{4AF30D51-40B8-4BA3-BA2B-CA75D83E1C64}" srcOrd="3" destOrd="0" parTransId="{B72B5509-1AC9-4F38-9F79-F54A9A52F4C8}" sibTransId="{693114EE-D31A-4A42-AECA-111C33BAD552}"/>
    <dgm:cxn modelId="{EF17BF21-BAB1-4638-890E-A67466A4CE9A}" srcId="{06693165-5040-4F82-A85B-34BDFF785EEA}" destId="{93DA91F9-4E4F-43AF-9E76-D8F0B29E01C8}" srcOrd="6" destOrd="0" parTransId="{02302762-943A-42F9-BA0F-AE41B3CCC240}" sibTransId="{87A10B1F-06D8-4A5E-A5F5-3469DB815F11}"/>
    <dgm:cxn modelId="{C120C828-04BF-154D-88B7-BCF88B4EF5FE}" type="presOf" srcId="{93DA91F9-4E4F-43AF-9E76-D8F0B29E01C8}" destId="{E5EF3CF6-6E55-6144-8AAA-A83A179FC260}" srcOrd="0" destOrd="0" presId="urn:microsoft.com/office/officeart/2008/layout/LinedList"/>
    <dgm:cxn modelId="{6CB11A3D-FB06-C340-9D89-9B34F04C8D2D}" type="presOf" srcId="{3271F07C-BA26-4FA7-88B7-7DF1ABB5B2B0}" destId="{3104371E-CA5C-B444-AD82-0B656D864EFC}" srcOrd="0" destOrd="0" presId="urn:microsoft.com/office/officeart/2008/layout/LinedList"/>
    <dgm:cxn modelId="{D2120D51-FAB5-4BCF-AF89-350E3985405D}" srcId="{06693165-5040-4F82-A85B-34BDFF785EEA}" destId="{143D009D-BE9D-4530-B5B8-8A3672DD5711}" srcOrd="0" destOrd="0" parTransId="{281EBBA1-6EDC-45FE-BC86-F2F46CBB4CE4}" sibTransId="{2F634627-929A-4334-89E7-A7C4B53FA50F}"/>
    <dgm:cxn modelId="{D4486F5F-9E26-F44D-96FF-2D593CE493CC}" type="presOf" srcId="{4AF30D51-40B8-4BA3-BA2B-CA75D83E1C64}" destId="{5B496E41-1E4F-ED46-8502-FC41AC206480}" srcOrd="0" destOrd="0" presId="urn:microsoft.com/office/officeart/2008/layout/LinedList"/>
    <dgm:cxn modelId="{290EAD63-CF71-284E-9BB4-412E24D0FA40}" type="presOf" srcId="{4A6E8D17-AE67-48E5-A362-1C4B1363503C}" destId="{3D5BE4A6-097F-E14A-A542-FCE918B12495}" srcOrd="0" destOrd="0" presId="urn:microsoft.com/office/officeart/2008/layout/LinedList"/>
    <dgm:cxn modelId="{64B45069-14EF-3441-845F-CCB65F839922}" type="presOf" srcId="{66CBBAE6-BF5E-45E2-B7F2-86F7E54DB13E}" destId="{F30EAA11-0226-144A-966D-6AB664A7CB20}" srcOrd="0" destOrd="0" presId="urn:microsoft.com/office/officeart/2008/layout/LinedList"/>
    <dgm:cxn modelId="{32938D7D-062B-5B47-9803-708FD249AFD6}" type="presOf" srcId="{06693165-5040-4F82-A85B-34BDFF785EEA}" destId="{668C2EC6-8145-FE48-998E-1D5EF6454C7A}" srcOrd="0" destOrd="0" presId="urn:microsoft.com/office/officeart/2008/layout/LinedList"/>
    <dgm:cxn modelId="{EE00EC7F-9E93-40F7-BE6F-09DEBA247209}" srcId="{06693165-5040-4F82-A85B-34BDFF785EEA}" destId="{66CBBAE6-BF5E-45E2-B7F2-86F7E54DB13E}" srcOrd="2" destOrd="0" parTransId="{A6C5C850-93E5-4C9F-BB6F-1336362FE99A}" sibTransId="{18BE10EA-717C-4EBE-81BC-2F7C109338B0}"/>
    <dgm:cxn modelId="{65262CB6-1B50-AB40-89D4-51D20D8EFA7C}" type="presOf" srcId="{143D009D-BE9D-4530-B5B8-8A3672DD5711}" destId="{29787FCF-CE6E-784F-A2D0-D41C56DA3B2A}" srcOrd="0" destOrd="0" presId="urn:microsoft.com/office/officeart/2008/layout/LinedList"/>
    <dgm:cxn modelId="{86681CCB-F0F4-4C9E-B8C7-DA2243433F72}" srcId="{06693165-5040-4F82-A85B-34BDFF785EEA}" destId="{4A6E8D17-AE67-48E5-A362-1C4B1363503C}" srcOrd="5" destOrd="0" parTransId="{0472BA72-39E2-4ADC-87CF-B688C4C75ABC}" sibTransId="{49E4FB35-CA2E-42B6-82F1-41FFEC14F925}"/>
    <dgm:cxn modelId="{C68A5EE2-8E7D-6743-B93E-9140FFA00961}" type="presOf" srcId="{862B4B42-5AC9-4499-8B6A-805B0C86F32A}" destId="{F9473652-F7FA-4E43-92F3-2E1118D93BDD}" srcOrd="0" destOrd="0" presId="urn:microsoft.com/office/officeart/2008/layout/LinedList"/>
    <dgm:cxn modelId="{1AAD62F5-A349-443D-9C7E-09FB17A7AC81}" srcId="{06693165-5040-4F82-A85B-34BDFF785EEA}" destId="{862B4B42-5AC9-4499-8B6A-805B0C86F32A}" srcOrd="4" destOrd="0" parTransId="{00A9D09B-FC42-422B-B1FF-4C3659BD7831}" sibTransId="{42E38837-5AEF-417F-81B6-F4906D9843D3}"/>
    <dgm:cxn modelId="{B3C6A7BB-FAFA-C34C-A91D-1B052265C7F1}" type="presParOf" srcId="{668C2EC6-8145-FE48-998E-1D5EF6454C7A}" destId="{A4CCCB8F-44B4-034B-83E4-C927F455AD3B}" srcOrd="0" destOrd="0" presId="urn:microsoft.com/office/officeart/2008/layout/LinedList"/>
    <dgm:cxn modelId="{F1F96BCF-6434-EF4E-A0E8-849D7E726C02}" type="presParOf" srcId="{668C2EC6-8145-FE48-998E-1D5EF6454C7A}" destId="{2EE03F2E-25EB-4E45-B6C0-F7ED618137BF}" srcOrd="1" destOrd="0" presId="urn:microsoft.com/office/officeart/2008/layout/LinedList"/>
    <dgm:cxn modelId="{960C8AB6-FD52-674C-BCC1-D6828662EA55}" type="presParOf" srcId="{2EE03F2E-25EB-4E45-B6C0-F7ED618137BF}" destId="{29787FCF-CE6E-784F-A2D0-D41C56DA3B2A}" srcOrd="0" destOrd="0" presId="urn:microsoft.com/office/officeart/2008/layout/LinedList"/>
    <dgm:cxn modelId="{582A5A89-7EF8-754E-A367-3726035F7D43}" type="presParOf" srcId="{2EE03F2E-25EB-4E45-B6C0-F7ED618137BF}" destId="{DC063477-B6DB-BC41-B4DB-76B8BCDD51FD}" srcOrd="1" destOrd="0" presId="urn:microsoft.com/office/officeart/2008/layout/LinedList"/>
    <dgm:cxn modelId="{A3DD3FEE-5EF0-4E4D-8B56-90249217EBFF}" type="presParOf" srcId="{668C2EC6-8145-FE48-998E-1D5EF6454C7A}" destId="{C6F1233C-D9DF-1C4E-8FAD-F44C4EB0430B}" srcOrd="2" destOrd="0" presId="urn:microsoft.com/office/officeart/2008/layout/LinedList"/>
    <dgm:cxn modelId="{189DFE89-EA7F-5C4B-B458-C346F34BB782}" type="presParOf" srcId="{668C2EC6-8145-FE48-998E-1D5EF6454C7A}" destId="{83E63555-294B-AE47-B3DD-3650B7ABDFEE}" srcOrd="3" destOrd="0" presId="urn:microsoft.com/office/officeart/2008/layout/LinedList"/>
    <dgm:cxn modelId="{0300B538-70C7-4441-9149-1596579A6157}" type="presParOf" srcId="{83E63555-294B-AE47-B3DD-3650B7ABDFEE}" destId="{3104371E-CA5C-B444-AD82-0B656D864EFC}" srcOrd="0" destOrd="0" presId="urn:microsoft.com/office/officeart/2008/layout/LinedList"/>
    <dgm:cxn modelId="{A7516244-8D60-5943-8AF8-BA71AC6D94DE}" type="presParOf" srcId="{83E63555-294B-AE47-B3DD-3650B7ABDFEE}" destId="{10448857-678F-B044-9DEF-9D5082C19ECA}" srcOrd="1" destOrd="0" presId="urn:microsoft.com/office/officeart/2008/layout/LinedList"/>
    <dgm:cxn modelId="{319F435C-BE72-754E-B121-BCC3383C2B20}" type="presParOf" srcId="{668C2EC6-8145-FE48-998E-1D5EF6454C7A}" destId="{F0166742-95EF-4E4E-99C2-C2F45D92A6D8}" srcOrd="4" destOrd="0" presId="urn:microsoft.com/office/officeart/2008/layout/LinedList"/>
    <dgm:cxn modelId="{F2181272-8B9B-3E4B-ABF8-EC37E36EEB00}" type="presParOf" srcId="{668C2EC6-8145-FE48-998E-1D5EF6454C7A}" destId="{4F81E12C-0A3E-E340-91E5-5B7A651AF34A}" srcOrd="5" destOrd="0" presId="urn:microsoft.com/office/officeart/2008/layout/LinedList"/>
    <dgm:cxn modelId="{F09FE020-76F3-2543-86B2-0C7A5600A3B8}" type="presParOf" srcId="{4F81E12C-0A3E-E340-91E5-5B7A651AF34A}" destId="{F30EAA11-0226-144A-966D-6AB664A7CB20}" srcOrd="0" destOrd="0" presId="urn:microsoft.com/office/officeart/2008/layout/LinedList"/>
    <dgm:cxn modelId="{8A91A34C-06A9-A24A-B543-BBC525983FA7}" type="presParOf" srcId="{4F81E12C-0A3E-E340-91E5-5B7A651AF34A}" destId="{C0F22DE9-9DF1-CD4D-B007-65BE35C31513}" srcOrd="1" destOrd="0" presId="urn:microsoft.com/office/officeart/2008/layout/LinedList"/>
    <dgm:cxn modelId="{CE19E194-3555-7B41-96CC-D1376FDBEBAC}" type="presParOf" srcId="{668C2EC6-8145-FE48-998E-1D5EF6454C7A}" destId="{56F77E87-1655-5D41-86E9-F8608E62E075}" srcOrd="6" destOrd="0" presId="urn:microsoft.com/office/officeart/2008/layout/LinedList"/>
    <dgm:cxn modelId="{AFC3A0B9-B699-A740-8F32-8DF3D7E5FCB9}" type="presParOf" srcId="{668C2EC6-8145-FE48-998E-1D5EF6454C7A}" destId="{0D553696-D61D-4B49-986C-6760D9FA96FD}" srcOrd="7" destOrd="0" presId="urn:microsoft.com/office/officeart/2008/layout/LinedList"/>
    <dgm:cxn modelId="{F5DE0439-6E4B-1D4B-85FB-15F44B83370A}" type="presParOf" srcId="{0D553696-D61D-4B49-986C-6760D9FA96FD}" destId="{5B496E41-1E4F-ED46-8502-FC41AC206480}" srcOrd="0" destOrd="0" presId="urn:microsoft.com/office/officeart/2008/layout/LinedList"/>
    <dgm:cxn modelId="{C4BB6DDB-28FA-9D40-8E65-89F21014445F}" type="presParOf" srcId="{0D553696-D61D-4B49-986C-6760D9FA96FD}" destId="{F9069267-1B14-2742-AF79-B2F04404014C}" srcOrd="1" destOrd="0" presId="urn:microsoft.com/office/officeart/2008/layout/LinedList"/>
    <dgm:cxn modelId="{8D366194-2747-2C43-99CD-846361EB9073}" type="presParOf" srcId="{668C2EC6-8145-FE48-998E-1D5EF6454C7A}" destId="{24533F1C-55DC-A142-81BF-3BCDC4142D7A}" srcOrd="8" destOrd="0" presId="urn:microsoft.com/office/officeart/2008/layout/LinedList"/>
    <dgm:cxn modelId="{92EAC376-8DB4-7147-A7C7-FC388BEF7A67}" type="presParOf" srcId="{668C2EC6-8145-FE48-998E-1D5EF6454C7A}" destId="{18097439-776D-3D49-A32A-34362810B9CB}" srcOrd="9" destOrd="0" presId="urn:microsoft.com/office/officeart/2008/layout/LinedList"/>
    <dgm:cxn modelId="{E0DF30B8-9AC0-EF44-A290-B49B0B285AC4}" type="presParOf" srcId="{18097439-776D-3D49-A32A-34362810B9CB}" destId="{F9473652-F7FA-4E43-92F3-2E1118D93BDD}" srcOrd="0" destOrd="0" presId="urn:microsoft.com/office/officeart/2008/layout/LinedList"/>
    <dgm:cxn modelId="{CF13B7EB-4C02-184C-A80A-AABE89D0D7C7}" type="presParOf" srcId="{18097439-776D-3D49-A32A-34362810B9CB}" destId="{BCD37E9A-AF02-BF4D-AC24-F3FC2B50E084}" srcOrd="1" destOrd="0" presId="urn:microsoft.com/office/officeart/2008/layout/LinedList"/>
    <dgm:cxn modelId="{255E600F-D0C6-3141-957E-EE61AE05B171}" type="presParOf" srcId="{668C2EC6-8145-FE48-998E-1D5EF6454C7A}" destId="{0A804611-335D-5249-98A8-48A2D297C930}" srcOrd="10" destOrd="0" presId="urn:microsoft.com/office/officeart/2008/layout/LinedList"/>
    <dgm:cxn modelId="{00BD1BD4-A865-304E-9F56-561166131CE2}" type="presParOf" srcId="{668C2EC6-8145-FE48-998E-1D5EF6454C7A}" destId="{9896B927-436D-DF43-8367-60767C82A9FB}" srcOrd="11" destOrd="0" presId="urn:microsoft.com/office/officeart/2008/layout/LinedList"/>
    <dgm:cxn modelId="{E1525917-95DA-FD40-819A-CC6B9C470E07}" type="presParOf" srcId="{9896B927-436D-DF43-8367-60767C82A9FB}" destId="{3D5BE4A6-097F-E14A-A542-FCE918B12495}" srcOrd="0" destOrd="0" presId="urn:microsoft.com/office/officeart/2008/layout/LinedList"/>
    <dgm:cxn modelId="{F8EEEE5A-E0B2-034D-BA14-9C80B8C1A6CC}" type="presParOf" srcId="{9896B927-436D-DF43-8367-60767C82A9FB}" destId="{411CF48B-4882-EC4D-8133-F37F424AF3C2}" srcOrd="1" destOrd="0" presId="urn:microsoft.com/office/officeart/2008/layout/LinedList"/>
    <dgm:cxn modelId="{398A6273-21D7-D940-A010-6C5B4A3513A0}" type="presParOf" srcId="{668C2EC6-8145-FE48-998E-1D5EF6454C7A}" destId="{ECED52DA-1749-504E-8AE1-B796426C0A61}" srcOrd="12" destOrd="0" presId="urn:microsoft.com/office/officeart/2008/layout/LinedList"/>
    <dgm:cxn modelId="{6C5193B6-92FC-D547-8FA9-B48E8C90E378}" type="presParOf" srcId="{668C2EC6-8145-FE48-998E-1D5EF6454C7A}" destId="{288B7099-2B5E-2E4C-BCBA-C2860C2A50A8}" srcOrd="13" destOrd="0" presId="urn:microsoft.com/office/officeart/2008/layout/LinedList"/>
    <dgm:cxn modelId="{A2325CF8-53A7-2042-BB2A-B455D5DFB403}" type="presParOf" srcId="{288B7099-2B5E-2E4C-BCBA-C2860C2A50A8}" destId="{E5EF3CF6-6E55-6144-8AAA-A83A179FC260}" srcOrd="0" destOrd="0" presId="urn:microsoft.com/office/officeart/2008/layout/LinedList"/>
    <dgm:cxn modelId="{DAE86860-A353-9743-8225-C954B970AA47}" type="presParOf" srcId="{288B7099-2B5E-2E4C-BCBA-C2860C2A50A8}" destId="{C110C8CC-6C07-1E48-9DD7-A5DF4F9217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FAB8D-C496-754F-A441-5AED322C66FF}">
      <dsp:nvSpPr>
        <dsp:cNvPr id="0" name=""/>
        <dsp:cNvSpPr/>
      </dsp:nvSpPr>
      <dsp:spPr>
        <a:xfrm>
          <a:off x="0" y="574858"/>
          <a:ext cx="6478587" cy="6364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 Canada, the </a:t>
          </a:r>
          <a:r>
            <a:rPr lang="en-US" sz="1600" b="1" i="1" kern="1200"/>
            <a:t>Right to Free Expression </a:t>
          </a:r>
          <a:r>
            <a:rPr lang="en-US" sz="1600" kern="1200"/>
            <a:t>is</a:t>
          </a:r>
          <a:r>
            <a:rPr lang="en-US" sz="1600" b="1" i="1" kern="1200"/>
            <a:t> </a:t>
          </a:r>
          <a:r>
            <a:rPr lang="en-US" sz="1600" kern="1200"/>
            <a:t>enshrined in the Charter of Rights and Freedoms. </a:t>
          </a:r>
        </a:p>
      </dsp:txBody>
      <dsp:txXfrm>
        <a:off x="31070" y="605928"/>
        <a:ext cx="6416447" cy="574340"/>
      </dsp:txXfrm>
    </dsp:sp>
    <dsp:sp modelId="{07A3C52A-E1C6-FD41-B9BD-54B7463BFB0C}">
      <dsp:nvSpPr>
        <dsp:cNvPr id="0" name=""/>
        <dsp:cNvSpPr/>
      </dsp:nvSpPr>
      <dsp:spPr>
        <a:xfrm>
          <a:off x="0" y="1257419"/>
          <a:ext cx="6478587" cy="6364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Its umbrella covers any expression through speech, text, images, cartoons, etc. </a:t>
          </a:r>
        </a:p>
      </dsp:txBody>
      <dsp:txXfrm>
        <a:off x="31070" y="1288489"/>
        <a:ext cx="6416447" cy="574340"/>
      </dsp:txXfrm>
    </dsp:sp>
    <dsp:sp modelId="{24D4E8D3-2D46-3C42-A32B-3219328ED00D}">
      <dsp:nvSpPr>
        <dsp:cNvPr id="0" name=""/>
        <dsp:cNvSpPr/>
      </dsp:nvSpPr>
      <dsp:spPr>
        <a:xfrm>
          <a:off x="0" y="1939979"/>
          <a:ext cx="6478587" cy="6364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government can enforce reasonable limits</a:t>
          </a:r>
        </a:p>
      </dsp:txBody>
      <dsp:txXfrm>
        <a:off x="31070" y="1971049"/>
        <a:ext cx="6416447" cy="574340"/>
      </dsp:txXfrm>
    </dsp:sp>
    <dsp:sp modelId="{A979D67D-3BAE-C14F-BE4C-30A54FB43406}">
      <dsp:nvSpPr>
        <dsp:cNvPr id="0" name=""/>
        <dsp:cNvSpPr/>
      </dsp:nvSpPr>
      <dsp:spPr>
        <a:xfrm>
          <a:off x="0" y="2622539"/>
          <a:ext cx="6478587" cy="6364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CA" sz="1600" kern="1200"/>
            <a:t>In the US it’s the first amendment</a:t>
          </a:r>
          <a:endParaRPr lang="en-US" sz="1600" kern="1200"/>
        </a:p>
      </dsp:txBody>
      <dsp:txXfrm>
        <a:off x="31070" y="2653609"/>
        <a:ext cx="6416447" cy="574340"/>
      </dsp:txXfrm>
    </dsp:sp>
    <dsp:sp modelId="{3EB8A071-851A-FA4D-8832-41F0C9F1682C}">
      <dsp:nvSpPr>
        <dsp:cNvPr id="0" name=""/>
        <dsp:cNvSpPr/>
      </dsp:nvSpPr>
      <dsp:spPr>
        <a:xfrm>
          <a:off x="0" y="3305099"/>
          <a:ext cx="6478587" cy="6364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i="1" kern="1200" dirty="0"/>
            <a:t>Freedom of speech is the freedom to express anything </a:t>
          </a:r>
          <a:r>
            <a:rPr lang="en-US" sz="1600" b="1" i="1" kern="1200" dirty="0"/>
            <a:t>written or oral</a:t>
          </a:r>
          <a:r>
            <a:rPr lang="en-US" sz="1600" i="1" kern="1200" dirty="0"/>
            <a:t>, as long as it can be defended by the speaker as something they truly believe. </a:t>
          </a:r>
          <a:endParaRPr lang="en-US" sz="1600" kern="1200" dirty="0"/>
        </a:p>
      </dsp:txBody>
      <dsp:txXfrm>
        <a:off x="31070" y="3336169"/>
        <a:ext cx="6416447" cy="574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CCB8F-44B4-034B-83E4-C927F455AD3B}">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787FCF-CE6E-784F-A2D0-D41C56DA3B2A}">
      <dsp:nvSpPr>
        <dsp:cNvPr id="0" name=""/>
        <dsp:cNvSpPr/>
      </dsp:nvSpPr>
      <dsp:spPr>
        <a:xfrm>
          <a:off x="0" y="623"/>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kern="1200"/>
            <a:t>Are they allowed?</a:t>
          </a:r>
          <a:endParaRPr lang="en-US" sz="3300" kern="1200"/>
        </a:p>
      </dsp:txBody>
      <dsp:txXfrm>
        <a:off x="0" y="623"/>
        <a:ext cx="6492875" cy="729164"/>
      </dsp:txXfrm>
    </dsp:sp>
    <dsp:sp modelId="{C6F1233C-D9DF-1C4E-8FAD-F44C4EB0430B}">
      <dsp:nvSpPr>
        <dsp:cNvPr id="0" name=""/>
        <dsp:cNvSpPr/>
      </dsp:nvSpPr>
      <dsp:spPr>
        <a:xfrm>
          <a:off x="0" y="729788"/>
          <a:ext cx="6492875"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04371E-CA5C-B444-AD82-0B656D864EFC}">
      <dsp:nvSpPr>
        <dsp:cNvPr id="0" name=""/>
        <dsp:cNvSpPr/>
      </dsp:nvSpPr>
      <dsp:spPr>
        <a:xfrm>
          <a:off x="0" y="729788"/>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kern="1200"/>
            <a:t>Is there a policy?</a:t>
          </a:r>
          <a:endParaRPr lang="en-US" sz="3300" kern="1200"/>
        </a:p>
      </dsp:txBody>
      <dsp:txXfrm>
        <a:off x="0" y="729788"/>
        <a:ext cx="6492875" cy="729164"/>
      </dsp:txXfrm>
    </dsp:sp>
    <dsp:sp modelId="{F0166742-95EF-4E4E-99C2-C2F45D92A6D8}">
      <dsp:nvSpPr>
        <dsp:cNvPr id="0" name=""/>
        <dsp:cNvSpPr/>
      </dsp:nvSpPr>
      <dsp:spPr>
        <a:xfrm>
          <a:off x="0" y="1458952"/>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0EAA11-0226-144A-966D-6AB664A7CB20}">
      <dsp:nvSpPr>
        <dsp:cNvPr id="0" name=""/>
        <dsp:cNvSpPr/>
      </dsp:nvSpPr>
      <dsp:spPr>
        <a:xfrm>
          <a:off x="0" y="145895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kern="1200"/>
            <a:t>Moderated?</a:t>
          </a:r>
          <a:endParaRPr lang="en-US" sz="3300" kern="1200"/>
        </a:p>
      </dsp:txBody>
      <dsp:txXfrm>
        <a:off x="0" y="1458952"/>
        <a:ext cx="6492875" cy="729164"/>
      </dsp:txXfrm>
    </dsp:sp>
    <dsp:sp modelId="{56F77E87-1655-5D41-86E9-F8608E62E075}">
      <dsp:nvSpPr>
        <dsp:cNvPr id="0" name=""/>
        <dsp:cNvSpPr/>
      </dsp:nvSpPr>
      <dsp:spPr>
        <a:xfrm>
          <a:off x="0" y="2188117"/>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496E41-1E4F-ED46-8502-FC41AC206480}">
      <dsp:nvSpPr>
        <dsp:cNvPr id="0" name=""/>
        <dsp:cNvSpPr/>
      </dsp:nvSpPr>
      <dsp:spPr>
        <a:xfrm>
          <a:off x="0" y="218811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kern="1200"/>
            <a:t>Anonymous?</a:t>
          </a:r>
          <a:endParaRPr lang="en-US" sz="3300" kern="1200"/>
        </a:p>
      </dsp:txBody>
      <dsp:txXfrm>
        <a:off x="0" y="2188117"/>
        <a:ext cx="6492875" cy="729164"/>
      </dsp:txXfrm>
    </dsp:sp>
    <dsp:sp modelId="{24533F1C-55DC-A142-81BF-3BCDC4142D7A}">
      <dsp:nvSpPr>
        <dsp:cNvPr id="0" name=""/>
        <dsp:cNvSpPr/>
      </dsp:nvSpPr>
      <dsp:spPr>
        <a:xfrm>
          <a:off x="0" y="2917282"/>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473652-F7FA-4E43-92F3-2E1118D93BDD}">
      <dsp:nvSpPr>
        <dsp:cNvPr id="0" name=""/>
        <dsp:cNvSpPr/>
      </dsp:nvSpPr>
      <dsp:spPr>
        <a:xfrm>
          <a:off x="0" y="291728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kern="1200"/>
            <a:t>Repercussions?</a:t>
          </a:r>
          <a:endParaRPr lang="en-US" sz="3300" kern="1200"/>
        </a:p>
      </dsp:txBody>
      <dsp:txXfrm>
        <a:off x="0" y="2917282"/>
        <a:ext cx="6492875" cy="729164"/>
      </dsp:txXfrm>
    </dsp:sp>
    <dsp:sp modelId="{0A804611-335D-5249-98A8-48A2D297C930}">
      <dsp:nvSpPr>
        <dsp:cNvPr id="0" name=""/>
        <dsp:cNvSpPr/>
      </dsp:nvSpPr>
      <dsp:spPr>
        <a:xfrm>
          <a:off x="0" y="3646447"/>
          <a:ext cx="6492875"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BE4A6-097F-E14A-A542-FCE918B12495}">
      <dsp:nvSpPr>
        <dsp:cNvPr id="0" name=""/>
        <dsp:cNvSpPr/>
      </dsp:nvSpPr>
      <dsp:spPr>
        <a:xfrm>
          <a:off x="0" y="364644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kern="1200"/>
            <a:t>Suggestions?</a:t>
          </a:r>
          <a:endParaRPr lang="en-US" sz="3300" kern="1200"/>
        </a:p>
      </dsp:txBody>
      <dsp:txXfrm>
        <a:off x="0" y="3646447"/>
        <a:ext cx="6492875" cy="729164"/>
      </dsp:txXfrm>
    </dsp:sp>
    <dsp:sp modelId="{ECED52DA-1749-504E-8AE1-B796426C0A61}">
      <dsp:nvSpPr>
        <dsp:cNvPr id="0" name=""/>
        <dsp:cNvSpPr/>
      </dsp:nvSpPr>
      <dsp:spPr>
        <a:xfrm>
          <a:off x="0" y="4375611"/>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F3CF6-6E55-6144-8AAA-A83A179FC260}">
      <dsp:nvSpPr>
        <dsp:cNvPr id="0" name=""/>
        <dsp:cNvSpPr/>
      </dsp:nvSpPr>
      <dsp:spPr>
        <a:xfrm>
          <a:off x="0" y="4375611"/>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CA" sz="3300" kern="1200"/>
            <a:t>Anonymous?</a:t>
          </a:r>
          <a:endParaRPr lang="en-US" sz="3300" kern="1200"/>
        </a:p>
      </dsp:txBody>
      <dsp:txXfrm>
        <a:off x="0" y="4375611"/>
        <a:ext cx="6492875" cy="7291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235DAC-3C4C-A348-ADCB-E42D1654F59F}" type="datetimeFigureOut">
              <a:rPr lang="en-US" smtClean="0"/>
              <a:t>4/4/23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56BFBB-B85C-934A-8F2E-17248F33437D}" type="slidenum">
              <a:rPr lang="en-US" smtClean="0"/>
              <a:t>‹#›</a:t>
            </a:fld>
            <a:endParaRPr lang="en-US"/>
          </a:p>
        </p:txBody>
      </p:sp>
    </p:spTree>
    <p:extLst>
      <p:ext uri="{BB962C8B-B14F-4D97-AF65-F5344CB8AC3E}">
        <p14:creationId xmlns:p14="http://schemas.microsoft.com/office/powerpoint/2010/main" val="14622481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link.springer.com/article/10.1007/s10726-012-9318-2"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ewyorker.com/magazine/2018/03/19/reddit-and-the-struggle-to-detoxify-the-interne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pr.org/about-npr/688418842/special-section-social-media"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bchelp.cbc.ca/hc/en-ca/articles/219373868"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Chris_Kluw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ted.com/talks/dylan_marron_empathy_is_not_endorsement?language=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thoughts about the commentariat</a:t>
            </a:r>
          </a:p>
          <a:p>
            <a:endParaRPr lang="en-US" dirty="0"/>
          </a:p>
          <a:p>
            <a:r>
              <a:rPr lang="en-US" dirty="0"/>
              <a:t>Empowerment of the user trumps everything.</a:t>
            </a:r>
          </a:p>
          <a:p>
            <a:r>
              <a:rPr lang="en-US" dirty="0"/>
              <a:t>When you’ve gained money, fame, and notice, you are fair game for harassment.</a:t>
            </a:r>
          </a:p>
          <a:p>
            <a:r>
              <a:rPr lang="en-US" dirty="0"/>
              <a:t>There are people behind every post.</a:t>
            </a:r>
          </a:p>
          <a:p>
            <a:r>
              <a:rPr lang="en-US" dirty="0"/>
              <a:t>“It</a:t>
            </a:r>
            <a:r>
              <a:rPr lang="fr-FR" dirty="0"/>
              <a:t>’</a:t>
            </a:r>
            <a:r>
              <a:rPr lang="en-US" dirty="0"/>
              <a:t>s just the Internet. No one takes it seriously.”</a:t>
            </a:r>
          </a:p>
          <a:p>
            <a:r>
              <a:rPr lang="en-US" dirty="0"/>
              <a:t>When we think this way, it distances the “person” from the action.</a:t>
            </a:r>
          </a:p>
          <a:p>
            <a:endParaRPr lang="en-US" dirty="0"/>
          </a:p>
        </p:txBody>
      </p:sp>
      <p:sp>
        <p:nvSpPr>
          <p:cNvPr id="4" name="Slide Number Placeholder 3"/>
          <p:cNvSpPr>
            <a:spLocks noGrp="1"/>
          </p:cNvSpPr>
          <p:nvPr>
            <p:ph type="sldNum" sz="quarter" idx="5"/>
          </p:nvPr>
        </p:nvSpPr>
        <p:spPr/>
        <p:txBody>
          <a:bodyPr/>
          <a:lstStyle/>
          <a:p>
            <a:fld id="{BE56BFBB-B85C-934A-8F2E-17248F33437D}" type="slidenum">
              <a:rPr lang="en-US" smtClean="0"/>
              <a:t>1</a:t>
            </a:fld>
            <a:endParaRPr lang="en-US"/>
          </a:p>
        </p:txBody>
      </p:sp>
    </p:spTree>
    <p:extLst>
      <p:ext uri="{BB962C8B-B14F-4D97-AF65-F5344CB8AC3E}">
        <p14:creationId xmlns:p14="http://schemas.microsoft.com/office/powerpoint/2010/main" val="68223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Empathy helps us understand.</a:t>
            </a:r>
          </a:p>
          <a:p>
            <a:endParaRPr lang="en-CA" dirty="0"/>
          </a:p>
          <a:p>
            <a:endParaRPr lang="en-CA" dirty="0"/>
          </a:p>
          <a:p>
            <a:endParaRPr lang="en-CA" dirty="0"/>
          </a:p>
          <a:p>
            <a:r>
              <a:rPr lang="en-CA" dirty="0"/>
              <a:t>11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Ted Talk from Dylan Marron is not a recommendation that we all engage with the commentariat. It is one way and one that works for him. It has to be mentally exhausting. But he sees the successes he has had as worth it. Would you do this? </a:t>
            </a:r>
          </a:p>
          <a:p>
            <a:endParaRPr lang="en-CA" dirty="0"/>
          </a:p>
        </p:txBody>
      </p:sp>
      <p:sp>
        <p:nvSpPr>
          <p:cNvPr id="4" name="Slide Number Placeholder 3"/>
          <p:cNvSpPr>
            <a:spLocks noGrp="1"/>
          </p:cNvSpPr>
          <p:nvPr>
            <p:ph type="sldNum" sz="quarter" idx="5"/>
          </p:nvPr>
        </p:nvSpPr>
        <p:spPr/>
        <p:txBody>
          <a:bodyPr/>
          <a:lstStyle/>
          <a:p>
            <a:fld id="{F3893E0F-D788-A545-9FE5-98026069D50D}" type="slidenum">
              <a:rPr lang="en-US" smtClean="0"/>
              <a:t>12</a:t>
            </a:fld>
            <a:endParaRPr lang="en-US"/>
          </a:p>
        </p:txBody>
      </p:sp>
    </p:spTree>
    <p:extLst>
      <p:ext uri="{BB962C8B-B14F-4D97-AF65-F5344CB8AC3E}">
        <p14:creationId xmlns:p14="http://schemas.microsoft.com/office/powerpoint/2010/main" val="105434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a </a:t>
            </a:r>
            <a:r>
              <a:rPr lang="en-US" sz="1200" dirty="0">
                <a:hlinkClick r:id="rId3"/>
              </a:rPr>
              <a:t>2012 study</a:t>
            </a:r>
            <a:r>
              <a:rPr lang="en-US" sz="1200" dirty="0"/>
              <a:t> of anonymity in computer interactions, researchers found that, while anonymous comments were more likely to be contrarian and extreme than non-anonymous ones, they were also far less likely to change a subject’s opinion on an ethical issue.</a:t>
            </a:r>
          </a:p>
          <a:p>
            <a:endParaRPr lang="fr-CA" dirty="0"/>
          </a:p>
          <a:p>
            <a:pPr>
              <a:lnSpc>
                <a:spcPct val="90000"/>
              </a:lnSpc>
              <a:spcBef>
                <a:spcPct val="0"/>
              </a:spcBef>
              <a:spcAft>
                <a:spcPts val="600"/>
              </a:spcAft>
            </a:pPr>
            <a:r>
              <a:rPr lang="en-US" sz="1200" kern="1200" dirty="0">
                <a:solidFill>
                  <a:srgbClr val="000000"/>
                </a:solidFill>
                <a:latin typeface="+mn-lt"/>
                <a:ea typeface="+mn-ea"/>
                <a:cs typeface="+mn-cs"/>
              </a:rPr>
              <a:t>Read more on this topic in The New Yorker</a:t>
            </a:r>
          </a:p>
          <a:p>
            <a:pPr>
              <a:lnSpc>
                <a:spcPct val="90000"/>
              </a:lnSpc>
              <a:spcBef>
                <a:spcPct val="0"/>
              </a:spcBef>
              <a:spcAft>
                <a:spcPts val="600"/>
              </a:spcAft>
            </a:pPr>
            <a:r>
              <a:rPr lang="en-US" sz="1200" kern="1200" dirty="0">
                <a:solidFill>
                  <a:srgbClr val="000000"/>
                </a:solidFill>
                <a:latin typeface="+mn-lt"/>
                <a:ea typeface="+mn-ea"/>
                <a:cs typeface="+mn-cs"/>
                <a:hlinkClick r:id="rId4"/>
              </a:rPr>
              <a:t>Reddit and the Struggle to Detoxify the Internet</a:t>
            </a:r>
            <a:endParaRPr lang="en-US" sz="1200" kern="1200" dirty="0">
              <a:solidFill>
                <a:srgbClr val="000000"/>
              </a:solidFill>
              <a:latin typeface="+mn-lt"/>
              <a:ea typeface="+mn-ea"/>
              <a:cs typeface="+mn-cs"/>
            </a:endParaRPr>
          </a:p>
          <a:p>
            <a:endParaRPr lang="fr-CA" dirty="0"/>
          </a:p>
        </p:txBody>
      </p:sp>
      <p:sp>
        <p:nvSpPr>
          <p:cNvPr id="4" name="Slide Number Placeholder 3"/>
          <p:cNvSpPr>
            <a:spLocks noGrp="1"/>
          </p:cNvSpPr>
          <p:nvPr>
            <p:ph type="sldNum" sz="quarter" idx="5"/>
          </p:nvPr>
        </p:nvSpPr>
        <p:spPr/>
        <p:txBody>
          <a:bodyPr/>
          <a:lstStyle/>
          <a:p>
            <a:fld id="{F3893E0F-D788-A545-9FE5-98026069D50D}" type="slidenum">
              <a:rPr lang="en-US" smtClean="0"/>
              <a:t>13</a:t>
            </a:fld>
            <a:endParaRPr lang="en-US"/>
          </a:p>
        </p:txBody>
      </p:sp>
    </p:spTree>
    <p:extLst>
      <p:ext uri="{BB962C8B-B14F-4D97-AF65-F5344CB8AC3E}">
        <p14:creationId xmlns:p14="http://schemas.microsoft.com/office/powerpoint/2010/main" val="1272260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dirty="0"/>
              <a:t>IT DOESN’T MEAN A PERSON CAN ENGAGE IN HATE SPEECH. WELL THEY CAN – AND THE GOVERNMENT CAN ENFORCE REASONABLE LIMITS. </a:t>
            </a:r>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dirty="0"/>
              <a:t>MOSTLY THOUGH, EMPLOYERS CAN DISMISS OFFENDERS, AND PEERS CAN CALL OUT THE BEHAVIOUR. REMEMBER DON CHERRY? </a:t>
            </a:r>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dirty="0"/>
              <a:t>CAN THAT GO TOO FAR? WHAT IS TOO FAR? IS BEING CANCELLED TOO FAR?</a:t>
            </a:r>
          </a:p>
          <a:p>
            <a:endParaRPr lang="fr-CA" dirty="0"/>
          </a:p>
        </p:txBody>
      </p:sp>
      <p:sp>
        <p:nvSpPr>
          <p:cNvPr id="4" name="Slide Number Placeholder 3"/>
          <p:cNvSpPr>
            <a:spLocks noGrp="1"/>
          </p:cNvSpPr>
          <p:nvPr>
            <p:ph type="sldNum" sz="quarter" idx="5"/>
          </p:nvPr>
        </p:nvSpPr>
        <p:spPr/>
        <p:txBody>
          <a:bodyPr/>
          <a:lstStyle/>
          <a:p>
            <a:fld id="{F3893E0F-D788-A545-9FE5-98026069D50D}" type="slidenum">
              <a:rPr lang="en-US" smtClean="0"/>
              <a:t>14</a:t>
            </a:fld>
            <a:endParaRPr lang="en-US"/>
          </a:p>
        </p:txBody>
      </p:sp>
    </p:spTree>
    <p:extLst>
      <p:ext uri="{BB962C8B-B14F-4D97-AF65-F5344CB8AC3E}">
        <p14:creationId xmlns:p14="http://schemas.microsoft.com/office/powerpoint/2010/main" val="2614104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Comments can be valuable. They can illuminate, explain, add context, provide counterpoints, and start conversations. They can also extinguish ideas, prevent context, stop conversations, and in the worst cases hurt and destroy.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medium may change, but people do not. The question instead is whether the outliers, the trolls and the flamers, will hold outsized influence—and the answer seems to be that, even protected by the shade of anonymity, a dog will often make himself known with a stray, accidental bark. Then, hopefully, he will be treated accordingly.</a:t>
            </a:r>
          </a:p>
          <a:p>
            <a:endParaRPr lang="en-CA" sz="1200" dirty="0"/>
          </a:p>
          <a:p>
            <a:r>
              <a:rPr lang="en-CA" sz="1200" dirty="0"/>
              <a:t>The commentariat can sometimes amplify that bark.  We have to weigh that. </a:t>
            </a:r>
          </a:p>
          <a:p>
            <a:endParaRPr lang="en-CA" sz="1200" dirty="0"/>
          </a:p>
          <a:p>
            <a:r>
              <a:rPr lang="en-CA" sz="1200" dirty="0"/>
              <a:t>When are comments good?</a:t>
            </a:r>
          </a:p>
          <a:p>
            <a:endParaRPr lang="fr-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Take away comments entirely, and you take away some of that shared reality, (that important connection and the currency of the internet) which is why we often want to share or comment in the first place. We want to believe that others will read and react to our ideas.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dirty="0"/>
              <a:t>KEEP THE COMMENTS IN, AND THE READERSHIP CAN SPOT THE DOG AT THE OTHER OF THE END OF THE KEYBOARD, AND PUT HIM DOWN.</a:t>
            </a:r>
          </a:p>
          <a:p>
            <a:endParaRPr lang="en-US" sz="1200" dirty="0"/>
          </a:p>
          <a:p>
            <a:r>
              <a:rPr lang="en-US" sz="1200" dirty="0"/>
              <a:t>BUT – AT WHAT COST?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fr-CA" dirty="0"/>
          </a:p>
        </p:txBody>
      </p:sp>
      <p:sp>
        <p:nvSpPr>
          <p:cNvPr id="4" name="Slide Number Placeholder 3"/>
          <p:cNvSpPr>
            <a:spLocks noGrp="1"/>
          </p:cNvSpPr>
          <p:nvPr>
            <p:ph type="sldNum" sz="quarter" idx="5"/>
          </p:nvPr>
        </p:nvSpPr>
        <p:spPr/>
        <p:txBody>
          <a:bodyPr/>
          <a:lstStyle/>
          <a:p>
            <a:fld id="{F3893E0F-D788-A545-9FE5-98026069D50D}" type="slidenum">
              <a:rPr lang="en-US" smtClean="0"/>
              <a:t>15</a:t>
            </a:fld>
            <a:endParaRPr lang="en-US"/>
          </a:p>
        </p:txBody>
      </p:sp>
    </p:spTree>
    <p:extLst>
      <p:ext uri="{BB962C8B-B14F-4D97-AF65-F5344CB8AC3E}">
        <p14:creationId xmlns:p14="http://schemas.microsoft.com/office/powerpoint/2010/main" val="230165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NPR removed comments in 2016 and pushed listeners to FB, blogs </a:t>
            </a:r>
            <a:r>
              <a:rPr lang="en-CA" sz="1200" dirty="0"/>
              <a:t>NPR HAS AN ETHICS HANDBOOK THAT NOW INCLUDES A </a:t>
            </a:r>
            <a:r>
              <a:rPr lang="en-CA" sz="1200" dirty="0">
                <a:hlinkClick r:id="rId3"/>
              </a:rPr>
              <a:t>SPECIAL SECTION ON SOCIAL MEDIA</a:t>
            </a:r>
            <a:r>
              <a:rPr lang="en-CA" sz="1200" dirty="0"/>
              <a:t>.</a:t>
            </a:r>
          </a:p>
          <a:p>
            <a:endParaRPr lang="en-CA" dirty="0"/>
          </a:p>
          <a:p>
            <a:endParaRPr lang="en-CA" dirty="0"/>
          </a:p>
          <a:p>
            <a:r>
              <a:rPr lang="en-US" dirty="0"/>
              <a:t>The Guardian : “…</a:t>
            </a:r>
            <a:r>
              <a:rPr lang="en-CA" dirty="0"/>
              <a:t> henceforth … would only have comments open if a moderated, positive debate were deemed possible – one without racism, abuse of vulnerable subjects, author abuse or trolling.”</a:t>
            </a:r>
          </a:p>
          <a:p>
            <a:endParaRPr lang="en-CA" dirty="0"/>
          </a:p>
          <a:p>
            <a:r>
              <a:rPr lang="en-CA" dirty="0"/>
              <a:t>CBC will turn off comments if the topic has a high probability of attracting trolls and/or harmful contributions.</a:t>
            </a:r>
          </a:p>
          <a:p>
            <a:endParaRPr lang="en-CA" dirty="0"/>
          </a:p>
          <a:p>
            <a:r>
              <a:rPr lang="en-CA" dirty="0"/>
              <a:t>In 2019 the </a:t>
            </a:r>
            <a:r>
              <a:rPr lang="en-CA" dirty="0" err="1"/>
              <a:t>cbc</a:t>
            </a:r>
            <a:r>
              <a:rPr lang="en-CA" dirty="0"/>
              <a:t> turned off comments on a story about </a:t>
            </a:r>
            <a:r>
              <a:rPr lang="en-CA" b="0" i="0" dirty="0">
                <a:solidFill>
                  <a:srgbClr val="393939"/>
                </a:solidFill>
                <a:effectLst/>
                <a:latin typeface="Tiempos Text"/>
              </a:rPr>
              <a:t>Colten </a:t>
            </a:r>
            <a:r>
              <a:rPr lang="en-CA" b="0" i="0" dirty="0" err="1">
                <a:solidFill>
                  <a:srgbClr val="393939"/>
                </a:solidFill>
                <a:effectLst/>
                <a:latin typeface="Tiempos Text"/>
              </a:rPr>
              <a:t>Boushie</a:t>
            </a:r>
            <a:r>
              <a:rPr lang="en-CA" b="0" i="0" dirty="0">
                <a:solidFill>
                  <a:srgbClr val="393939"/>
                </a:solidFill>
                <a:effectLst/>
                <a:latin typeface="Tiempos Text"/>
              </a:rPr>
              <a:t> and the acquittal of Gerard Stanley</a:t>
            </a:r>
          </a:p>
          <a:p>
            <a:endParaRPr lang="en-CA" dirty="0"/>
          </a:p>
          <a:p>
            <a:r>
              <a:rPr lang="en-CA" b="0" i="0" dirty="0">
                <a:solidFill>
                  <a:srgbClr val="191919"/>
                </a:solidFill>
                <a:effectLst/>
                <a:latin typeface="-apple-system"/>
              </a:rPr>
              <a:t>CBC editorial staff select when and where our audience members can engage in conversation on all our community spaces. Online, we consider many things before deciding whether to open comments or not, including the </a:t>
            </a:r>
            <a:r>
              <a:rPr lang="en-CA" b="0" i="0" u="none" strike="noStrike" dirty="0">
                <a:solidFill>
                  <a:srgbClr val="0072B4"/>
                </a:solidFill>
                <a:effectLst/>
                <a:latin typeface="-apple-system"/>
                <a:hlinkClick r:id="rId4"/>
              </a:rPr>
              <a:t>type of moderation needed</a:t>
            </a:r>
            <a:r>
              <a:rPr lang="en-CA" b="0" i="0" dirty="0">
                <a:solidFill>
                  <a:srgbClr val="191919"/>
                </a:solidFill>
                <a:effectLst/>
                <a:latin typeface="-apple-system"/>
              </a:rPr>
              <a:t> and the resources required to moderate, as well as legal issues (i.e. publication bans), etc.</a:t>
            </a:r>
            <a:endParaRPr lang="en-CA" dirty="0"/>
          </a:p>
          <a:p>
            <a:endParaRPr lang="fr-CA" dirty="0"/>
          </a:p>
          <a:p>
            <a:endParaRPr lang="fr-CA" dirty="0"/>
          </a:p>
          <a:p>
            <a:r>
              <a:rPr lang="fr-CA" dirty="0"/>
              <a:t>CBC: </a:t>
            </a:r>
            <a:r>
              <a:rPr lang="en-CA" b="0" i="0" dirty="0">
                <a:solidFill>
                  <a:srgbClr val="222222"/>
                </a:solidFill>
                <a:effectLst/>
                <a:latin typeface="Open Sans" panose="020B0606030504020204" pitchFamily="34" charset="0"/>
              </a:rPr>
              <a:t>We will open comments for call-outs to ask specific questions of the audience in order to help us cover stories and issues more comprehensively, and on a few pages that have small but healthy commenting communities. But otherwise, they will remain closed. </a:t>
            </a:r>
            <a:endParaRPr lang="fr-CA" dirty="0"/>
          </a:p>
        </p:txBody>
      </p:sp>
      <p:sp>
        <p:nvSpPr>
          <p:cNvPr id="4" name="Slide Number Placeholder 3"/>
          <p:cNvSpPr>
            <a:spLocks noGrp="1"/>
          </p:cNvSpPr>
          <p:nvPr>
            <p:ph type="sldNum" sz="quarter" idx="5"/>
          </p:nvPr>
        </p:nvSpPr>
        <p:spPr/>
        <p:txBody>
          <a:bodyPr/>
          <a:lstStyle/>
          <a:p>
            <a:fld id="{F3893E0F-D788-A545-9FE5-98026069D50D}" type="slidenum">
              <a:rPr lang="en-US" smtClean="0"/>
              <a:t>16</a:t>
            </a:fld>
            <a:endParaRPr lang="en-US"/>
          </a:p>
        </p:txBody>
      </p:sp>
    </p:spTree>
    <p:extLst>
      <p:ext uri="{BB962C8B-B14F-4D97-AF65-F5344CB8AC3E}">
        <p14:creationId xmlns:p14="http://schemas.microsoft.com/office/powerpoint/2010/main" val="221285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3893E0F-D788-A545-9FE5-98026069D50D}" type="slidenum">
              <a:rPr lang="en-US" smtClean="0"/>
              <a:t>17</a:t>
            </a:fld>
            <a:endParaRPr lang="en-US"/>
          </a:p>
        </p:txBody>
      </p:sp>
    </p:spTree>
    <p:extLst>
      <p:ext uri="{BB962C8B-B14F-4D97-AF65-F5344CB8AC3E}">
        <p14:creationId xmlns:p14="http://schemas.microsoft.com/office/powerpoint/2010/main" val="301804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Do comments lead to more traffic?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Do comments generate more search traffic (more content = increase in keywords)?</a:t>
            </a:r>
          </a:p>
          <a:p>
            <a:endParaRPr lang="en-US" dirty="0"/>
          </a:p>
        </p:txBody>
      </p:sp>
      <p:sp>
        <p:nvSpPr>
          <p:cNvPr id="4" name="Slide Number Placeholder 3"/>
          <p:cNvSpPr>
            <a:spLocks noGrp="1"/>
          </p:cNvSpPr>
          <p:nvPr>
            <p:ph type="sldNum" sz="quarter" idx="5"/>
          </p:nvPr>
        </p:nvSpPr>
        <p:spPr/>
        <p:txBody>
          <a:bodyPr/>
          <a:lstStyle/>
          <a:p>
            <a:fld id="{BE56BFBB-B85C-934A-8F2E-17248F33437D}" type="slidenum">
              <a:rPr lang="en-US" smtClean="0"/>
              <a:t>19</a:t>
            </a:fld>
            <a:endParaRPr lang="en-US"/>
          </a:p>
        </p:txBody>
      </p:sp>
    </p:spTree>
    <p:extLst>
      <p:ext uri="{BB962C8B-B14F-4D97-AF65-F5344CB8AC3E}">
        <p14:creationId xmlns:p14="http://schemas.microsoft.com/office/powerpoint/2010/main" val="30221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3893E0F-D788-A545-9FE5-98026069D50D}" type="slidenum">
              <a:rPr lang="en-US" smtClean="0"/>
              <a:t>21</a:t>
            </a:fld>
            <a:endParaRPr lang="en-US"/>
          </a:p>
        </p:txBody>
      </p:sp>
    </p:spTree>
    <p:extLst>
      <p:ext uri="{BB962C8B-B14F-4D97-AF65-F5344CB8AC3E}">
        <p14:creationId xmlns:p14="http://schemas.microsoft.com/office/powerpoint/2010/main" val="228163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333333"/>
                </a:solidFill>
                <a:effectLst/>
                <a:latin typeface="Work Sans" panose="020F0502020204030204" pitchFamily="34" charset="0"/>
              </a:rPr>
              <a:t>When you go to a website, your computer connects to the server where the site is hosted, and that website can see a certain amount of data about you and your computer depending on the site. With a VPN, you connect to a private server first, which scrambles your data and makes it far more difficult for third parties to track what you’re doing online.</a:t>
            </a:r>
          </a:p>
          <a:p>
            <a:endParaRPr lang="en-CA" b="0" i="0" dirty="0">
              <a:solidFill>
                <a:srgbClr val="333333"/>
              </a:solidFill>
              <a:effectLst/>
              <a:latin typeface="Work Sans" panose="020F0502020204030204" pitchFamily="34" charset="0"/>
            </a:endParaRPr>
          </a:p>
          <a:p>
            <a:r>
              <a:rPr lang="en-CA" b="0" i="0" dirty="0">
                <a:solidFill>
                  <a:srgbClr val="333333"/>
                </a:solidFill>
                <a:effectLst/>
                <a:latin typeface="Work Sans" pitchFamily="2" charset="77"/>
              </a:rPr>
              <a:t>With a VPN, you connect to another computer (a server) before heading to the internet, effectively telling other computers that you’re in a different location</a:t>
            </a:r>
          </a:p>
          <a:p>
            <a:endParaRPr lang="en-CA" b="0" i="0" dirty="0">
              <a:solidFill>
                <a:srgbClr val="333333"/>
              </a:solidFill>
              <a:effectLst/>
              <a:latin typeface="Work Sans" pitchFamily="2" charset="77"/>
            </a:endParaRPr>
          </a:p>
          <a:p>
            <a:r>
              <a:rPr lang="en-CA" b="0" i="0" dirty="0">
                <a:solidFill>
                  <a:srgbClr val="333333"/>
                </a:solidFill>
                <a:effectLst/>
                <a:latin typeface="Work Sans" pitchFamily="2" charset="77"/>
              </a:rPr>
              <a:t>You can choose this location yourself.</a:t>
            </a:r>
          </a:p>
          <a:p>
            <a:endParaRPr lang="en-CA" b="0" i="0" dirty="0">
              <a:solidFill>
                <a:srgbClr val="333333"/>
              </a:solidFill>
              <a:effectLst/>
              <a:latin typeface="Work Sans" pitchFamily="2" charset="77"/>
            </a:endParaRPr>
          </a:p>
          <a:p>
            <a:r>
              <a:rPr lang="en-CA" b="0" i="0" dirty="0">
                <a:solidFill>
                  <a:srgbClr val="333333"/>
                </a:solidFill>
                <a:effectLst/>
                <a:latin typeface="Work Sans" pitchFamily="2" charset="77"/>
              </a:rPr>
              <a:t>A VPN changes your digital location, allowing you to access the streaming libraries of other countries.</a:t>
            </a:r>
          </a:p>
          <a:p>
            <a:endParaRPr lang="en-CA" b="0" i="0" dirty="0">
              <a:solidFill>
                <a:srgbClr val="333333"/>
              </a:solidFill>
              <a:effectLst/>
              <a:latin typeface="Work Sans" pitchFamily="2" charset="77"/>
            </a:endParaRPr>
          </a:p>
          <a:p>
            <a:r>
              <a:rPr lang="en-CA" b="0" i="0" dirty="0">
                <a:solidFill>
                  <a:srgbClr val="333333"/>
                </a:solidFill>
                <a:effectLst/>
                <a:latin typeface="Work Sans" pitchFamily="2" charset="77"/>
              </a:rPr>
              <a:t>At the extreme end, a VPN helps bypass censorship. Some government agencies around the world use geo-blocking, which is a technique for region-locking content based on your IP address to block websites and services. VPNs get around the issue by changing your IP address and making it seem like you’re connected to the internet from a different location.</a:t>
            </a:r>
          </a:p>
          <a:p>
            <a:endParaRPr lang="en-CA" b="0" i="0" dirty="0">
              <a:solidFill>
                <a:srgbClr val="333333"/>
              </a:solidFill>
              <a:effectLst/>
              <a:latin typeface="Work Sans" pitchFamily="2" charset="77"/>
            </a:endParaRPr>
          </a:p>
          <a:p>
            <a:r>
              <a:rPr lang="en-CA" b="0" i="0" dirty="0">
                <a:solidFill>
                  <a:srgbClr val="333333"/>
                </a:solidFill>
                <a:effectLst/>
                <a:latin typeface="Work Sans" pitchFamily="2" charset="77"/>
              </a:rPr>
              <a:t>On the flip side, VPNs remove accountability, so some people use them for torrenting (aka peer-to-peer file sharing) copyrighted content and engaging in other illegal activities online.</a:t>
            </a:r>
          </a:p>
          <a:p>
            <a:endParaRPr lang="en-CA" b="0" i="0" dirty="0">
              <a:solidFill>
                <a:srgbClr val="333333"/>
              </a:solidFill>
              <a:effectLst/>
              <a:latin typeface="Work Sans" pitchFamily="2" charset="77"/>
            </a:endParaRPr>
          </a:p>
          <a:p>
            <a:r>
              <a:rPr lang="en-CA" b="0" i="0" dirty="0">
                <a:solidFill>
                  <a:srgbClr val="333333"/>
                </a:solidFill>
                <a:effectLst/>
                <a:latin typeface="Work Sans" pitchFamily="2" charset="77"/>
              </a:rPr>
              <a:t>Torrenting isn’t necessarily illegal, as you can use it to send public domain and personal content. But downloading copyrighted content through torrents is illegal in most countries. It’s still illegal to torrent this type of content with a VPN, but you can use one to hide your identity.  Source: Forbes</a:t>
            </a:r>
            <a:endParaRPr lang="en-US" dirty="0"/>
          </a:p>
        </p:txBody>
      </p:sp>
      <p:sp>
        <p:nvSpPr>
          <p:cNvPr id="4" name="Slide Number Placeholder 3"/>
          <p:cNvSpPr>
            <a:spLocks noGrp="1"/>
          </p:cNvSpPr>
          <p:nvPr>
            <p:ph type="sldNum" sz="quarter" idx="5"/>
          </p:nvPr>
        </p:nvSpPr>
        <p:spPr/>
        <p:txBody>
          <a:bodyPr/>
          <a:lstStyle/>
          <a:p>
            <a:fld id="{BE56BFBB-B85C-934A-8F2E-17248F33437D}" type="slidenum">
              <a:rPr lang="en-US" smtClean="0"/>
              <a:t>3</a:t>
            </a:fld>
            <a:endParaRPr lang="en-US"/>
          </a:p>
        </p:txBody>
      </p:sp>
    </p:spTree>
    <p:extLst>
      <p:ext uri="{BB962C8B-B14F-4D97-AF65-F5344CB8AC3E}">
        <p14:creationId xmlns:p14="http://schemas.microsoft.com/office/powerpoint/2010/main" val="2669429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333333"/>
                </a:solidFill>
                <a:effectLst/>
                <a:latin typeface="Work Sans" pitchFamily="2" charset="77"/>
              </a:rPr>
              <a:t>A VPN protocol is essentially a set of instructions that tells your computer how to communicate with a VPN server. In addition to instructions for establishing and maintaining your connection, the protocol includes standards for encryption.</a:t>
            </a:r>
          </a:p>
          <a:p>
            <a:endParaRPr lang="en-CA" b="0" i="0" dirty="0">
              <a:solidFill>
                <a:srgbClr val="333333"/>
              </a:solidFill>
              <a:effectLst/>
              <a:latin typeface="Work Sans" pitchFamily="2" charset="77"/>
            </a:endParaRPr>
          </a:p>
          <a:p>
            <a:pPr algn="l"/>
            <a:r>
              <a:rPr lang="en-CA" b="0" i="0" dirty="0">
                <a:solidFill>
                  <a:srgbClr val="333333"/>
                </a:solidFill>
                <a:effectLst/>
                <a:latin typeface="Work Sans" pitchFamily="2" charset="77"/>
              </a:rPr>
              <a:t>Think of your internet connection as a tunnel. This tunnel is wrapped in a layer of encryption that keeps others from seeing what you’re doing online. If you’re logging in to your Twitter account, for example, you’re passing your account information from your computer to Twitter through a tunnel that no one else has access to.</a:t>
            </a:r>
          </a:p>
          <a:p>
            <a:pPr algn="l"/>
            <a:endParaRPr lang="en-CA" b="0" i="0" dirty="0">
              <a:solidFill>
                <a:srgbClr val="333333"/>
              </a:solidFill>
              <a:effectLst/>
              <a:latin typeface="Work Sans" pitchFamily="2" charset="77"/>
            </a:endParaRPr>
          </a:p>
          <a:p>
            <a:pPr algn="l"/>
            <a:r>
              <a:rPr lang="en-CA" b="0" i="0" dirty="0">
                <a:solidFill>
                  <a:srgbClr val="333333"/>
                </a:solidFill>
                <a:effectLst/>
                <a:latin typeface="Work Sans" pitchFamily="2" charset="77"/>
              </a:rPr>
              <a:t>The same thing happens with a VPN. The difference is that you pass your data along to a VPN server, where it’s </a:t>
            </a:r>
            <a:r>
              <a:rPr lang="en-CA" b="0" i="0" dirty="0" err="1">
                <a:solidFill>
                  <a:srgbClr val="333333"/>
                </a:solidFill>
                <a:effectLst/>
                <a:latin typeface="Work Sans" pitchFamily="2" charset="77"/>
              </a:rPr>
              <a:t>anonymised</a:t>
            </a:r>
            <a:r>
              <a:rPr lang="en-CA" b="0" i="0" dirty="0">
                <a:solidFill>
                  <a:srgbClr val="333333"/>
                </a:solidFill>
                <a:effectLst/>
                <a:latin typeface="Work Sans" pitchFamily="2" charset="77"/>
              </a:rPr>
              <a:t>, before going to the internet. </a:t>
            </a:r>
          </a:p>
          <a:p>
            <a:pPr algn="l"/>
            <a:endParaRPr lang="en-CA" b="0" i="0" dirty="0">
              <a:solidFill>
                <a:srgbClr val="333333"/>
              </a:solidFill>
              <a:effectLst/>
              <a:latin typeface="Work Sans" pitchFamily="2" charset="77"/>
            </a:endParaRPr>
          </a:p>
          <a:p>
            <a:pPr algn="l"/>
            <a:r>
              <a:rPr lang="en-CA" b="0" i="0" dirty="0">
                <a:solidFill>
                  <a:srgbClr val="333333"/>
                </a:solidFill>
                <a:effectLst/>
                <a:latin typeface="Work Sans" pitchFamily="2" charset="77"/>
              </a:rPr>
              <a:t>Most VPN providers use the AES cipher with a 256-bit key. AES is an industry-standard block cipher, which breaks up data into blocks and encrypts them.</a:t>
            </a:r>
          </a:p>
          <a:p>
            <a:pPr algn="l"/>
            <a:endParaRPr lang="en-CA" b="0" i="0" dirty="0">
              <a:solidFill>
                <a:srgbClr val="333333"/>
              </a:solidFill>
              <a:effectLst/>
              <a:latin typeface="Work Sans" pitchFamily="2" charset="77"/>
            </a:endParaRPr>
          </a:p>
          <a:p>
            <a:pPr algn="l"/>
            <a:r>
              <a:rPr lang="en-CA" b="0" i="0" dirty="0">
                <a:solidFill>
                  <a:srgbClr val="333333"/>
                </a:solidFill>
                <a:effectLst/>
                <a:latin typeface="Work Sans" pitchFamily="2" charset="77"/>
              </a:rPr>
              <a:t>Source - Forbes</a:t>
            </a:r>
          </a:p>
          <a:p>
            <a:br>
              <a:rPr lang="en-CA" dirty="0"/>
            </a:br>
            <a:endParaRPr lang="en-CA" b="0" i="0" dirty="0">
              <a:solidFill>
                <a:srgbClr val="333333"/>
              </a:solidFill>
              <a:effectLst/>
              <a:latin typeface="Work Sans" pitchFamily="2" charset="77"/>
            </a:endParaRPr>
          </a:p>
          <a:p>
            <a:endParaRPr lang="en-CA" b="0" i="0" dirty="0">
              <a:solidFill>
                <a:srgbClr val="333333"/>
              </a:solidFill>
              <a:effectLst/>
              <a:latin typeface="Work Sans" pitchFamily="2" charset="77"/>
            </a:endParaRPr>
          </a:p>
          <a:p>
            <a:endParaRPr lang="en-US" dirty="0"/>
          </a:p>
        </p:txBody>
      </p:sp>
      <p:sp>
        <p:nvSpPr>
          <p:cNvPr id="4" name="Slide Number Placeholder 3"/>
          <p:cNvSpPr>
            <a:spLocks noGrp="1"/>
          </p:cNvSpPr>
          <p:nvPr>
            <p:ph type="sldNum" sz="quarter" idx="5"/>
          </p:nvPr>
        </p:nvSpPr>
        <p:spPr/>
        <p:txBody>
          <a:bodyPr/>
          <a:lstStyle/>
          <a:p>
            <a:fld id="{BE56BFBB-B85C-934A-8F2E-17248F33437D}" type="slidenum">
              <a:rPr lang="en-US" smtClean="0"/>
              <a:t>4</a:t>
            </a:fld>
            <a:endParaRPr lang="en-US"/>
          </a:p>
        </p:txBody>
      </p:sp>
    </p:spTree>
    <p:extLst>
      <p:ext uri="{BB962C8B-B14F-4D97-AF65-F5344CB8AC3E}">
        <p14:creationId xmlns:p14="http://schemas.microsoft.com/office/powerpoint/2010/main" val="93886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333333"/>
                </a:solidFill>
                <a:effectLst/>
                <a:latin typeface="Work Sans" pitchFamily="2" charset="77"/>
              </a:rPr>
              <a:t>Browsers carry a lot of data, including your time zone, content-language, operating system and even your screen resolution. VPNs scramble the data and hide the metadata that is transmitted to a site when you connect to a site.</a:t>
            </a:r>
          </a:p>
          <a:p>
            <a:r>
              <a:rPr lang="en-CA" b="0" i="0" dirty="0">
                <a:solidFill>
                  <a:srgbClr val="333333"/>
                </a:solidFill>
                <a:effectLst/>
                <a:latin typeface="Work Sans" pitchFamily="2" charset="77"/>
              </a:rPr>
              <a:t> Once you connect to the site the  site will put a cookie on your browser for a period of time ( and that allows the site to track your data and movements)</a:t>
            </a:r>
          </a:p>
          <a:p>
            <a:endParaRPr lang="en-US" dirty="0"/>
          </a:p>
          <a:p>
            <a:r>
              <a:rPr lang="en-US" dirty="0"/>
              <a:t>Even if not scrambled the data will not be specific to you, but it will provide enough unique information  to identify a lot about you. Browser Fingerprinting (governments, advertisers, hackers, trolls.</a:t>
            </a:r>
          </a:p>
          <a:p>
            <a:endParaRPr lang="en-US" dirty="0"/>
          </a:p>
          <a:p>
            <a:r>
              <a:rPr lang="en-US" dirty="0"/>
              <a:t>A good VPN </a:t>
            </a:r>
            <a:r>
              <a:rPr lang="en-CA" b="0" i="0" dirty="0">
                <a:solidFill>
                  <a:srgbClr val="333333"/>
                </a:solidFill>
                <a:effectLst/>
                <a:latin typeface="Work Sans" pitchFamily="2" charset="77"/>
              </a:rPr>
              <a:t>A VPN hides all of your browser metadata, as well as your browsing history. While you’re connected, no one, including your internet service provider, can tell what you’re doing online.</a:t>
            </a:r>
          </a:p>
          <a:p>
            <a:endParaRPr lang="en-CA" b="0" i="0" dirty="0">
              <a:solidFill>
                <a:srgbClr val="333333"/>
              </a:solidFill>
              <a:effectLst/>
              <a:latin typeface="Work Sans" pitchFamily="2" charset="77"/>
            </a:endParaRPr>
          </a:p>
          <a:p>
            <a:r>
              <a:rPr lang="en-CA" b="0" i="0" dirty="0">
                <a:solidFill>
                  <a:srgbClr val="333333"/>
                </a:solidFill>
                <a:effectLst/>
                <a:latin typeface="Work Sans" pitchFamily="2" charset="77"/>
              </a:rPr>
              <a:t>It blocks your data but what you do and use on the sites you visit is still on you. And browsers can use their own accounts to still track where you go on the internet through cookies and across devices – which is why you get ads everywhere.</a:t>
            </a:r>
          </a:p>
          <a:p>
            <a:endParaRPr lang="en-CA" b="0" i="0" dirty="0">
              <a:solidFill>
                <a:srgbClr val="333333"/>
              </a:solidFill>
              <a:effectLst/>
              <a:latin typeface="Work Sans" pitchFamily="2" charset="77"/>
            </a:endParaRPr>
          </a:p>
          <a:p>
            <a:r>
              <a:rPr lang="en-CA" b="0" i="0" dirty="0">
                <a:solidFill>
                  <a:srgbClr val="333333"/>
                </a:solidFill>
                <a:effectLst/>
                <a:latin typeface="Work Sans" pitchFamily="2" charset="77"/>
              </a:rPr>
              <a:t>Source Forbes</a:t>
            </a:r>
            <a:endParaRPr lang="en-US" dirty="0"/>
          </a:p>
        </p:txBody>
      </p:sp>
      <p:sp>
        <p:nvSpPr>
          <p:cNvPr id="4" name="Slide Number Placeholder 3"/>
          <p:cNvSpPr>
            <a:spLocks noGrp="1"/>
          </p:cNvSpPr>
          <p:nvPr>
            <p:ph type="sldNum" sz="quarter" idx="5"/>
          </p:nvPr>
        </p:nvSpPr>
        <p:spPr/>
        <p:txBody>
          <a:bodyPr/>
          <a:lstStyle/>
          <a:p>
            <a:fld id="{BE56BFBB-B85C-934A-8F2E-17248F33437D}" type="slidenum">
              <a:rPr lang="en-US" smtClean="0"/>
              <a:t>5</a:t>
            </a:fld>
            <a:endParaRPr lang="en-US"/>
          </a:p>
        </p:txBody>
      </p:sp>
    </p:spTree>
    <p:extLst>
      <p:ext uri="{BB962C8B-B14F-4D97-AF65-F5344CB8AC3E}">
        <p14:creationId xmlns:p14="http://schemas.microsoft.com/office/powerpoint/2010/main" val="403700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VPNs get blacklisted so they need to be up to date</a:t>
            </a:r>
          </a:p>
        </p:txBody>
      </p:sp>
      <p:sp>
        <p:nvSpPr>
          <p:cNvPr id="4" name="Slide Number Placeholder 3"/>
          <p:cNvSpPr>
            <a:spLocks noGrp="1"/>
          </p:cNvSpPr>
          <p:nvPr>
            <p:ph type="sldNum" sz="quarter" idx="5"/>
          </p:nvPr>
        </p:nvSpPr>
        <p:spPr/>
        <p:txBody>
          <a:bodyPr/>
          <a:lstStyle/>
          <a:p>
            <a:fld id="{BE56BFBB-B85C-934A-8F2E-17248F33437D}" type="slidenum">
              <a:rPr lang="en-US" smtClean="0"/>
              <a:t>6</a:t>
            </a:fld>
            <a:endParaRPr lang="en-US"/>
          </a:p>
        </p:txBody>
      </p:sp>
    </p:spTree>
    <p:extLst>
      <p:ext uri="{BB962C8B-B14F-4D97-AF65-F5344CB8AC3E}">
        <p14:creationId xmlns:p14="http://schemas.microsoft.com/office/powerpoint/2010/main" val="50123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000000"/>
                </a:solidFill>
                <a:effectLst/>
                <a:latin typeface="Merriweather" pitchFamily="2" charset="77"/>
              </a:rPr>
              <a:t>https encrypts your communications with many major websites, making your browsing more secure.</a:t>
            </a:r>
            <a:endParaRPr lang="en-US" dirty="0"/>
          </a:p>
        </p:txBody>
      </p:sp>
      <p:sp>
        <p:nvSpPr>
          <p:cNvPr id="4" name="Slide Number Placeholder 3"/>
          <p:cNvSpPr>
            <a:spLocks noGrp="1"/>
          </p:cNvSpPr>
          <p:nvPr>
            <p:ph type="sldNum" sz="quarter" idx="5"/>
          </p:nvPr>
        </p:nvSpPr>
        <p:spPr/>
        <p:txBody>
          <a:bodyPr/>
          <a:lstStyle/>
          <a:p>
            <a:fld id="{BE56BFBB-B85C-934A-8F2E-17248F33437D}" type="slidenum">
              <a:rPr lang="en-US" smtClean="0"/>
              <a:t>7</a:t>
            </a:fld>
            <a:endParaRPr lang="en-US"/>
          </a:p>
        </p:txBody>
      </p:sp>
    </p:spTree>
    <p:extLst>
      <p:ext uri="{BB962C8B-B14F-4D97-AF65-F5344CB8AC3E}">
        <p14:creationId xmlns:p14="http://schemas.microsoft.com/office/powerpoint/2010/main" val="337255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This was a screen shot from around a couple of years ago. A year before the pandemic. </a:t>
            </a:r>
          </a:p>
          <a:p>
            <a:endParaRPr lang="en-CA" sz="1200" dirty="0"/>
          </a:p>
          <a:p>
            <a:r>
              <a:rPr lang="en-CA" sz="1200" dirty="0"/>
              <a:t>Do you remember anything newsworthy from March 2019? </a:t>
            </a:r>
          </a:p>
          <a:p>
            <a:r>
              <a:rPr lang="en-CA" sz="1200" dirty="0"/>
              <a:t>Amazon was still pondering where to set up a new HQ. Brexit was still in flux. Mueller was in the process of submitting his report and US AG Barr was in the process of drafting a version to publicly release.</a:t>
            </a:r>
          </a:p>
          <a:p>
            <a:r>
              <a:rPr lang="en-CA" sz="1200" dirty="0"/>
              <a:t>Sports teams were competing – the NHL playoffs were buzzing.</a:t>
            </a:r>
          </a:p>
          <a:p>
            <a:r>
              <a:rPr lang="en-CA" sz="1200" dirty="0"/>
              <a:t>Trump was being his usual self and online outrage at him or in defense of him were daily events on many news and social sites.</a:t>
            </a:r>
          </a:p>
          <a:p>
            <a:r>
              <a:rPr lang="en-CA" sz="1200" dirty="0"/>
              <a:t>Trudeau had an election coming up in October, but unlike in the US, elections are not a constant source of news, so there was little campaigning yet.</a:t>
            </a:r>
          </a:p>
          <a:p>
            <a:endParaRPr lang="en-CA" sz="1200" b="1" dirty="0"/>
          </a:p>
          <a:p>
            <a:r>
              <a:rPr lang="en-CA" sz="1200" b="1" dirty="0"/>
              <a:t>Do you recall anything you did online that was memorable?</a:t>
            </a:r>
            <a:r>
              <a:rPr lang="en-CA" sz="1200" dirty="0"/>
              <a:t> One year later and everything changed. Three years after that we are in an even more fractured world than ever before.</a:t>
            </a:r>
          </a:p>
          <a:p>
            <a:r>
              <a:rPr lang="en-CA" sz="1200" dirty="0"/>
              <a:t>This week, we are looking at the Commentariat or, those people (and bots) that comprise the narratives of threads on social media, opinion-following news stories, and random “drive-</a:t>
            </a:r>
            <a:r>
              <a:rPr lang="en-CA" sz="1200" dirty="0" err="1"/>
              <a:t>bys</a:t>
            </a:r>
            <a:r>
              <a:rPr lang="en-CA" sz="1200" dirty="0"/>
              <a:t>” of posted content.</a:t>
            </a:r>
          </a:p>
          <a:p>
            <a:endParaRPr lang="en-CA" sz="1200" dirty="0"/>
          </a:p>
          <a:p>
            <a:r>
              <a:rPr lang="en-CA" sz="1200" dirty="0"/>
              <a:t>I think if The </a:t>
            </a:r>
            <a:r>
              <a:rPr lang="en-CA" sz="1200" dirty="0" err="1"/>
              <a:t>Warax</a:t>
            </a:r>
            <a:r>
              <a:rPr lang="en-CA" sz="1200" dirty="0"/>
              <a:t> were to post this today, it would be for an entirely new set of events and would be inferred drastically different by many. Would you agree with that? Why or why not? How would this comment be interpreted right now, a pandemic, a US election, and a war later?</a:t>
            </a:r>
            <a:endParaRPr lang="en-CA" dirty="0"/>
          </a:p>
          <a:p>
            <a:endParaRPr lang="en-CA" dirty="0"/>
          </a:p>
        </p:txBody>
      </p:sp>
      <p:sp>
        <p:nvSpPr>
          <p:cNvPr id="4" name="Slide Number Placeholder 3"/>
          <p:cNvSpPr>
            <a:spLocks noGrp="1"/>
          </p:cNvSpPr>
          <p:nvPr>
            <p:ph type="sldNum" sz="quarter" idx="5"/>
          </p:nvPr>
        </p:nvSpPr>
        <p:spPr/>
        <p:txBody>
          <a:bodyPr/>
          <a:lstStyle/>
          <a:p>
            <a:fld id="{F3893E0F-D788-A545-9FE5-98026069D50D}" type="slidenum">
              <a:rPr lang="en-US" smtClean="0"/>
              <a:t>9</a:t>
            </a:fld>
            <a:endParaRPr lang="en-US"/>
          </a:p>
        </p:txBody>
      </p:sp>
    </p:spTree>
    <p:extLst>
      <p:ext uri="{BB962C8B-B14F-4D97-AF65-F5344CB8AC3E}">
        <p14:creationId xmlns:p14="http://schemas.microsoft.com/office/powerpoint/2010/main" val="167699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does this mean? Does it mean that we are likely to be persuaded by things we read on the internet?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That we are individuals who are capable of being equally persuasive online? Does it mean that our individual opinions become secondary to the opinions of the many, or at least to the opinion of the ones who have the largest communities, perhaps communities of which we want to be 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That we take on the opinions of others to be part of the group? Or are we multiple selves depending on the medium?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Erving Goffman (1959) theorized self-presentation as a performance; the need for a multiple, composite self has only increased since public communication moved to an online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3893E0F-D788-A545-9FE5-98026069D50D}" type="slidenum">
              <a:rPr lang="en-US" smtClean="0"/>
              <a:t>10</a:t>
            </a:fld>
            <a:endParaRPr lang="en-US"/>
          </a:p>
        </p:txBody>
      </p:sp>
    </p:spTree>
    <p:extLst>
      <p:ext uri="{BB962C8B-B14F-4D97-AF65-F5344CB8AC3E}">
        <p14:creationId xmlns:p14="http://schemas.microsoft.com/office/powerpoint/2010/main" val="304834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hlinkClick r:id="rId3"/>
              </a:rPr>
              <a:t>Chris Kluwe </a:t>
            </a:r>
            <a:r>
              <a:rPr lang="en-CA" sz="1200" dirty="0"/>
              <a:t>has said if he could invent anything in this world it would be an empathy pill that everyone would be required to take. Walk the talk. </a:t>
            </a:r>
          </a:p>
          <a:p>
            <a:r>
              <a:rPr lang="en-CA" sz="1200" b="1" dirty="0">
                <a:hlinkClick r:id="rId4"/>
              </a:rPr>
              <a:t>Dylan Marron </a:t>
            </a:r>
            <a:r>
              <a:rPr lang="en-CA" sz="1200" dirty="0"/>
              <a:t>says we need to be clear that empathy is not endorsement. It means we try to see another point of view. To build bridges. We will see his Ted talk in a bit. What is Empathy? Does it matter.</a:t>
            </a:r>
          </a:p>
          <a:p>
            <a:endParaRPr lang="en-CA" dirty="0"/>
          </a:p>
        </p:txBody>
      </p:sp>
      <p:sp>
        <p:nvSpPr>
          <p:cNvPr id="4" name="Slide Number Placeholder 3"/>
          <p:cNvSpPr>
            <a:spLocks noGrp="1"/>
          </p:cNvSpPr>
          <p:nvPr>
            <p:ph type="sldNum" sz="quarter" idx="5"/>
          </p:nvPr>
        </p:nvSpPr>
        <p:spPr/>
        <p:txBody>
          <a:bodyPr/>
          <a:lstStyle/>
          <a:p>
            <a:fld id="{F3893E0F-D788-A545-9FE5-98026069D50D}" type="slidenum">
              <a:rPr lang="en-US" smtClean="0"/>
              <a:t>11</a:t>
            </a:fld>
            <a:endParaRPr lang="en-US"/>
          </a:p>
        </p:txBody>
      </p:sp>
    </p:spTree>
    <p:extLst>
      <p:ext uri="{BB962C8B-B14F-4D97-AF65-F5344CB8AC3E}">
        <p14:creationId xmlns:p14="http://schemas.microsoft.com/office/powerpoint/2010/main" val="321814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90045-9EBC-5446-B2BD-E4E4F80224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8D180-0947-5C4F-82FA-8B09BCB63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B5570C-3CC0-5E4D-946F-6EE717AEA731}"/>
              </a:ext>
            </a:extLst>
          </p:cNvPr>
          <p:cNvSpPr>
            <a:spLocks noGrp="1"/>
          </p:cNvSpPr>
          <p:nvPr>
            <p:ph type="dt" sz="half" idx="10"/>
          </p:nvPr>
        </p:nvSpPr>
        <p:spPr/>
        <p:txBody>
          <a:bodyPr/>
          <a:lstStyle/>
          <a:p>
            <a:fld id="{48A87A34-81AB-432B-8DAE-1953F412C126}" type="datetimeFigureOut">
              <a:rPr lang="en-US" smtClean="0"/>
              <a:t>4/4/23</a:t>
            </a:fld>
            <a:endParaRPr lang="en-US" dirty="0"/>
          </a:p>
        </p:txBody>
      </p:sp>
      <p:sp>
        <p:nvSpPr>
          <p:cNvPr id="5" name="Footer Placeholder 4">
            <a:extLst>
              <a:ext uri="{FF2B5EF4-FFF2-40B4-BE49-F238E27FC236}">
                <a16:creationId xmlns:a16="http://schemas.microsoft.com/office/drawing/2014/main" id="{7017F8C9-255C-6D47-A472-F8567C1E8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4994F1-273E-EC41-8482-61E60BB40D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740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2D14C-673A-8448-8FDC-434E3A5F8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43ECDD-6DC9-1B4D-AAC9-AB5713A08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6B7DF-6400-6B42-8D74-05EE6AE5F2EB}"/>
              </a:ext>
            </a:extLst>
          </p:cNvPr>
          <p:cNvSpPr>
            <a:spLocks noGrp="1"/>
          </p:cNvSpPr>
          <p:nvPr>
            <p:ph type="dt" sz="half" idx="10"/>
          </p:nvPr>
        </p:nvSpPr>
        <p:spPr/>
        <p:txBody>
          <a:bodyPr/>
          <a:lstStyle/>
          <a:p>
            <a:fld id="{48A87A34-81AB-432B-8DAE-1953F412C126}" type="datetimeFigureOut">
              <a:rPr lang="en-US" smtClean="0"/>
              <a:pPr/>
              <a:t>4/4/23</a:t>
            </a:fld>
            <a:endParaRPr lang="en-US" dirty="0"/>
          </a:p>
        </p:txBody>
      </p:sp>
      <p:sp>
        <p:nvSpPr>
          <p:cNvPr id="5" name="Footer Placeholder 4">
            <a:extLst>
              <a:ext uri="{FF2B5EF4-FFF2-40B4-BE49-F238E27FC236}">
                <a16:creationId xmlns:a16="http://schemas.microsoft.com/office/drawing/2014/main" id="{0ED9FFCE-9FA1-F147-BD3D-CCF83E33C8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D572ED-99DA-E84F-A1E5-B5A63E232FD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7751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59BBE-6831-6144-A48D-9723B78B8C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C5FF3-5307-AE4B-8445-4C85E81588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7F009-8E94-504A-8073-4462D02ED882}"/>
              </a:ext>
            </a:extLst>
          </p:cNvPr>
          <p:cNvSpPr>
            <a:spLocks noGrp="1"/>
          </p:cNvSpPr>
          <p:nvPr>
            <p:ph type="dt" sz="half" idx="10"/>
          </p:nvPr>
        </p:nvSpPr>
        <p:spPr/>
        <p:txBody>
          <a:bodyPr/>
          <a:lstStyle/>
          <a:p>
            <a:fld id="{48A87A34-81AB-432B-8DAE-1953F412C126}" type="datetimeFigureOut">
              <a:rPr lang="en-US" smtClean="0"/>
              <a:pPr/>
              <a:t>4/4/23</a:t>
            </a:fld>
            <a:endParaRPr lang="en-US" dirty="0"/>
          </a:p>
        </p:txBody>
      </p:sp>
      <p:sp>
        <p:nvSpPr>
          <p:cNvPr id="5" name="Footer Placeholder 4">
            <a:extLst>
              <a:ext uri="{FF2B5EF4-FFF2-40B4-BE49-F238E27FC236}">
                <a16:creationId xmlns:a16="http://schemas.microsoft.com/office/drawing/2014/main" id="{C3C81143-FCC8-824E-834F-F8315444B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7AF447-4BAF-714E-8799-D7B5E6B3B00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6978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4EF6-F102-0749-83DA-E728F6EF4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5C504-88B8-244E-9EA0-6A4B139F6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39B05-8081-A24F-A4E7-56DD0609C4E2}"/>
              </a:ext>
            </a:extLst>
          </p:cNvPr>
          <p:cNvSpPr>
            <a:spLocks noGrp="1"/>
          </p:cNvSpPr>
          <p:nvPr>
            <p:ph type="dt" sz="half" idx="10"/>
          </p:nvPr>
        </p:nvSpPr>
        <p:spPr/>
        <p:txBody>
          <a:bodyPr/>
          <a:lstStyle/>
          <a:p>
            <a:fld id="{48A87A34-81AB-432B-8DAE-1953F412C126}" type="datetimeFigureOut">
              <a:rPr lang="en-US" smtClean="0"/>
              <a:pPr/>
              <a:t>4/4/23</a:t>
            </a:fld>
            <a:endParaRPr lang="en-US" dirty="0"/>
          </a:p>
        </p:txBody>
      </p:sp>
      <p:sp>
        <p:nvSpPr>
          <p:cNvPr id="5" name="Footer Placeholder 4">
            <a:extLst>
              <a:ext uri="{FF2B5EF4-FFF2-40B4-BE49-F238E27FC236}">
                <a16:creationId xmlns:a16="http://schemas.microsoft.com/office/drawing/2014/main" id="{16227299-00F8-E74B-B41D-E9E9B77F1C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C0F162-0CA8-534B-A203-DA91ADB27B6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4807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2DAD5-BE0D-6949-9DB0-B288D3FC71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16BCEB-16BB-B544-A178-5F7CF42207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C5DA2A-B25C-9147-8B4A-15225AE5220A}"/>
              </a:ext>
            </a:extLst>
          </p:cNvPr>
          <p:cNvSpPr>
            <a:spLocks noGrp="1"/>
          </p:cNvSpPr>
          <p:nvPr>
            <p:ph type="dt" sz="half" idx="10"/>
          </p:nvPr>
        </p:nvSpPr>
        <p:spPr/>
        <p:txBody>
          <a:bodyPr/>
          <a:lstStyle/>
          <a:p>
            <a:fld id="{48A87A34-81AB-432B-8DAE-1953F412C126}" type="datetimeFigureOut">
              <a:rPr lang="en-US" smtClean="0"/>
              <a:t>4/4/23</a:t>
            </a:fld>
            <a:endParaRPr lang="en-US" dirty="0"/>
          </a:p>
        </p:txBody>
      </p:sp>
      <p:sp>
        <p:nvSpPr>
          <p:cNvPr id="5" name="Footer Placeholder 4">
            <a:extLst>
              <a:ext uri="{FF2B5EF4-FFF2-40B4-BE49-F238E27FC236}">
                <a16:creationId xmlns:a16="http://schemas.microsoft.com/office/drawing/2014/main" id="{84B80A2E-207A-AF40-9A80-5B064A8A8B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D12C4D-E048-CA44-BA49-7068C972A51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323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8459-7443-F942-9C67-1D940E850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4ADD7-29F9-904F-BCAF-126AFA682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C08655-F5FF-B64A-BB52-CA08E221FD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1578B9-DD2C-0947-B017-3695E6E7D8C0}"/>
              </a:ext>
            </a:extLst>
          </p:cNvPr>
          <p:cNvSpPr>
            <a:spLocks noGrp="1"/>
          </p:cNvSpPr>
          <p:nvPr>
            <p:ph type="dt" sz="half" idx="10"/>
          </p:nvPr>
        </p:nvSpPr>
        <p:spPr/>
        <p:txBody>
          <a:bodyPr/>
          <a:lstStyle/>
          <a:p>
            <a:fld id="{48A87A34-81AB-432B-8DAE-1953F412C126}" type="datetimeFigureOut">
              <a:rPr lang="en-US" smtClean="0"/>
              <a:pPr/>
              <a:t>4/4/23</a:t>
            </a:fld>
            <a:endParaRPr lang="en-US" dirty="0"/>
          </a:p>
        </p:txBody>
      </p:sp>
      <p:sp>
        <p:nvSpPr>
          <p:cNvPr id="6" name="Footer Placeholder 5">
            <a:extLst>
              <a:ext uri="{FF2B5EF4-FFF2-40B4-BE49-F238E27FC236}">
                <a16:creationId xmlns:a16="http://schemas.microsoft.com/office/drawing/2014/main" id="{288786AE-24A7-2C43-9A65-4806342137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F4B31C-4C92-434A-8E58-CF9560DEF62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06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7DDE-ED04-5C45-AF7F-3ABD68F1B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26F965-8AD9-2343-AA17-7B6569C723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7C32AE-FBC1-0E47-9B0B-63FB6F1369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CD4665-1FFF-AA4F-A9A9-23A8E394B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B440BA-967E-494C-BFF8-8A31C02951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160C4E-A709-8045-AFFF-02D9B45740B1}"/>
              </a:ext>
            </a:extLst>
          </p:cNvPr>
          <p:cNvSpPr>
            <a:spLocks noGrp="1"/>
          </p:cNvSpPr>
          <p:nvPr>
            <p:ph type="dt" sz="half" idx="10"/>
          </p:nvPr>
        </p:nvSpPr>
        <p:spPr/>
        <p:txBody>
          <a:bodyPr/>
          <a:lstStyle/>
          <a:p>
            <a:fld id="{48A87A34-81AB-432B-8DAE-1953F412C126}" type="datetimeFigureOut">
              <a:rPr lang="en-US" smtClean="0"/>
              <a:pPr/>
              <a:t>4/4/23</a:t>
            </a:fld>
            <a:endParaRPr lang="en-US" dirty="0"/>
          </a:p>
        </p:txBody>
      </p:sp>
      <p:sp>
        <p:nvSpPr>
          <p:cNvPr id="8" name="Footer Placeholder 7">
            <a:extLst>
              <a:ext uri="{FF2B5EF4-FFF2-40B4-BE49-F238E27FC236}">
                <a16:creationId xmlns:a16="http://schemas.microsoft.com/office/drawing/2014/main" id="{8856DAF4-CA4F-1943-82E6-E3DC7AD1D8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1759A5-B4E5-8348-965D-4E8BC3B8C7ED}"/>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405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28D6D-456D-F24E-9BFF-405EA69E6B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FA322-B2CE-7144-AE60-107CC0C0FEE4}"/>
              </a:ext>
            </a:extLst>
          </p:cNvPr>
          <p:cNvSpPr>
            <a:spLocks noGrp="1"/>
          </p:cNvSpPr>
          <p:nvPr>
            <p:ph type="dt" sz="half" idx="10"/>
          </p:nvPr>
        </p:nvSpPr>
        <p:spPr/>
        <p:txBody>
          <a:bodyPr/>
          <a:lstStyle/>
          <a:p>
            <a:fld id="{48A87A34-81AB-432B-8DAE-1953F412C126}" type="datetimeFigureOut">
              <a:rPr lang="en-US" smtClean="0"/>
              <a:t>4/4/23</a:t>
            </a:fld>
            <a:endParaRPr lang="en-US" dirty="0"/>
          </a:p>
        </p:txBody>
      </p:sp>
      <p:sp>
        <p:nvSpPr>
          <p:cNvPr id="4" name="Footer Placeholder 3">
            <a:extLst>
              <a:ext uri="{FF2B5EF4-FFF2-40B4-BE49-F238E27FC236}">
                <a16:creationId xmlns:a16="http://schemas.microsoft.com/office/drawing/2014/main" id="{6C2AE29D-E841-6D40-8638-3F655DDB99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F0D1709-77CA-9E4D-BE41-BF2BCED701B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659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CF695-25EC-934B-8984-DA73AFB8AB99}"/>
              </a:ext>
            </a:extLst>
          </p:cNvPr>
          <p:cNvSpPr>
            <a:spLocks noGrp="1"/>
          </p:cNvSpPr>
          <p:nvPr>
            <p:ph type="dt" sz="half" idx="10"/>
          </p:nvPr>
        </p:nvSpPr>
        <p:spPr/>
        <p:txBody>
          <a:bodyPr/>
          <a:lstStyle/>
          <a:p>
            <a:fld id="{48A87A34-81AB-432B-8DAE-1953F412C126}" type="datetimeFigureOut">
              <a:rPr lang="en-US" smtClean="0"/>
              <a:t>4/4/23</a:t>
            </a:fld>
            <a:endParaRPr lang="en-US" dirty="0"/>
          </a:p>
        </p:txBody>
      </p:sp>
      <p:sp>
        <p:nvSpPr>
          <p:cNvPr id="3" name="Footer Placeholder 2">
            <a:extLst>
              <a:ext uri="{FF2B5EF4-FFF2-40B4-BE49-F238E27FC236}">
                <a16:creationId xmlns:a16="http://schemas.microsoft.com/office/drawing/2014/main" id="{306A1FB8-866F-C641-9D32-F46BD16775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F80C2C0-84E9-F744-A0A4-0A16CEEEC99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570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BA50-02D0-C44D-B0BA-49BD0A624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23A51A-C8F0-9947-A02D-42F7F428CA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F757C4-E780-B348-B00C-A2261C978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CBB7F-BEC1-E94E-89BE-232B4B6B1E86}"/>
              </a:ext>
            </a:extLst>
          </p:cNvPr>
          <p:cNvSpPr>
            <a:spLocks noGrp="1"/>
          </p:cNvSpPr>
          <p:nvPr>
            <p:ph type="dt" sz="half" idx="10"/>
          </p:nvPr>
        </p:nvSpPr>
        <p:spPr/>
        <p:txBody>
          <a:bodyPr/>
          <a:lstStyle/>
          <a:p>
            <a:fld id="{48A87A34-81AB-432B-8DAE-1953F412C126}" type="datetimeFigureOut">
              <a:rPr lang="en-US" smtClean="0"/>
              <a:pPr/>
              <a:t>4/4/23</a:t>
            </a:fld>
            <a:endParaRPr lang="en-US" dirty="0"/>
          </a:p>
        </p:txBody>
      </p:sp>
      <p:sp>
        <p:nvSpPr>
          <p:cNvPr id="6" name="Footer Placeholder 5">
            <a:extLst>
              <a:ext uri="{FF2B5EF4-FFF2-40B4-BE49-F238E27FC236}">
                <a16:creationId xmlns:a16="http://schemas.microsoft.com/office/drawing/2014/main" id="{CDAB883C-03EA-D74B-AEC5-EBC3AFD008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4B7EF8-6080-0544-B9F2-B308CCDDCD3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1371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2ECD-C8C4-0242-894F-C81C74260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D3D80-1BC7-3D4E-A6F0-7EDC84355B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85515-BBA3-974B-875B-85063AAF1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E0D8B-D823-6D4B-8068-6EA179E6AE82}"/>
              </a:ext>
            </a:extLst>
          </p:cNvPr>
          <p:cNvSpPr>
            <a:spLocks noGrp="1"/>
          </p:cNvSpPr>
          <p:nvPr>
            <p:ph type="dt" sz="half" idx="10"/>
          </p:nvPr>
        </p:nvSpPr>
        <p:spPr/>
        <p:txBody>
          <a:bodyPr/>
          <a:lstStyle/>
          <a:p>
            <a:fld id="{48A87A34-81AB-432B-8DAE-1953F412C126}" type="datetimeFigureOut">
              <a:rPr lang="en-US" smtClean="0"/>
              <a:t>4/4/23</a:t>
            </a:fld>
            <a:endParaRPr lang="en-US" dirty="0"/>
          </a:p>
        </p:txBody>
      </p:sp>
      <p:sp>
        <p:nvSpPr>
          <p:cNvPr id="6" name="Footer Placeholder 5">
            <a:extLst>
              <a:ext uri="{FF2B5EF4-FFF2-40B4-BE49-F238E27FC236}">
                <a16:creationId xmlns:a16="http://schemas.microsoft.com/office/drawing/2014/main" id="{3D715E60-3B62-6D4F-B5E1-51B8B83088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CC2A5E-17FA-D14C-8CDC-65018CF2AAD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073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B1009-8084-3446-B8D0-6F37A0992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B84FCE-89E3-BA48-A037-9680C2B3A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82C51-A077-E84E-89D3-7E1CD263C7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4/4/23</a:t>
            </a:fld>
            <a:endParaRPr lang="en-US" dirty="0"/>
          </a:p>
        </p:txBody>
      </p:sp>
      <p:sp>
        <p:nvSpPr>
          <p:cNvPr id="5" name="Footer Placeholder 4">
            <a:extLst>
              <a:ext uri="{FF2B5EF4-FFF2-40B4-BE49-F238E27FC236}">
                <a16:creationId xmlns:a16="http://schemas.microsoft.com/office/drawing/2014/main" id="{61D08C35-6A33-154C-969D-F1BC35A13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16C09A7-487B-2346-9BC4-C170327DBB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025258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chive.org/details/DylanMarron_201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8" Type="http://schemas.openxmlformats.org/officeDocument/2006/relationships/hyperlink" Target="https://www.washingtonpost.com/news/ask-the-post/wp/2018/06/11/community-rules/" TargetMode="External"/><Relationship Id="rId3" Type="http://schemas.openxmlformats.org/officeDocument/2006/relationships/hyperlink" Target="https://www.engadget.com/2017/05/01/engadget-commenting-policy/" TargetMode="External"/><Relationship Id="rId7" Type="http://schemas.openxmlformats.org/officeDocument/2006/relationships/hyperlink" Target="https://www.cbc.ca/aboutcbc/discover/submissions.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cbc.ca/newsblogs/community/editorsblog/2015/11/uncivil-dialogue-commenting-and-stories-about-indigenous-people.html" TargetMode="External"/><Relationship Id="rId5" Type="http://schemas.openxmlformats.org/officeDocument/2006/relationships/hyperlink" Target="https://thetyee.ca/News/2018/02/15/A-Few-Words-Commenting/" TargetMode="External"/><Relationship Id="rId4" Type="http://schemas.openxmlformats.org/officeDocument/2006/relationships/hyperlink" Target="https://www.theguardian.com/community-standards" TargetMode="Externa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uhwBgBRwMD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3ca%20href=%22https:/www.vectorstock.com/royalty-free-vector/vpn-scheme-vector-25856683%22%3eVector%20image%20by%20VectorStock%20/%20StefanCoders%3c/a%3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orbes.com/uk/advisor/broadband/what-is-a-vpn-and-how-does-it-wor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ff.org/https-everywhere/set-https-default-your-browse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pleak.org/" TargetMode="External"/><Relationship Id="rId7" Type="http://schemas.openxmlformats.org/officeDocument/2006/relationships/hyperlink" Target="https://privacyrights.org/data-brokers" TargetMode="External"/><Relationship Id="rId2" Type="http://schemas.openxmlformats.org/officeDocument/2006/relationships/hyperlink" Target="https://amiunique.org/" TargetMode="External"/><Relationship Id="rId1" Type="http://schemas.openxmlformats.org/officeDocument/2006/relationships/slideLayout" Target="../slideLayouts/slideLayout2.xml"/><Relationship Id="rId6" Type="http://schemas.openxmlformats.org/officeDocument/2006/relationships/hyperlink" Target="https://coveryourtracks.eff.org/" TargetMode="External"/><Relationship Id="rId5" Type="http://schemas.openxmlformats.org/officeDocument/2006/relationships/hyperlink" Target="https://www.eff.org/" TargetMode="External"/><Relationship Id="rId4" Type="http://schemas.openxmlformats.org/officeDocument/2006/relationships/hyperlink" Target="https://ipleak.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37097" y="1428750"/>
            <a:ext cx="9117807" cy="2105026"/>
          </a:xfrm>
        </p:spPr>
        <p:txBody>
          <a:bodyPr>
            <a:normAutofit/>
          </a:bodyPr>
          <a:lstStyle/>
          <a:p>
            <a:r>
              <a:rPr lang="en-US" dirty="0"/>
              <a:t>The Commentariat</a:t>
            </a:r>
          </a:p>
        </p:txBody>
      </p:sp>
      <p:sp>
        <p:nvSpPr>
          <p:cNvPr id="3" name="Subtitle 2"/>
          <p:cNvSpPr>
            <a:spLocks noGrp="1"/>
          </p:cNvSpPr>
          <p:nvPr>
            <p:ph type="subTitle" idx="1"/>
          </p:nvPr>
        </p:nvSpPr>
        <p:spPr>
          <a:xfrm>
            <a:off x="1537097" y="3960557"/>
            <a:ext cx="9117807" cy="1097215"/>
          </a:xfrm>
        </p:spPr>
        <p:txBody>
          <a:bodyPr>
            <a:normAutofit/>
          </a:bodyPr>
          <a:lstStyle/>
          <a:p>
            <a:r>
              <a:rPr lang="en-US" dirty="0"/>
              <a:t>PUB 101</a:t>
            </a:r>
          </a:p>
          <a:p>
            <a:r>
              <a:rPr lang="en-US" dirty="0"/>
              <a:t>April 4, 2023</a:t>
            </a:r>
          </a:p>
        </p:txBody>
      </p:sp>
      <p:cxnSp>
        <p:nvCxnSpPr>
          <p:cNvPr id="21" name="Straight Connector 20">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8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3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3BF61E-F791-3E48-B5ED-585649680754}"/>
              </a:ext>
            </a:extLst>
          </p:cNvPr>
          <p:cNvPicPr>
            <a:picLocks noChangeAspect="1"/>
          </p:cNvPicPr>
          <p:nvPr/>
        </p:nvPicPr>
        <p:blipFill>
          <a:blip r:embed="rId3"/>
          <a:stretch>
            <a:fillRect/>
          </a:stretch>
        </p:blipFill>
        <p:spPr>
          <a:xfrm>
            <a:off x="3421888" y="643467"/>
            <a:ext cx="5348223" cy="5571066"/>
          </a:xfrm>
          <a:prstGeom prst="rect">
            <a:avLst/>
          </a:prstGeom>
        </p:spPr>
      </p:pic>
    </p:spTree>
    <p:extLst>
      <p:ext uri="{BB962C8B-B14F-4D97-AF65-F5344CB8AC3E}">
        <p14:creationId xmlns:p14="http://schemas.microsoft.com/office/powerpoint/2010/main" val="351834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17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F36B399-031D-E446-ACFD-3A13A9AFE71C}"/>
              </a:ext>
            </a:extLst>
          </p:cNvPr>
          <p:cNvPicPr>
            <a:picLocks noGrp="1" noChangeAspect="1"/>
          </p:cNvPicPr>
          <p:nvPr>
            <p:ph idx="1"/>
          </p:nvPr>
        </p:nvPicPr>
        <p:blipFill>
          <a:blip r:embed="rId3"/>
          <a:stretch>
            <a:fillRect/>
          </a:stretch>
        </p:blipFill>
        <p:spPr>
          <a:xfrm>
            <a:off x="4313259" y="643467"/>
            <a:ext cx="3565482" cy="5571066"/>
          </a:xfrm>
          <a:prstGeom prst="rect">
            <a:avLst/>
          </a:prstGeom>
        </p:spPr>
      </p:pic>
    </p:spTree>
    <p:extLst>
      <p:ext uri="{BB962C8B-B14F-4D97-AF65-F5344CB8AC3E}">
        <p14:creationId xmlns:p14="http://schemas.microsoft.com/office/powerpoint/2010/main" val="1115908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67AA8-9B41-184D-BD67-F594C3B3072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“How I turn negative Comments into positive interactions”</a:t>
            </a:r>
          </a:p>
        </p:txBody>
      </p:sp>
      <p:sp>
        <p:nvSpPr>
          <p:cNvPr id="5" name="Content Placeholder 4">
            <a:extLst>
              <a:ext uri="{FF2B5EF4-FFF2-40B4-BE49-F238E27FC236}">
                <a16:creationId xmlns:a16="http://schemas.microsoft.com/office/drawing/2014/main" id="{693EF0EC-93FF-2BC3-EE91-6E64A60BFD38}"/>
              </a:ext>
            </a:extLst>
          </p:cNvPr>
          <p:cNvSpPr>
            <a:spLocks noGrp="1"/>
          </p:cNvSpPr>
          <p:nvPr>
            <p:ph idx="1"/>
          </p:nvPr>
        </p:nvSpPr>
        <p:spPr/>
        <p:txBody>
          <a:bodyPr/>
          <a:lstStyle/>
          <a:p>
            <a:r>
              <a:rPr lang="en-US" dirty="0">
                <a:hlinkClick r:id="rId3"/>
              </a:rPr>
              <a:t>How I turn negative comments into positive interactions</a:t>
            </a:r>
            <a:endParaRPr lang="en-US" dirty="0"/>
          </a:p>
        </p:txBody>
      </p:sp>
    </p:spTree>
    <p:extLst>
      <p:ext uri="{BB962C8B-B14F-4D97-AF65-F5344CB8AC3E}">
        <p14:creationId xmlns:p14="http://schemas.microsoft.com/office/powerpoint/2010/main" val="344744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1139635" y="2546161"/>
            <a:ext cx="3200451" cy="2985929"/>
          </a:xfrm>
        </p:spPr>
        <p:txBody>
          <a:bodyPr vert="horz" lIns="91440" tIns="45720" rIns="91440" bIns="45720" rtlCol="0" anchor="t">
            <a:normAutofit/>
          </a:bodyPr>
          <a:lstStyle/>
          <a:p>
            <a:pPr marL="0"/>
            <a:endParaRPr lang="en-US" sz="2200">
              <a:solidFill>
                <a:srgbClr val="FEFFFF"/>
              </a:solidFill>
            </a:endParaRPr>
          </a:p>
          <a:p>
            <a:pPr marL="0" indent="0">
              <a:buNone/>
            </a:pPr>
            <a:r>
              <a:rPr lang="en-US" sz="2200">
                <a:solidFill>
                  <a:srgbClr val="FEFFFF"/>
                </a:solidFill>
              </a:rPr>
              <a:t>“While anonymous comments were more likely to be contrarian and extreme than non-anonymous ones, they were also far less likely to change a subject’s opinion on an ethical issue.”</a:t>
            </a:r>
          </a:p>
          <a:p>
            <a:pPr marL="0"/>
            <a:endParaRPr lang="en-US" sz="2200">
              <a:solidFill>
                <a:srgbClr val="FEFFFF"/>
              </a:solidFill>
            </a:endParaRPr>
          </a:p>
        </p:txBody>
      </p:sp>
      <p:pic>
        <p:nvPicPr>
          <p:cNvPr id="5" name="Picture 4">
            <a:extLst>
              <a:ext uri="{FF2B5EF4-FFF2-40B4-BE49-F238E27FC236}">
                <a16:creationId xmlns:a16="http://schemas.microsoft.com/office/drawing/2014/main" id="{18C0A230-1BE4-0E4B-96BB-AFADAA3CEACF}"/>
              </a:ext>
            </a:extLst>
          </p:cNvPr>
          <p:cNvPicPr>
            <a:picLocks noChangeAspect="1"/>
          </p:cNvPicPr>
          <p:nvPr/>
        </p:nvPicPr>
        <p:blipFill rotWithShape="1">
          <a:blip r:embed="rId3"/>
          <a:srcRect t="3708" r="2" b="2"/>
          <a:stretch/>
        </p:blipFill>
        <p:spPr>
          <a:xfrm>
            <a:off x="5759021" y="643467"/>
            <a:ext cx="5017568" cy="5251646"/>
          </a:xfrm>
          <a:prstGeom prst="rect">
            <a:avLst/>
          </a:prstGeom>
        </p:spPr>
      </p:pic>
    </p:spTree>
    <p:extLst>
      <p:ext uri="{BB962C8B-B14F-4D97-AF65-F5344CB8AC3E}">
        <p14:creationId xmlns:p14="http://schemas.microsoft.com/office/powerpoint/2010/main" val="216507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2694615-2C98-A645-8A3E-151B177914AA}"/>
              </a:ext>
            </a:extLst>
          </p:cNvPr>
          <p:cNvSpPr txBox="1"/>
          <p:nvPr/>
        </p:nvSpPr>
        <p:spPr>
          <a:xfrm>
            <a:off x="643467" y="1698171"/>
            <a:ext cx="3962061" cy="45163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a:solidFill>
                  <a:schemeClr val="tx1"/>
                </a:solidFill>
                <a:latin typeface="+mj-lt"/>
                <a:ea typeface="+mj-ea"/>
                <a:cs typeface="+mj-cs"/>
              </a:rPr>
              <a:t>HEY, IT’S MY RIGHT TO SAY WHAT I WANT!</a:t>
            </a:r>
          </a:p>
        </p:txBody>
      </p:sp>
      <p:sp>
        <p:nvSpPr>
          <p:cNvPr id="20" name="Rectangle 12">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4">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extBox 4">
            <a:extLst>
              <a:ext uri="{FF2B5EF4-FFF2-40B4-BE49-F238E27FC236}">
                <a16:creationId xmlns:a16="http://schemas.microsoft.com/office/drawing/2014/main" id="{94A93306-38F2-C91E-68A4-346E8970CDD5}"/>
              </a:ext>
            </a:extLst>
          </p:cNvPr>
          <p:cNvGraphicFramePr/>
          <p:nvPr>
            <p:extLst>
              <p:ext uri="{D42A27DB-BD31-4B8C-83A1-F6EECF244321}">
                <p14:modId xmlns:p14="http://schemas.microsoft.com/office/powerpoint/2010/main" val="3675196404"/>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8372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Shape 27">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8">
            <a:extLst>
              <a:ext uri="{FF2B5EF4-FFF2-40B4-BE49-F238E27FC236}">
                <a16:creationId xmlns:a16="http://schemas.microsoft.com/office/drawing/2014/main" id="{68A535B4-5744-A749-8DE5-EDFB2CCDB70C}"/>
              </a:ext>
            </a:extLst>
          </p:cNvPr>
          <p:cNvPicPr>
            <a:picLocks noChangeAspect="1"/>
          </p:cNvPicPr>
          <p:nvPr/>
        </p:nvPicPr>
        <p:blipFill rotWithShape="1">
          <a:blip r:embed="rId3"/>
          <a:srcRect t="2920" b="2881"/>
          <a:stretch/>
        </p:blipFill>
        <p:spPr>
          <a:xfrm>
            <a:off x="637376" y="1230864"/>
            <a:ext cx="3343202" cy="3499180"/>
          </a:xfrm>
          <a:prstGeom prst="rect">
            <a:avLst/>
          </a:prstGeom>
        </p:spPr>
      </p:pic>
      <p:sp>
        <p:nvSpPr>
          <p:cNvPr id="30" name="Freeform: Shape 2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CD9D4D4B-1E49-0943-9EC2-3C30D5CF300D}"/>
              </a:ext>
            </a:extLst>
          </p:cNvPr>
          <p:cNvPicPr>
            <a:picLocks noChangeAspect="1"/>
          </p:cNvPicPr>
          <p:nvPr/>
        </p:nvPicPr>
        <p:blipFill>
          <a:blip r:embed="rId4"/>
          <a:stretch>
            <a:fillRect/>
          </a:stretch>
        </p:blipFill>
        <p:spPr>
          <a:xfrm>
            <a:off x="5987899" y="1715030"/>
            <a:ext cx="5135420" cy="3967112"/>
          </a:xfrm>
          <a:prstGeom prst="rect">
            <a:avLst/>
          </a:prstGeom>
        </p:spPr>
      </p:pic>
    </p:spTree>
    <p:extLst>
      <p:ext uri="{BB962C8B-B14F-4D97-AF65-F5344CB8AC3E}">
        <p14:creationId xmlns:p14="http://schemas.microsoft.com/office/powerpoint/2010/main" val="3792065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177F-B0E4-434A-A96C-BBCF784B1517}"/>
              </a:ext>
            </a:extLst>
          </p:cNvPr>
          <p:cNvSpPr>
            <a:spLocks noGrp="1"/>
          </p:cNvSpPr>
          <p:nvPr>
            <p:ph type="title"/>
          </p:nvPr>
        </p:nvSpPr>
        <p:spPr>
          <a:xfrm>
            <a:off x="648929" y="629266"/>
            <a:ext cx="3505495" cy="1622321"/>
          </a:xfrm>
        </p:spPr>
        <p:txBody>
          <a:bodyPr>
            <a:normAutofit/>
          </a:bodyPr>
          <a:lstStyle/>
          <a:p>
            <a:r>
              <a:rPr lang="en-US" sz="3700"/>
              <a:t>Examples of Comments</a:t>
            </a:r>
            <a:br>
              <a:rPr lang="en-US" sz="3700"/>
            </a:br>
            <a:r>
              <a:rPr lang="en-US" sz="3700"/>
              <a:t>Guidelines</a:t>
            </a:r>
          </a:p>
        </p:txBody>
      </p:sp>
      <p:sp>
        <p:nvSpPr>
          <p:cNvPr id="3" name="Content Placeholder 2">
            <a:extLst>
              <a:ext uri="{FF2B5EF4-FFF2-40B4-BE49-F238E27FC236}">
                <a16:creationId xmlns:a16="http://schemas.microsoft.com/office/drawing/2014/main" id="{3E8BCF82-4D83-2447-BE2B-15966BC2D697}"/>
              </a:ext>
            </a:extLst>
          </p:cNvPr>
          <p:cNvSpPr>
            <a:spLocks noGrp="1"/>
          </p:cNvSpPr>
          <p:nvPr>
            <p:ph idx="1"/>
          </p:nvPr>
        </p:nvSpPr>
        <p:spPr>
          <a:xfrm>
            <a:off x="648931" y="2438400"/>
            <a:ext cx="3505494" cy="3785419"/>
          </a:xfrm>
        </p:spPr>
        <p:txBody>
          <a:bodyPr>
            <a:normAutofit/>
          </a:bodyPr>
          <a:lstStyle/>
          <a:p>
            <a:r>
              <a:rPr lang="en-US" sz="2000" dirty="0">
                <a:hlinkClick r:id="rId3">
                  <a:extLst>
                    <a:ext uri="{A12FA001-AC4F-418D-AE19-62706E023703}">
                      <ahyp:hlinkClr xmlns:ahyp="http://schemas.microsoft.com/office/drawing/2018/hyperlinkcolor" val="tx"/>
                    </a:ext>
                  </a:extLst>
                </a:hlinkClick>
              </a:rPr>
              <a:t>Engadget</a:t>
            </a:r>
            <a:endParaRPr lang="en-US" sz="2000" dirty="0"/>
          </a:p>
          <a:p>
            <a:r>
              <a:rPr lang="en-US" sz="2000" dirty="0">
                <a:hlinkClick r:id="rId4">
                  <a:extLst>
                    <a:ext uri="{A12FA001-AC4F-418D-AE19-62706E023703}">
                      <ahyp:hlinkClr xmlns:ahyp="http://schemas.microsoft.com/office/drawing/2018/hyperlinkcolor" val="tx"/>
                    </a:ext>
                  </a:extLst>
                </a:hlinkClick>
              </a:rPr>
              <a:t>The Guardian.com</a:t>
            </a:r>
            <a:endParaRPr lang="en-US" sz="2000" dirty="0"/>
          </a:p>
          <a:p>
            <a:r>
              <a:rPr lang="en-CA" sz="2000" dirty="0">
                <a:hlinkClick r:id="rId5">
                  <a:extLst>
                    <a:ext uri="{A12FA001-AC4F-418D-AE19-62706E023703}">
                      <ahyp:hlinkClr xmlns:ahyp="http://schemas.microsoft.com/office/drawing/2018/hyperlinkcolor" val="tx"/>
                    </a:ext>
                  </a:extLst>
                </a:hlinkClick>
              </a:rPr>
              <a:t>The Tyee</a:t>
            </a:r>
            <a:endParaRPr lang="en-CA" sz="2000" dirty="0"/>
          </a:p>
          <a:p>
            <a:r>
              <a:rPr lang="en-CA" sz="2000" dirty="0">
                <a:hlinkClick r:id="rId6">
                  <a:extLst>
                    <a:ext uri="{A12FA001-AC4F-418D-AE19-62706E023703}">
                      <ahyp:hlinkClr xmlns:ahyp="http://schemas.microsoft.com/office/drawing/2018/hyperlinkcolor" val="tx"/>
                    </a:ext>
                  </a:extLst>
                </a:hlinkClick>
              </a:rPr>
              <a:t>CBC</a:t>
            </a:r>
            <a:r>
              <a:rPr lang="en-CA" sz="2000" dirty="0"/>
              <a:t> (Indigenous Comments)</a:t>
            </a:r>
          </a:p>
          <a:p>
            <a:r>
              <a:rPr lang="en-CA" sz="2000" dirty="0">
                <a:hlinkClick r:id="rId7"/>
              </a:rPr>
              <a:t>CBC Content Guidelines</a:t>
            </a:r>
            <a:endParaRPr lang="en-CA" sz="2000" dirty="0"/>
          </a:p>
          <a:p>
            <a:r>
              <a:rPr lang="en-CA" sz="2000" dirty="0"/>
              <a:t>NPR</a:t>
            </a:r>
          </a:p>
          <a:p>
            <a:r>
              <a:rPr lang="en-CA" sz="2000" dirty="0">
                <a:hlinkClick r:id="rId8">
                  <a:extLst>
                    <a:ext uri="{A12FA001-AC4F-418D-AE19-62706E023703}">
                      <ahyp:hlinkClr xmlns:ahyp="http://schemas.microsoft.com/office/drawing/2018/hyperlinkcolor" val="tx"/>
                    </a:ext>
                  </a:extLst>
                </a:hlinkClick>
              </a:rPr>
              <a:t>The Washington post</a:t>
            </a:r>
            <a:endParaRPr lang="en-US" sz="2000" dirty="0"/>
          </a:p>
        </p:txBody>
      </p:sp>
      <p:sp>
        <p:nvSpPr>
          <p:cNvPr id="15"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64500A-575C-0647-88B1-0D88D8DD7150}"/>
              </a:ext>
            </a:extLst>
          </p:cNvPr>
          <p:cNvPicPr>
            <a:picLocks noChangeAspect="1"/>
          </p:cNvPicPr>
          <p:nvPr/>
        </p:nvPicPr>
        <p:blipFill>
          <a:blip r:embed="rId9"/>
          <a:stretch>
            <a:fillRect/>
          </a:stretch>
        </p:blipFill>
        <p:spPr>
          <a:xfrm>
            <a:off x="5972579" y="807593"/>
            <a:ext cx="2626811" cy="2816956"/>
          </a:xfrm>
          <a:prstGeom prst="rect">
            <a:avLst/>
          </a:prstGeom>
          <a:effectLst/>
        </p:spPr>
      </p:pic>
      <p:sp>
        <p:nvSpPr>
          <p:cNvPr id="4" name="TextBox 3">
            <a:extLst>
              <a:ext uri="{FF2B5EF4-FFF2-40B4-BE49-F238E27FC236}">
                <a16:creationId xmlns:a16="http://schemas.microsoft.com/office/drawing/2014/main" id="{63808066-6978-3316-1C16-C9C84DE5921F}"/>
              </a:ext>
            </a:extLst>
          </p:cNvPr>
          <p:cNvSpPr txBox="1"/>
          <p:nvPr/>
        </p:nvSpPr>
        <p:spPr>
          <a:xfrm>
            <a:off x="8848089" y="1440426"/>
            <a:ext cx="2859697" cy="3877985"/>
          </a:xfrm>
          <a:prstGeom prst="rect">
            <a:avLst/>
          </a:prstGeom>
          <a:noFill/>
        </p:spPr>
        <p:txBody>
          <a:bodyPr wrap="square" rtlCol="0">
            <a:spAutoFit/>
          </a:bodyPr>
          <a:lstStyle/>
          <a:p>
            <a:r>
              <a:rPr lang="en-CA" b="0" i="0" dirty="0">
                <a:solidFill>
                  <a:srgbClr val="222222"/>
                </a:solidFill>
                <a:effectLst/>
                <a:latin typeface="Open Sans" panose="020B0606030504020204" pitchFamily="34" charset="0"/>
              </a:rPr>
              <a:t>“…we were seeing an inordinate amount of hate, abuse, misogyny and threats in the comments under our stories. Our story subjects were attacked. Other commenters were attacked. Our journalists were attacked. Misinformation and disinformation were rife.”  </a:t>
            </a:r>
          </a:p>
          <a:p>
            <a:r>
              <a:rPr lang="en-CA" sz="1200" b="0" i="0" dirty="0">
                <a:solidFill>
                  <a:srgbClr val="222222"/>
                </a:solidFill>
                <a:effectLst/>
                <a:latin typeface="Open Sans" panose="020B0606030504020204" pitchFamily="34" charset="0"/>
              </a:rPr>
              <a:t>CBC turns off FB comments</a:t>
            </a:r>
            <a:endParaRPr lang="en-US" sz="1200" dirty="0"/>
          </a:p>
        </p:txBody>
      </p:sp>
      <p:sp>
        <p:nvSpPr>
          <p:cNvPr id="5" name="TextBox 4">
            <a:extLst>
              <a:ext uri="{FF2B5EF4-FFF2-40B4-BE49-F238E27FC236}">
                <a16:creationId xmlns:a16="http://schemas.microsoft.com/office/drawing/2014/main" id="{38B6BBC2-3661-D654-73F5-8A1641BEB2F6}"/>
              </a:ext>
            </a:extLst>
          </p:cNvPr>
          <p:cNvSpPr txBox="1"/>
          <p:nvPr/>
        </p:nvSpPr>
        <p:spPr>
          <a:xfrm>
            <a:off x="5470587" y="3742083"/>
            <a:ext cx="3377502" cy="2308324"/>
          </a:xfrm>
          <a:prstGeom prst="rect">
            <a:avLst/>
          </a:prstGeom>
          <a:noFill/>
        </p:spPr>
        <p:txBody>
          <a:bodyPr wrap="square" rtlCol="0">
            <a:spAutoFit/>
          </a:bodyPr>
          <a:lstStyle/>
          <a:p>
            <a:r>
              <a:rPr lang="en-CA" b="0" i="0" dirty="0">
                <a:solidFill>
                  <a:srgbClr val="191919"/>
                </a:solidFill>
                <a:effectLst/>
                <a:latin typeface="-apple-system"/>
              </a:rPr>
              <a:t>“In 2015, CBC made the difficult decision to close comment threads on most Indigenous-related stories. We noticed that these stories draw a disproportionate number of comments that cross the line and violate our </a:t>
            </a:r>
            <a:r>
              <a:rPr lang="en-CA" b="0" i="0" u="none" strike="noStrike" dirty="0">
                <a:solidFill>
                  <a:srgbClr val="0072B4"/>
                </a:solidFill>
                <a:effectLst/>
                <a:latin typeface="-apple-system"/>
                <a:hlinkClick r:id="rId7"/>
              </a:rPr>
              <a:t>guidelines</a:t>
            </a:r>
            <a:r>
              <a:rPr lang="en-CA" b="0" i="0" dirty="0">
                <a:solidFill>
                  <a:srgbClr val="191919"/>
                </a:solidFill>
                <a:effectLst/>
                <a:latin typeface="-apple-system"/>
              </a:rPr>
              <a:t>.”</a:t>
            </a:r>
            <a:endParaRPr lang="en-US" dirty="0"/>
          </a:p>
        </p:txBody>
      </p:sp>
    </p:spTree>
    <p:extLst>
      <p:ext uri="{BB962C8B-B14F-4D97-AF65-F5344CB8AC3E}">
        <p14:creationId xmlns:p14="http://schemas.microsoft.com/office/powerpoint/2010/main" val="1057534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03513E-1E89-D64A-BE17-420D2010733C}"/>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a:solidFill>
                  <a:srgbClr val="FFFFFF"/>
                </a:solidFill>
                <a:latin typeface="+mj-lt"/>
                <a:ea typeface="+mj-ea"/>
                <a:cs typeface="+mj-cs"/>
              </a:rPr>
              <a:t>The Argument For Blog Comments</a:t>
            </a:r>
          </a:p>
        </p:txBody>
      </p:sp>
      <p:sp>
        <p:nvSpPr>
          <p:cNvPr id="3" name="Content Placeholder 2">
            <a:extLst>
              <a:ext uri="{FF2B5EF4-FFF2-40B4-BE49-F238E27FC236}">
                <a16:creationId xmlns:a16="http://schemas.microsoft.com/office/drawing/2014/main" id="{F8BCB73F-6D48-0748-B071-91EB0C3E17F9}"/>
              </a:ext>
            </a:extLst>
          </p:cNvPr>
          <p:cNvSpPr>
            <a:spLocks noGrp="1"/>
          </p:cNvSpPr>
          <p:nvPr>
            <p:ph idx="1"/>
          </p:nvPr>
        </p:nvSpPr>
        <p:spPr>
          <a:xfrm>
            <a:off x="4232228" y="1607198"/>
            <a:ext cx="4010273" cy="4544558"/>
          </a:xfrm>
        </p:spPr>
        <p:txBody>
          <a:bodyPr vert="horz" lIns="91440" tIns="45720" rIns="91440" bIns="45720" rtlCol="0">
            <a:normAutofit/>
          </a:bodyPr>
          <a:lstStyle/>
          <a:p>
            <a:pPr marL="228600" lvl="1" indent="0" fontAlgn="base">
              <a:buNone/>
            </a:pPr>
            <a:r>
              <a:rPr lang="en-US" sz="1800" dirty="0"/>
              <a:t>Provide a form of social proof</a:t>
            </a:r>
          </a:p>
          <a:p>
            <a:pPr marL="228600" lvl="1" indent="0" fontAlgn="base">
              <a:buNone/>
            </a:pPr>
            <a:endParaRPr lang="en-US" sz="1800" dirty="0"/>
          </a:p>
          <a:p>
            <a:pPr marL="228600" lvl="1" indent="0" fontAlgn="base">
              <a:buNone/>
            </a:pPr>
            <a:r>
              <a:rPr lang="en-US" sz="1800" dirty="0"/>
              <a:t>Helps you understand what your readers want you to write about</a:t>
            </a:r>
          </a:p>
          <a:p>
            <a:pPr marL="228600" lvl="1" indent="0" fontAlgn="base">
              <a:buNone/>
            </a:pPr>
            <a:endParaRPr lang="en-US" sz="1800" dirty="0"/>
          </a:p>
          <a:p>
            <a:pPr marL="228600" lvl="1" indent="0" fontAlgn="base">
              <a:buNone/>
            </a:pPr>
            <a:r>
              <a:rPr lang="en-US" sz="1800" dirty="0"/>
              <a:t>Responding helps you to deepen your relationship with your readers</a:t>
            </a:r>
          </a:p>
          <a:p>
            <a:pPr marL="228600" lvl="1" indent="0" fontAlgn="base">
              <a:buNone/>
            </a:pPr>
            <a:endParaRPr lang="en-US" sz="1800" dirty="0"/>
          </a:p>
          <a:p>
            <a:pPr marL="228600" lvl="1" indent="0" fontAlgn="base">
              <a:buNone/>
            </a:pPr>
            <a:r>
              <a:rPr lang="en-US" sz="1800" dirty="0"/>
              <a:t>Commenting increases the likelihood that users will also engage in other ways, such as subscribing to your newsletter, or even making a purchase down the road.</a:t>
            </a:r>
          </a:p>
          <a:p>
            <a:pPr marL="228600" lvl="1"/>
            <a:endParaRPr lang="en-US" sz="1400" dirty="0"/>
          </a:p>
          <a:p>
            <a:pPr marL="0" lvl="1" indent="0" algn="r">
              <a:buNone/>
            </a:pPr>
            <a:r>
              <a:rPr lang="en-US" sz="1000" dirty="0"/>
              <a:t>Source: Pat Flynn</a:t>
            </a:r>
          </a:p>
        </p:txBody>
      </p:sp>
      <p:sp>
        <p:nvSpPr>
          <p:cNvPr id="4" name="TextBox 3">
            <a:extLst>
              <a:ext uri="{FF2B5EF4-FFF2-40B4-BE49-F238E27FC236}">
                <a16:creationId xmlns:a16="http://schemas.microsoft.com/office/drawing/2014/main" id="{A31C2965-947D-8249-9AA2-12589C9FE64D}"/>
              </a:ext>
            </a:extLst>
          </p:cNvPr>
          <p:cNvSpPr txBox="1"/>
          <p:nvPr/>
        </p:nvSpPr>
        <p:spPr>
          <a:xfrm>
            <a:off x="8451604" y="1412489"/>
            <a:ext cx="2926080" cy="4363844"/>
          </a:xfrm>
          <a:prstGeom prst="rect">
            <a:avLst/>
          </a:prstGeom>
        </p:spPr>
        <p:txBody>
          <a:bodyPr vert="horz" lIns="91440" tIns="45720" rIns="91440" bIns="45720" rtlCol="0">
            <a:normAutofit/>
          </a:bodyPr>
          <a:lstStyle/>
          <a:p>
            <a:pPr>
              <a:lnSpc>
                <a:spcPct val="90000"/>
              </a:lnSpc>
              <a:spcAft>
                <a:spcPts val="600"/>
              </a:spcAft>
            </a:pPr>
            <a:r>
              <a:rPr lang="en-US" sz="2000" dirty="0"/>
              <a:t>“Without comments, a blog isn’t really a blog. To me, blogging is not just about publishing content, but also the two-way communication and community building aspects behind it.”</a:t>
            </a:r>
          </a:p>
          <a:p>
            <a:pPr algn="r">
              <a:lnSpc>
                <a:spcPct val="90000"/>
              </a:lnSpc>
              <a:spcAft>
                <a:spcPts val="600"/>
              </a:spcAft>
            </a:pPr>
            <a:r>
              <a:rPr lang="en-US" sz="1000" dirty="0"/>
              <a:t>Source: Pat Flynn</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961402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D8C5-73A9-D346-BDDB-668B2B0F30D7}"/>
              </a:ext>
            </a:extLst>
          </p:cNvPr>
          <p:cNvSpPr>
            <a:spLocks noGrp="1"/>
          </p:cNvSpPr>
          <p:nvPr>
            <p:ph type="title"/>
          </p:nvPr>
        </p:nvSpPr>
        <p:spPr>
          <a:xfrm>
            <a:off x="804673" y="1445494"/>
            <a:ext cx="3616856" cy="4376572"/>
          </a:xfrm>
        </p:spPr>
        <p:txBody>
          <a:bodyPr anchor="ctr">
            <a:normAutofit/>
          </a:bodyPr>
          <a:lstStyle/>
          <a:p>
            <a:r>
              <a:rPr lang="en-CA" sz="4800"/>
              <a:t>The Argument Against Blog Comments</a:t>
            </a:r>
            <a:endParaRPr lang="en-US" sz="4800"/>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AD5161-6E48-A540-97C2-DD0404F75C0E}"/>
              </a:ext>
            </a:extLst>
          </p:cNvPr>
          <p:cNvSpPr>
            <a:spLocks noGrp="1"/>
          </p:cNvSpPr>
          <p:nvPr>
            <p:ph idx="1"/>
          </p:nvPr>
        </p:nvSpPr>
        <p:spPr>
          <a:xfrm>
            <a:off x="6096000" y="1399032"/>
            <a:ext cx="5501834" cy="4471416"/>
          </a:xfrm>
        </p:spPr>
        <p:txBody>
          <a:bodyPr anchor="ctr">
            <a:normAutofit/>
          </a:bodyPr>
          <a:lstStyle/>
          <a:p>
            <a:pPr marL="0" indent="0">
              <a:buNone/>
            </a:pPr>
            <a:r>
              <a:rPr lang="en-CA" sz="2200" dirty="0">
                <a:solidFill>
                  <a:schemeClr val="bg1"/>
                </a:solidFill>
              </a:rPr>
              <a:t>“To say a blog is not a blog when it doesn’t have comments can’t be true, because my blog works just fine without comments. My ideas are definitely not perfect, but at a certain point I had to make a decision about where my focus would lie. </a:t>
            </a:r>
          </a:p>
          <a:p>
            <a:pPr marL="0" indent="0">
              <a:buNone/>
            </a:pPr>
            <a:r>
              <a:rPr lang="en-CA" sz="2200" dirty="0">
                <a:solidFill>
                  <a:schemeClr val="bg1"/>
                </a:solidFill>
              </a:rPr>
              <a:t>“Did I want hordes of Internet </a:t>
            </a:r>
            <a:r>
              <a:rPr lang="en-CA" sz="2200" dirty="0" err="1">
                <a:solidFill>
                  <a:schemeClr val="bg1"/>
                </a:solidFill>
              </a:rPr>
              <a:t>randoms</a:t>
            </a:r>
            <a:r>
              <a:rPr lang="en-CA" sz="2200" dirty="0">
                <a:solidFill>
                  <a:schemeClr val="bg1"/>
                </a:solidFill>
              </a:rPr>
              <a:t> deciding where my ideas needed to go, or did I want to proactively choose the opinions that would influence my ideas?”</a:t>
            </a:r>
          </a:p>
          <a:p>
            <a:pPr marL="0" indent="0" algn="r">
              <a:buNone/>
            </a:pPr>
            <a:r>
              <a:rPr lang="en-CA" sz="1000" dirty="0">
                <a:solidFill>
                  <a:schemeClr val="bg1"/>
                </a:solidFill>
              </a:rPr>
              <a:t>Source: Everett Bogue</a:t>
            </a:r>
            <a:endParaRPr lang="en-US" sz="1000" dirty="0">
              <a:solidFill>
                <a:schemeClr val="bg1"/>
              </a:solidFill>
            </a:endParaRPr>
          </a:p>
        </p:txBody>
      </p:sp>
    </p:spTree>
    <p:extLst>
      <p:ext uri="{BB962C8B-B14F-4D97-AF65-F5344CB8AC3E}">
        <p14:creationId xmlns:p14="http://schemas.microsoft.com/office/powerpoint/2010/main" val="98631361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B9B1-5EF9-BF44-8337-A5BF3D840871}"/>
              </a:ext>
            </a:extLst>
          </p:cNvPr>
          <p:cNvSpPr>
            <a:spLocks noGrp="1"/>
          </p:cNvSpPr>
          <p:nvPr>
            <p:ph type="title"/>
          </p:nvPr>
        </p:nvSpPr>
        <p:spPr>
          <a:xfrm>
            <a:off x="804673" y="1445494"/>
            <a:ext cx="3616856" cy="4376572"/>
          </a:xfrm>
        </p:spPr>
        <p:txBody>
          <a:bodyPr anchor="ctr">
            <a:normAutofit/>
          </a:bodyPr>
          <a:lstStyle/>
          <a:p>
            <a:r>
              <a:rPr lang="en-US" sz="4800"/>
              <a:t>What does the data say?</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11D82A69-DE28-B44D-BF77-3B679CD5E422}"/>
              </a:ext>
            </a:extLst>
          </p:cNvPr>
          <p:cNvSpPr>
            <a:spLocks noGrp="1"/>
          </p:cNvSpPr>
          <p:nvPr>
            <p:ph idx="1"/>
          </p:nvPr>
        </p:nvSpPr>
        <p:spPr>
          <a:xfrm>
            <a:off x="6096000" y="1399032"/>
            <a:ext cx="5501834" cy="4471416"/>
          </a:xfrm>
        </p:spPr>
        <p:txBody>
          <a:bodyPr anchor="ctr">
            <a:normAutofit/>
          </a:bodyPr>
          <a:lstStyle/>
          <a:p>
            <a:pPr marL="0" indent="0">
              <a:buNone/>
            </a:pPr>
            <a:r>
              <a:rPr lang="en-CA" sz="2200" dirty="0">
                <a:solidFill>
                  <a:schemeClr val="bg1"/>
                </a:solidFill>
              </a:rPr>
              <a:t>Blog comments are not correlated with increased traffic.                                  </a:t>
            </a:r>
            <a:r>
              <a:rPr lang="en-CA" sz="1000" dirty="0" err="1">
                <a:solidFill>
                  <a:schemeClr val="bg1"/>
                </a:solidFill>
              </a:rPr>
              <a:t>Hubspot</a:t>
            </a:r>
            <a:endParaRPr lang="en-US" sz="1000" dirty="0">
              <a:solidFill>
                <a:schemeClr val="bg1"/>
              </a:solidFill>
            </a:endParaRPr>
          </a:p>
          <a:p>
            <a:pPr marL="0" indent="0">
              <a:buNone/>
            </a:pPr>
            <a:endParaRPr lang="en-US" sz="2200" dirty="0">
              <a:solidFill>
                <a:schemeClr val="bg1"/>
              </a:solidFill>
            </a:endParaRPr>
          </a:p>
          <a:p>
            <a:pPr marL="0" indent="0">
              <a:buNone/>
            </a:pPr>
            <a:r>
              <a:rPr lang="en-US" sz="2200" dirty="0">
                <a:solidFill>
                  <a:schemeClr val="bg1"/>
                </a:solidFill>
              </a:rPr>
              <a:t>C</a:t>
            </a:r>
            <a:r>
              <a:rPr lang="en-CA" sz="2200" dirty="0" err="1">
                <a:solidFill>
                  <a:schemeClr val="bg1"/>
                </a:solidFill>
              </a:rPr>
              <a:t>omments</a:t>
            </a:r>
            <a:r>
              <a:rPr lang="en-CA" sz="2200" dirty="0">
                <a:solidFill>
                  <a:schemeClr val="bg1"/>
                </a:solidFill>
              </a:rPr>
              <a:t> section brought in 16% of all search traffic 	</a:t>
            </a:r>
            <a:r>
              <a:rPr lang="en-CA" sz="2200" b="1" i="1" dirty="0">
                <a:solidFill>
                  <a:schemeClr val="bg1"/>
                </a:solidFill>
              </a:rPr>
              <a:t>                                   </a:t>
            </a:r>
            <a:r>
              <a:rPr lang="en-US" sz="1000" dirty="0">
                <a:solidFill>
                  <a:schemeClr val="bg1"/>
                </a:solidFill>
              </a:rPr>
              <a:t>Neil Patel </a:t>
            </a:r>
            <a:endParaRPr lang="en-CA" sz="1000" dirty="0">
              <a:solidFill>
                <a:schemeClr val="bg1"/>
              </a:solidFill>
            </a:endParaRPr>
          </a:p>
          <a:p>
            <a:pPr marL="0" indent="0">
              <a:buNone/>
            </a:pPr>
            <a:endParaRPr lang="en-CA" sz="2200" dirty="0">
              <a:solidFill>
                <a:schemeClr val="bg1"/>
              </a:solidFill>
            </a:endParaRPr>
          </a:p>
          <a:p>
            <a:pPr marL="0" indent="0">
              <a:buNone/>
            </a:pPr>
            <a:r>
              <a:rPr lang="en-CA" sz="2200" dirty="0">
                <a:solidFill>
                  <a:schemeClr val="bg1"/>
                </a:solidFill>
              </a:rPr>
              <a:t>Bottom Line -  Comments are Nice to Have, Not a Necessity			       </a:t>
            </a:r>
            <a:r>
              <a:rPr lang="en-CA" sz="1000" dirty="0" err="1">
                <a:solidFill>
                  <a:schemeClr val="bg1"/>
                </a:solidFill>
              </a:rPr>
              <a:t>Opinionmonster</a:t>
            </a:r>
            <a:r>
              <a:rPr lang="en-US" sz="2200" dirty="0">
                <a:solidFill>
                  <a:schemeClr val="bg1"/>
                </a:solidFill>
              </a:rPr>
              <a:t>	</a:t>
            </a:r>
          </a:p>
        </p:txBody>
      </p:sp>
    </p:spTree>
    <p:extLst>
      <p:ext uri="{BB962C8B-B14F-4D97-AF65-F5344CB8AC3E}">
        <p14:creationId xmlns:p14="http://schemas.microsoft.com/office/powerpoint/2010/main" val="272017033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CC380-31F4-4412-DDCE-AC79307B64F5}"/>
              </a:ext>
            </a:extLst>
          </p:cNvPr>
          <p:cNvSpPr>
            <a:spLocks noGrp="1"/>
          </p:cNvSpPr>
          <p:nvPr>
            <p:ph type="title"/>
          </p:nvPr>
        </p:nvSpPr>
        <p:spPr>
          <a:xfrm>
            <a:off x="841248" y="548640"/>
            <a:ext cx="3600860" cy="5431536"/>
          </a:xfrm>
        </p:spPr>
        <p:txBody>
          <a:bodyPr>
            <a:normAutofit/>
          </a:bodyPr>
          <a:lstStyle/>
          <a:p>
            <a:r>
              <a:rPr lang="en-US" sz="5400"/>
              <a:t>Today’s Menu</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8DE482-2B7D-3B6C-6173-0C519325A254}"/>
              </a:ext>
            </a:extLst>
          </p:cNvPr>
          <p:cNvSpPr>
            <a:spLocks noGrp="1"/>
          </p:cNvSpPr>
          <p:nvPr>
            <p:ph idx="1"/>
          </p:nvPr>
        </p:nvSpPr>
        <p:spPr>
          <a:xfrm>
            <a:off x="5126418" y="552091"/>
            <a:ext cx="6224335" cy="5431536"/>
          </a:xfrm>
        </p:spPr>
        <p:txBody>
          <a:bodyPr anchor="ctr">
            <a:normAutofit/>
          </a:bodyPr>
          <a:lstStyle/>
          <a:p>
            <a:r>
              <a:rPr lang="en-US" sz="2200" dirty="0"/>
              <a:t>Check-in</a:t>
            </a:r>
          </a:p>
          <a:p>
            <a:r>
              <a:rPr lang="en-US" sz="2200" dirty="0"/>
              <a:t>On socials</a:t>
            </a:r>
          </a:p>
          <a:p>
            <a:r>
              <a:rPr lang="en-US" sz="2200" dirty="0"/>
              <a:t>Potluck signup (in real-time)</a:t>
            </a:r>
          </a:p>
          <a:p>
            <a:r>
              <a:rPr lang="en-US" sz="2200" dirty="0"/>
              <a:t>What’s due next week</a:t>
            </a:r>
          </a:p>
          <a:p>
            <a:r>
              <a:rPr lang="en-US" sz="2200" dirty="0"/>
              <a:t>Primer – online safety best practices</a:t>
            </a:r>
          </a:p>
          <a:p>
            <a:r>
              <a:rPr lang="en-US" sz="2200" dirty="0"/>
              <a:t>Lecture</a:t>
            </a:r>
          </a:p>
          <a:p>
            <a:r>
              <a:rPr lang="en-US" sz="2200" dirty="0"/>
              <a:t>Video</a:t>
            </a:r>
          </a:p>
          <a:p>
            <a:r>
              <a:rPr lang="en-US" sz="2200" dirty="0"/>
              <a:t>End</a:t>
            </a:r>
          </a:p>
          <a:p>
            <a:endParaRPr lang="en-US" sz="2200" dirty="0"/>
          </a:p>
        </p:txBody>
      </p:sp>
    </p:spTree>
    <p:extLst>
      <p:ext uri="{BB962C8B-B14F-4D97-AF65-F5344CB8AC3E}">
        <p14:creationId xmlns:p14="http://schemas.microsoft.com/office/powerpoint/2010/main" val="1889271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FEF8D3F1-F160-3D41-A95F-5E5FC9823C61}"/>
              </a:ext>
            </a:extLst>
          </p:cNvPr>
          <p:cNvSpPr>
            <a:spLocks noGrp="1"/>
          </p:cNvSpPr>
          <p:nvPr>
            <p:ph type="title"/>
          </p:nvPr>
        </p:nvSpPr>
        <p:spPr>
          <a:xfrm>
            <a:off x="535020" y="685800"/>
            <a:ext cx="2780271" cy="5105400"/>
          </a:xfrm>
        </p:spPr>
        <p:txBody>
          <a:bodyPr>
            <a:normAutofit/>
          </a:bodyPr>
          <a:lstStyle/>
          <a:p>
            <a:r>
              <a:rPr lang="en-CA" sz="4000">
                <a:solidFill>
                  <a:srgbClr val="FFFFFF"/>
                </a:solidFill>
              </a:rPr>
              <a:t>SOME THINGS TO CONSIDER ABOUT YOUR OWN SITE’S GUIDELINES</a:t>
            </a:r>
          </a:p>
        </p:txBody>
      </p:sp>
      <p:graphicFrame>
        <p:nvGraphicFramePr>
          <p:cNvPr id="5" name="Content Placeholder 2">
            <a:extLst>
              <a:ext uri="{FF2B5EF4-FFF2-40B4-BE49-F238E27FC236}">
                <a16:creationId xmlns:a16="http://schemas.microsoft.com/office/drawing/2014/main" id="{39FB549B-6E78-474B-B4EC-E8C082DA97A3}"/>
              </a:ext>
            </a:extLst>
          </p:cNvPr>
          <p:cNvGraphicFramePr>
            <a:graphicFrameLocks noGrp="1"/>
          </p:cNvGraphicFramePr>
          <p:nvPr>
            <p:ph idx="1"/>
            <p:extLst>
              <p:ext uri="{D42A27DB-BD31-4B8C-83A1-F6EECF244321}">
                <p14:modId xmlns:p14="http://schemas.microsoft.com/office/powerpoint/2010/main" val="135538640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3976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6A5F1D-7256-B841-B09C-7504401A915C}"/>
              </a:ext>
            </a:extLst>
          </p:cNvPr>
          <p:cNvSpPr txBox="1"/>
          <p:nvPr/>
        </p:nvSpPr>
        <p:spPr>
          <a:xfrm>
            <a:off x="874815" y="798703"/>
            <a:ext cx="5221185" cy="30720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kern="1200" dirty="0">
                <a:solidFill>
                  <a:schemeClr val="tx1"/>
                </a:solidFill>
                <a:latin typeface="+mj-lt"/>
                <a:ea typeface="+mj-ea"/>
                <a:cs typeface="+mj-cs"/>
              </a:rPr>
              <a:t>CALL OUT CULTURE: AFTER THE COMMENTS FADE</a:t>
            </a:r>
          </a:p>
        </p:txBody>
      </p:sp>
      <p:sp>
        <p:nvSpPr>
          <p:cNvPr id="3" name="TextBox 2">
            <a:extLst>
              <a:ext uri="{FF2B5EF4-FFF2-40B4-BE49-F238E27FC236}">
                <a16:creationId xmlns:a16="http://schemas.microsoft.com/office/drawing/2014/main" id="{5A973EDC-0B4D-BB46-C3A5-28576A17C6F2}"/>
              </a:ext>
            </a:extLst>
          </p:cNvPr>
          <p:cNvSpPr txBox="1"/>
          <p:nvPr/>
        </p:nvSpPr>
        <p:spPr>
          <a:xfrm>
            <a:off x="3251200" y="4514333"/>
            <a:ext cx="6832600" cy="1569660"/>
          </a:xfrm>
          <a:prstGeom prst="rect">
            <a:avLst/>
          </a:prstGeom>
          <a:noFill/>
        </p:spPr>
        <p:txBody>
          <a:bodyPr wrap="square">
            <a:spAutoFit/>
          </a:bodyPr>
          <a:lstStyle/>
          <a:p>
            <a:pPr algn="l"/>
            <a:r>
              <a:rPr lang="en-CA" sz="2400" b="1" i="0" dirty="0">
                <a:solidFill>
                  <a:srgbClr val="0F0F0F"/>
                </a:solidFill>
                <a:effectLst/>
                <a:latin typeface="YouTube Sans"/>
                <a:hlinkClick r:id="rId3"/>
              </a:rPr>
              <a:t>Jon </a:t>
            </a:r>
            <a:r>
              <a:rPr lang="en-CA" sz="2400" b="1" i="0" dirty="0" err="1">
                <a:solidFill>
                  <a:srgbClr val="0F0F0F"/>
                </a:solidFill>
                <a:effectLst/>
                <a:latin typeface="YouTube Sans"/>
                <a:hlinkClick r:id="rId3"/>
              </a:rPr>
              <a:t>Ronson</a:t>
            </a:r>
            <a:r>
              <a:rPr lang="en-CA" sz="2400" b="1" i="0" dirty="0">
                <a:solidFill>
                  <a:srgbClr val="0F0F0F"/>
                </a:solidFill>
                <a:effectLst/>
                <a:latin typeface="YouTube Sans"/>
                <a:hlinkClick r:id="rId3"/>
              </a:rPr>
              <a:t> When online shaming spirals out of control</a:t>
            </a:r>
            <a:endParaRPr lang="en-CA" sz="2400" b="1" i="0" dirty="0">
              <a:solidFill>
                <a:srgbClr val="0F0F0F"/>
              </a:solidFill>
              <a:effectLst/>
              <a:latin typeface="YouTube Sans"/>
            </a:endParaRPr>
          </a:p>
          <a:p>
            <a:br>
              <a:rPr lang="en-CA" sz="2400" dirty="0"/>
            </a:br>
            <a:endParaRPr lang="en-US" sz="2400" dirty="0"/>
          </a:p>
        </p:txBody>
      </p:sp>
    </p:spTree>
    <p:extLst>
      <p:ext uri="{BB962C8B-B14F-4D97-AF65-F5344CB8AC3E}">
        <p14:creationId xmlns:p14="http://schemas.microsoft.com/office/powerpoint/2010/main" val="65705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71B-E80A-65CA-3A7A-6A11283F16D5}"/>
              </a:ext>
            </a:extLst>
          </p:cNvPr>
          <p:cNvSpPr>
            <a:spLocks noGrp="1"/>
          </p:cNvSpPr>
          <p:nvPr>
            <p:ph type="title"/>
          </p:nvPr>
        </p:nvSpPr>
        <p:spPr/>
        <p:txBody>
          <a:bodyPr/>
          <a:lstStyle/>
          <a:p>
            <a:r>
              <a:rPr lang="en-US" dirty="0"/>
              <a:t>VPNs</a:t>
            </a:r>
          </a:p>
        </p:txBody>
      </p:sp>
      <p:sp>
        <p:nvSpPr>
          <p:cNvPr id="3" name="Content Placeholder 2">
            <a:extLst>
              <a:ext uri="{FF2B5EF4-FFF2-40B4-BE49-F238E27FC236}">
                <a16:creationId xmlns:a16="http://schemas.microsoft.com/office/drawing/2014/main" id="{9DF7657C-AEE6-BF46-4E13-0248FBBC9066}"/>
              </a:ext>
            </a:extLst>
          </p:cNvPr>
          <p:cNvSpPr>
            <a:spLocks noGrp="1"/>
          </p:cNvSpPr>
          <p:nvPr>
            <p:ph idx="1"/>
          </p:nvPr>
        </p:nvSpPr>
        <p:spPr/>
        <p:txBody>
          <a:bodyPr>
            <a:normAutofit fontScale="92500" lnSpcReduction="10000"/>
          </a:bodyPr>
          <a:lstStyle/>
          <a:p>
            <a:r>
              <a:rPr lang="en-US" dirty="0"/>
              <a:t>What are they?</a:t>
            </a:r>
          </a:p>
          <a:p>
            <a:pPr lvl="1"/>
            <a:r>
              <a:rPr lang="en-US" dirty="0"/>
              <a:t>Virtual Private Networks</a:t>
            </a:r>
          </a:p>
          <a:p>
            <a:pPr lvl="1"/>
            <a:r>
              <a:rPr lang="en-US" dirty="0"/>
              <a:t>Encrypt data – scrambles and needs a key</a:t>
            </a:r>
          </a:p>
          <a:p>
            <a:pPr lvl="1"/>
            <a:r>
              <a:rPr lang="en-US" dirty="0"/>
              <a:t>Change your IP address</a:t>
            </a:r>
          </a:p>
          <a:p>
            <a:pPr lvl="1"/>
            <a:r>
              <a:rPr lang="en-US" dirty="0"/>
              <a:t>Provide a barrier between your computer and the open internet</a:t>
            </a:r>
          </a:p>
          <a:p>
            <a:r>
              <a:rPr lang="en-US" dirty="0"/>
              <a:t>Why do we use them?</a:t>
            </a:r>
          </a:p>
          <a:p>
            <a:pPr lvl="1"/>
            <a:r>
              <a:rPr lang="en-US" dirty="0"/>
              <a:t>To encrypt your personal data, browsing, and files</a:t>
            </a:r>
          </a:p>
          <a:p>
            <a:pPr lvl="1"/>
            <a:r>
              <a:rPr lang="en-US" dirty="0"/>
              <a:t>To access your files and services on remote local networks</a:t>
            </a:r>
          </a:p>
          <a:p>
            <a:pPr lvl="1"/>
            <a:r>
              <a:rPr lang="en-US" dirty="0"/>
              <a:t>Censorship workaround</a:t>
            </a:r>
          </a:p>
          <a:p>
            <a:pPr lvl="1"/>
            <a:r>
              <a:rPr lang="en-US" dirty="0"/>
              <a:t>Stop tracking software</a:t>
            </a:r>
          </a:p>
          <a:p>
            <a:pPr lvl="1"/>
            <a:r>
              <a:rPr lang="en-US" dirty="0"/>
              <a:t>Locks our data door to hackers and scrapers</a:t>
            </a:r>
          </a:p>
          <a:p>
            <a:pPr lvl="1"/>
            <a:r>
              <a:rPr lang="en-US" dirty="0"/>
              <a:t>Torrenting, pirating, bypassing copyright</a:t>
            </a:r>
          </a:p>
          <a:p>
            <a:pPr marL="457200" lvl="1" indent="0">
              <a:buNone/>
            </a:pPr>
            <a:endParaRPr lang="en-US" dirty="0"/>
          </a:p>
          <a:p>
            <a:endParaRPr lang="en-US" dirty="0"/>
          </a:p>
        </p:txBody>
      </p:sp>
    </p:spTree>
    <p:extLst>
      <p:ext uri="{BB962C8B-B14F-4D97-AF65-F5344CB8AC3E}">
        <p14:creationId xmlns:p14="http://schemas.microsoft.com/office/powerpoint/2010/main" val="184044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888D53-809D-B80B-636D-809B40F6BDEC}"/>
              </a:ext>
            </a:extLst>
          </p:cNvPr>
          <p:cNvSpPr>
            <a:spLocks noGrp="1"/>
          </p:cNvSpPr>
          <p:nvPr>
            <p:ph idx="1"/>
          </p:nvPr>
        </p:nvSpPr>
        <p:spPr/>
        <p:txBody>
          <a:bodyPr>
            <a:normAutofit lnSpcReduction="10000"/>
          </a:bodyPr>
          <a:lstStyle/>
          <a:p>
            <a:pPr marL="0" indent="0">
              <a:buNone/>
            </a:pPr>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lgn="r">
              <a:buNone/>
            </a:pPr>
            <a:r>
              <a:rPr lang="en-US" dirty="0">
                <a:hlinkClick r:id="rId3"/>
              </a:rPr>
              <a:t>source</a:t>
            </a:r>
            <a:endParaRPr lang="en-US" dirty="0"/>
          </a:p>
        </p:txBody>
      </p:sp>
      <p:pic>
        <p:nvPicPr>
          <p:cNvPr id="5" name="Picture 4" descr="Diagram&#10;&#10;Description automatically generated">
            <a:extLst>
              <a:ext uri="{FF2B5EF4-FFF2-40B4-BE49-F238E27FC236}">
                <a16:creationId xmlns:a16="http://schemas.microsoft.com/office/drawing/2014/main" id="{8E84961F-9205-CC55-4F40-90DC4DD58110}"/>
              </a:ext>
            </a:extLst>
          </p:cNvPr>
          <p:cNvPicPr>
            <a:picLocks noChangeAspect="1"/>
          </p:cNvPicPr>
          <p:nvPr/>
        </p:nvPicPr>
        <p:blipFill>
          <a:blip r:embed="rId4"/>
          <a:stretch>
            <a:fillRect/>
          </a:stretch>
        </p:blipFill>
        <p:spPr>
          <a:xfrm>
            <a:off x="838200" y="0"/>
            <a:ext cx="8821189" cy="6880526"/>
          </a:xfrm>
          <a:prstGeom prst="rect">
            <a:avLst/>
          </a:prstGeom>
        </p:spPr>
      </p:pic>
    </p:spTree>
    <p:extLst>
      <p:ext uri="{BB962C8B-B14F-4D97-AF65-F5344CB8AC3E}">
        <p14:creationId xmlns:p14="http://schemas.microsoft.com/office/powerpoint/2010/main" val="312511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4F2E-5CD9-F2E7-8530-B5FEA4CFAF7E}"/>
              </a:ext>
            </a:extLst>
          </p:cNvPr>
          <p:cNvSpPr>
            <a:spLocks noGrp="1"/>
          </p:cNvSpPr>
          <p:nvPr>
            <p:ph type="title"/>
          </p:nvPr>
        </p:nvSpPr>
        <p:spPr/>
        <p:txBody>
          <a:bodyPr/>
          <a:lstStyle/>
          <a:p>
            <a:r>
              <a:rPr lang="en-US" dirty="0"/>
              <a:t>VPNs</a:t>
            </a:r>
          </a:p>
        </p:txBody>
      </p:sp>
      <p:sp>
        <p:nvSpPr>
          <p:cNvPr id="3" name="Content Placeholder 2">
            <a:extLst>
              <a:ext uri="{FF2B5EF4-FFF2-40B4-BE49-F238E27FC236}">
                <a16:creationId xmlns:a16="http://schemas.microsoft.com/office/drawing/2014/main" id="{4EC8B969-D370-790D-157F-7A6DFB2263DE}"/>
              </a:ext>
            </a:extLst>
          </p:cNvPr>
          <p:cNvSpPr>
            <a:spLocks noGrp="1"/>
          </p:cNvSpPr>
          <p:nvPr>
            <p:ph idx="1"/>
          </p:nvPr>
        </p:nvSpPr>
        <p:spPr/>
        <p:txBody>
          <a:bodyPr>
            <a:normAutofit/>
          </a:bodyPr>
          <a:lstStyle/>
          <a:p>
            <a:r>
              <a:rPr lang="en-US" dirty="0"/>
              <a:t>Are they safe?</a:t>
            </a:r>
          </a:p>
          <a:p>
            <a:pPr lvl="1"/>
            <a:r>
              <a:rPr lang="en-US" dirty="0"/>
              <a:t>A reputable and proven VPN is safe to use</a:t>
            </a:r>
          </a:p>
          <a:p>
            <a:r>
              <a:rPr lang="en-US" dirty="0"/>
              <a:t>Do they work?</a:t>
            </a:r>
          </a:p>
          <a:p>
            <a:pPr lvl="1"/>
            <a:r>
              <a:rPr lang="en-US" dirty="0"/>
              <a:t>Some encrypt your data better than others</a:t>
            </a:r>
          </a:p>
          <a:p>
            <a:pPr lvl="1"/>
            <a:r>
              <a:rPr lang="en-US" dirty="0"/>
              <a:t>Most require a subscription ($100-$150)</a:t>
            </a:r>
          </a:p>
          <a:p>
            <a:r>
              <a:rPr lang="en-US" dirty="0"/>
              <a:t>Are they legal?</a:t>
            </a:r>
          </a:p>
          <a:p>
            <a:pPr lvl="1"/>
            <a:r>
              <a:rPr lang="en-US" dirty="0"/>
              <a:t>In some countries, they are not or are heavily regulated</a:t>
            </a:r>
          </a:p>
          <a:p>
            <a:r>
              <a:rPr lang="en-US" dirty="0"/>
              <a:t>Which ones are the best?</a:t>
            </a:r>
          </a:p>
          <a:p>
            <a:pPr lvl="1"/>
            <a:r>
              <a:rPr lang="en-US" dirty="0"/>
              <a:t>Do your research. I like </a:t>
            </a:r>
            <a:r>
              <a:rPr lang="en-US" dirty="0" err="1"/>
              <a:t>ExpressVPN</a:t>
            </a:r>
            <a:r>
              <a:rPr lang="en-US" dirty="0"/>
              <a:t> and Nord</a:t>
            </a:r>
          </a:p>
          <a:p>
            <a:pPr marL="457200" lvl="1" indent="0">
              <a:buNone/>
            </a:pPr>
            <a:endParaRPr lang="en-US" dirty="0"/>
          </a:p>
          <a:p>
            <a:endParaRPr lang="en-US" dirty="0"/>
          </a:p>
        </p:txBody>
      </p:sp>
    </p:spTree>
    <p:extLst>
      <p:ext uri="{BB962C8B-B14F-4D97-AF65-F5344CB8AC3E}">
        <p14:creationId xmlns:p14="http://schemas.microsoft.com/office/powerpoint/2010/main" val="60524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22D7-FFBE-7B9F-EE4F-29751DE9214D}"/>
              </a:ext>
            </a:extLst>
          </p:cNvPr>
          <p:cNvSpPr>
            <a:spLocks noGrp="1"/>
          </p:cNvSpPr>
          <p:nvPr>
            <p:ph type="title"/>
          </p:nvPr>
        </p:nvSpPr>
        <p:spPr/>
        <p:txBody>
          <a:bodyPr/>
          <a:lstStyle/>
          <a:p>
            <a:r>
              <a:rPr lang="en-US" dirty="0"/>
              <a:t>What to look for in a VPN</a:t>
            </a:r>
          </a:p>
        </p:txBody>
      </p:sp>
      <p:sp>
        <p:nvSpPr>
          <p:cNvPr id="3" name="Content Placeholder 2">
            <a:extLst>
              <a:ext uri="{FF2B5EF4-FFF2-40B4-BE49-F238E27FC236}">
                <a16:creationId xmlns:a16="http://schemas.microsoft.com/office/drawing/2014/main" id="{73E386BF-BDEF-B3E3-5C3D-A9FF2BCEC5D7}"/>
              </a:ext>
            </a:extLst>
          </p:cNvPr>
          <p:cNvSpPr>
            <a:spLocks noGrp="1"/>
          </p:cNvSpPr>
          <p:nvPr>
            <p:ph idx="1"/>
          </p:nvPr>
        </p:nvSpPr>
        <p:spPr/>
        <p:txBody>
          <a:bodyPr>
            <a:normAutofit lnSpcReduction="10000"/>
          </a:bodyPr>
          <a:lstStyle/>
          <a:p>
            <a:r>
              <a:rPr lang="en-CA" b="1" i="0" dirty="0">
                <a:solidFill>
                  <a:srgbClr val="333333"/>
                </a:solidFill>
                <a:effectLst/>
              </a:rPr>
              <a:t>No-logging policy </a:t>
            </a:r>
            <a:r>
              <a:rPr lang="en-CA" i="0" dirty="0">
                <a:solidFill>
                  <a:srgbClr val="333333"/>
                </a:solidFill>
                <a:effectLst/>
              </a:rPr>
              <a:t>– it cannot log your personal info</a:t>
            </a:r>
          </a:p>
          <a:p>
            <a:r>
              <a:rPr lang="en-CA" b="1" i="0" dirty="0">
                <a:solidFill>
                  <a:srgbClr val="333333"/>
                </a:solidFill>
                <a:effectLst/>
              </a:rPr>
              <a:t>Wide server selection </a:t>
            </a:r>
            <a:r>
              <a:rPr lang="en-CA" i="0" dirty="0">
                <a:solidFill>
                  <a:srgbClr val="333333"/>
                </a:solidFill>
                <a:effectLst/>
              </a:rPr>
              <a:t>– and continually updating</a:t>
            </a:r>
            <a:endParaRPr lang="en-CA" dirty="0">
              <a:solidFill>
                <a:srgbClr val="333333"/>
              </a:solidFill>
            </a:endParaRPr>
          </a:p>
          <a:p>
            <a:r>
              <a:rPr lang="en-CA" b="1" i="0" dirty="0">
                <a:solidFill>
                  <a:srgbClr val="333333"/>
                </a:solidFill>
                <a:effectLst/>
              </a:rPr>
              <a:t>Top-notch security </a:t>
            </a:r>
            <a:r>
              <a:rPr lang="en-CA" i="0" dirty="0">
                <a:solidFill>
                  <a:srgbClr val="333333"/>
                </a:solidFill>
                <a:effectLst/>
              </a:rPr>
              <a:t>- AES-256 encryption at least and OpenVPN protocol on desktop and the IKEv2 protocol </a:t>
            </a:r>
          </a:p>
          <a:p>
            <a:r>
              <a:rPr lang="en-CA" b="1" i="0" dirty="0">
                <a:solidFill>
                  <a:srgbClr val="333333"/>
                </a:solidFill>
                <a:effectLst/>
              </a:rPr>
              <a:t>Streaming performance </a:t>
            </a:r>
            <a:r>
              <a:rPr lang="en-CA" i="0" dirty="0">
                <a:solidFill>
                  <a:srgbClr val="333333"/>
                </a:solidFill>
                <a:effectLst/>
              </a:rPr>
              <a:t>– look for reviews noting streaming performance</a:t>
            </a:r>
            <a:endParaRPr lang="en-CA" dirty="0">
              <a:solidFill>
                <a:srgbClr val="333333"/>
              </a:solidFill>
            </a:endParaRPr>
          </a:p>
          <a:p>
            <a:r>
              <a:rPr lang="en-CA" b="1" i="0" dirty="0">
                <a:solidFill>
                  <a:srgbClr val="333333"/>
                </a:solidFill>
                <a:effectLst/>
              </a:rPr>
              <a:t>Speed</a:t>
            </a:r>
            <a:r>
              <a:rPr lang="en-CA" i="0" dirty="0">
                <a:solidFill>
                  <a:srgbClr val="333333"/>
                </a:solidFill>
                <a:effectLst/>
              </a:rPr>
              <a:t> – VPNs wi</a:t>
            </a:r>
            <a:r>
              <a:rPr lang="en-CA" dirty="0">
                <a:solidFill>
                  <a:srgbClr val="333333"/>
                </a:solidFill>
              </a:rPr>
              <a:t>ll slow your connection find one that is least impacting</a:t>
            </a:r>
          </a:p>
          <a:p>
            <a:pPr marL="0" indent="0" algn="ctr">
              <a:buNone/>
            </a:pPr>
            <a:r>
              <a:rPr lang="en-CA" b="1" dirty="0">
                <a:solidFill>
                  <a:srgbClr val="333333"/>
                </a:solidFill>
              </a:rPr>
              <a:t>Read the reviews!</a:t>
            </a:r>
          </a:p>
          <a:p>
            <a:pPr marL="0" indent="0" algn="r">
              <a:buNone/>
            </a:pPr>
            <a:r>
              <a:rPr lang="en-CA" b="1" dirty="0">
                <a:solidFill>
                  <a:srgbClr val="333333"/>
                </a:solidFill>
                <a:hlinkClick r:id="rId3"/>
              </a:rPr>
              <a:t>Source</a:t>
            </a:r>
            <a:endParaRPr lang="en-US" b="1" dirty="0"/>
          </a:p>
        </p:txBody>
      </p:sp>
    </p:spTree>
    <p:extLst>
      <p:ext uri="{BB962C8B-B14F-4D97-AF65-F5344CB8AC3E}">
        <p14:creationId xmlns:p14="http://schemas.microsoft.com/office/powerpoint/2010/main" val="164497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DC7E-2BF1-797B-12AC-C95959BAF270}"/>
              </a:ext>
            </a:extLst>
          </p:cNvPr>
          <p:cNvSpPr>
            <a:spLocks noGrp="1"/>
          </p:cNvSpPr>
          <p:nvPr>
            <p:ph type="title"/>
          </p:nvPr>
        </p:nvSpPr>
        <p:spPr/>
        <p:txBody>
          <a:bodyPr/>
          <a:lstStyle/>
          <a:p>
            <a:r>
              <a:rPr lang="en-US" dirty="0"/>
              <a:t>Protecting your information </a:t>
            </a:r>
          </a:p>
        </p:txBody>
      </p:sp>
      <p:sp>
        <p:nvSpPr>
          <p:cNvPr id="3" name="Content Placeholder 2">
            <a:extLst>
              <a:ext uri="{FF2B5EF4-FFF2-40B4-BE49-F238E27FC236}">
                <a16:creationId xmlns:a16="http://schemas.microsoft.com/office/drawing/2014/main" id="{FE6DB28E-71C7-3649-E957-7381C69C4587}"/>
              </a:ext>
            </a:extLst>
          </p:cNvPr>
          <p:cNvSpPr>
            <a:spLocks noGrp="1"/>
          </p:cNvSpPr>
          <p:nvPr>
            <p:ph idx="1"/>
          </p:nvPr>
        </p:nvSpPr>
        <p:spPr/>
        <p:txBody>
          <a:bodyPr>
            <a:normAutofit fontScale="77500" lnSpcReduction="20000"/>
          </a:bodyPr>
          <a:lstStyle/>
          <a:p>
            <a:r>
              <a:rPr lang="en-US" dirty="0"/>
              <a:t>Login directly and not through apps or google</a:t>
            </a:r>
          </a:p>
          <a:p>
            <a:r>
              <a:rPr lang="en-US" dirty="0"/>
              <a:t>Use incognito in your browser (Google)</a:t>
            </a:r>
          </a:p>
          <a:p>
            <a:r>
              <a:rPr lang="en-US" dirty="0"/>
              <a:t>Use a different browser (</a:t>
            </a:r>
            <a:r>
              <a:rPr lang="en-US" dirty="0" err="1"/>
              <a:t>duckduckgo</a:t>
            </a:r>
            <a:r>
              <a:rPr lang="en-US" dirty="0"/>
              <a:t> app, extension, search engine)</a:t>
            </a:r>
          </a:p>
          <a:p>
            <a:pPr algn="l" fontAlgn="base"/>
            <a:r>
              <a:rPr lang="en-US" dirty="0"/>
              <a:t>Turn </a:t>
            </a:r>
            <a:r>
              <a:rPr lang="en-US" dirty="0">
                <a:hlinkClick r:id="rId3"/>
              </a:rPr>
              <a:t>on</a:t>
            </a:r>
            <a:r>
              <a:rPr lang="en-US" dirty="0"/>
              <a:t> https in your browser </a:t>
            </a:r>
          </a:p>
          <a:p>
            <a:pPr algn="l" fontAlgn="base"/>
            <a:r>
              <a:rPr lang="en-US" dirty="0"/>
              <a:t>Secure your own site with https</a:t>
            </a:r>
          </a:p>
          <a:p>
            <a:pPr algn="l" fontAlgn="base"/>
            <a:r>
              <a:rPr lang="en-US" dirty="0"/>
              <a:t>Ask to have the information removed</a:t>
            </a:r>
          </a:p>
          <a:p>
            <a:pPr algn="l" fontAlgn="base"/>
            <a:r>
              <a:rPr lang="en-US" dirty="0"/>
              <a:t>Take the time to scrub old accounts</a:t>
            </a:r>
          </a:p>
          <a:p>
            <a:pPr algn="l" fontAlgn="base"/>
            <a:r>
              <a:rPr lang="en-US" dirty="0"/>
              <a:t>Use incognito and look for your name(s), cities, schools etc.</a:t>
            </a:r>
          </a:p>
          <a:p>
            <a:pPr algn="l" fontAlgn="base"/>
            <a:r>
              <a:rPr lang="en-US" dirty="0"/>
              <a:t>Get rid of or archive old emails and attachments</a:t>
            </a:r>
          </a:p>
          <a:p>
            <a:pPr algn="l" fontAlgn="base"/>
            <a:r>
              <a:rPr lang="en-US" dirty="0"/>
              <a:t>For new accounts is it necessary to use all your personal info?</a:t>
            </a:r>
          </a:p>
          <a:p>
            <a:pPr algn="l" fontAlgn="base"/>
            <a:r>
              <a:rPr lang="en-US" dirty="0"/>
              <a:t>Use an extension or app to stop advertisers and other third-parties</a:t>
            </a:r>
          </a:p>
          <a:p>
            <a:pPr lvl="1"/>
            <a:r>
              <a:rPr lang="en-US" dirty="0"/>
              <a:t>Privacy badger</a:t>
            </a:r>
          </a:p>
          <a:p>
            <a:pPr lvl="1"/>
            <a:endParaRPr lang="en-US" dirty="0"/>
          </a:p>
          <a:p>
            <a:pPr lvl="1"/>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272278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098E-4739-142F-99AB-BCCED3A20F07}"/>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C1653C1-C116-23BE-D5D8-F212B0D01A89}"/>
              </a:ext>
            </a:extLst>
          </p:cNvPr>
          <p:cNvSpPr>
            <a:spLocks noGrp="1"/>
          </p:cNvSpPr>
          <p:nvPr>
            <p:ph idx="1"/>
          </p:nvPr>
        </p:nvSpPr>
        <p:spPr/>
        <p:txBody>
          <a:bodyPr/>
          <a:lstStyle/>
          <a:p>
            <a:r>
              <a:rPr lang="en-US" dirty="0">
                <a:hlinkClick r:id="rId2"/>
              </a:rPr>
              <a:t>AmIUnique</a:t>
            </a:r>
            <a:r>
              <a:rPr lang="en-US" dirty="0"/>
              <a:t> – can help you determine how identifiable on the internet</a:t>
            </a:r>
          </a:p>
          <a:p>
            <a:r>
              <a:rPr lang="en-CA" b="0" i="0" dirty="0">
                <a:solidFill>
                  <a:srgbClr val="395BB6"/>
                </a:solidFill>
                <a:effectLst/>
                <a:latin typeface="Work Sans" pitchFamily="2" charset="77"/>
                <a:hlinkClick r:id="rId3"/>
              </a:rPr>
              <a:t>Ipleak.org</a:t>
            </a:r>
            <a:r>
              <a:rPr lang="en-CA" b="0" i="0" dirty="0">
                <a:solidFill>
                  <a:srgbClr val="333333"/>
                </a:solidFill>
                <a:effectLst/>
                <a:latin typeface="Work Sans" pitchFamily="2" charset="77"/>
              </a:rPr>
              <a:t> and </a:t>
            </a:r>
            <a:r>
              <a:rPr lang="en-CA" b="0" i="0" dirty="0">
                <a:solidFill>
                  <a:srgbClr val="395BB6"/>
                </a:solidFill>
                <a:effectLst/>
                <a:latin typeface="Work Sans" pitchFamily="2" charset="77"/>
                <a:hlinkClick r:id="rId4"/>
              </a:rPr>
              <a:t>ipleak.net</a:t>
            </a:r>
            <a:r>
              <a:rPr lang="en-US" b="0" i="0" dirty="0">
                <a:solidFill>
                  <a:srgbClr val="395BB6"/>
                </a:solidFill>
                <a:effectLst/>
                <a:latin typeface="Work Sans" pitchFamily="2" charset="77"/>
              </a:rPr>
              <a:t> </a:t>
            </a:r>
            <a:r>
              <a:rPr lang="en-US" b="0" i="0" dirty="0">
                <a:effectLst/>
                <a:latin typeface="Work Sans" pitchFamily="2" charset="77"/>
              </a:rPr>
              <a:t>can test whether the VPN is working in the ways it should (covering the correct info/data)</a:t>
            </a:r>
          </a:p>
          <a:p>
            <a:r>
              <a:rPr lang="en-US" dirty="0">
                <a:latin typeface="Work Sans" pitchFamily="2" charset="77"/>
                <a:hlinkClick r:id="rId5"/>
              </a:rPr>
              <a:t>Electronic Frontier Foundation</a:t>
            </a:r>
            <a:endParaRPr lang="en-US" dirty="0">
              <a:latin typeface="Work Sans" pitchFamily="2" charset="77"/>
            </a:endParaRPr>
          </a:p>
          <a:p>
            <a:r>
              <a:rPr lang="en-US" dirty="0">
                <a:latin typeface="Work Sans" pitchFamily="2" charset="77"/>
                <a:hlinkClick r:id="rId6"/>
              </a:rPr>
              <a:t>Cover your Tracks</a:t>
            </a:r>
            <a:r>
              <a:rPr lang="en-US" dirty="0">
                <a:latin typeface="Work Sans" pitchFamily="2" charset="77"/>
              </a:rPr>
              <a:t> tests your browsers to assess protection</a:t>
            </a:r>
          </a:p>
          <a:p>
            <a:r>
              <a:rPr lang="en-US" dirty="0">
                <a:latin typeface="Work Sans" pitchFamily="2" charset="77"/>
                <a:hlinkClick r:id="rId7"/>
              </a:rPr>
              <a:t>US data brokers</a:t>
            </a:r>
            <a:r>
              <a:rPr lang="en-US" dirty="0">
                <a:latin typeface="Work Sans" pitchFamily="2" charset="77"/>
              </a:rPr>
              <a:t> – database of companies buying and selling your data</a:t>
            </a:r>
            <a:endParaRPr lang="en-US" dirty="0"/>
          </a:p>
        </p:txBody>
      </p:sp>
    </p:spTree>
    <p:extLst>
      <p:ext uri="{BB962C8B-B14F-4D97-AF65-F5344CB8AC3E}">
        <p14:creationId xmlns:p14="http://schemas.microsoft.com/office/powerpoint/2010/main" val="2103754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6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B06BB8-715A-AB42-840E-F6DEA10C50DF}"/>
              </a:ext>
            </a:extLst>
          </p:cNvPr>
          <p:cNvPicPr>
            <a:picLocks noGrp="1" noChangeAspect="1"/>
          </p:cNvPicPr>
          <p:nvPr>
            <p:ph idx="1"/>
          </p:nvPr>
        </p:nvPicPr>
        <p:blipFill>
          <a:blip r:embed="rId3"/>
          <a:stretch>
            <a:fillRect/>
          </a:stretch>
        </p:blipFill>
        <p:spPr>
          <a:xfrm>
            <a:off x="3116820" y="643467"/>
            <a:ext cx="5958359" cy="5571066"/>
          </a:xfrm>
          <a:prstGeom prst="rect">
            <a:avLst/>
          </a:prstGeom>
        </p:spPr>
      </p:pic>
    </p:spTree>
    <p:extLst>
      <p:ext uri="{BB962C8B-B14F-4D97-AF65-F5344CB8AC3E}">
        <p14:creationId xmlns:p14="http://schemas.microsoft.com/office/powerpoint/2010/main" val="4059391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1929</TotalTime>
  <Words>2821</Words>
  <Application>Microsoft Macintosh PowerPoint</Application>
  <PresentationFormat>Widescreen</PresentationFormat>
  <Paragraphs>254</Paragraphs>
  <Slides>21</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-apple-system</vt:lpstr>
      <vt:lpstr>Arial</vt:lpstr>
      <vt:lpstr>Calibri</vt:lpstr>
      <vt:lpstr>Calibri Light</vt:lpstr>
      <vt:lpstr>Merriweather</vt:lpstr>
      <vt:lpstr>Open Sans</vt:lpstr>
      <vt:lpstr>Tiempos Text</vt:lpstr>
      <vt:lpstr>Work Sans</vt:lpstr>
      <vt:lpstr>YouTube Sans</vt:lpstr>
      <vt:lpstr>Office Theme</vt:lpstr>
      <vt:lpstr>The Commentariat</vt:lpstr>
      <vt:lpstr>Today’s Menu</vt:lpstr>
      <vt:lpstr>VPNs</vt:lpstr>
      <vt:lpstr>PowerPoint Presentation</vt:lpstr>
      <vt:lpstr>VPNs</vt:lpstr>
      <vt:lpstr>What to look for in a VPN</vt:lpstr>
      <vt:lpstr>Protecting your information </vt:lpstr>
      <vt:lpstr>Resources</vt:lpstr>
      <vt:lpstr>PowerPoint Presentation</vt:lpstr>
      <vt:lpstr>PowerPoint Presentation</vt:lpstr>
      <vt:lpstr>PowerPoint Presentation</vt:lpstr>
      <vt:lpstr>“How I turn negative Comments into positive interactions”</vt:lpstr>
      <vt:lpstr>PowerPoint Presentation</vt:lpstr>
      <vt:lpstr>PowerPoint Presentation</vt:lpstr>
      <vt:lpstr>PowerPoint Presentation</vt:lpstr>
      <vt:lpstr>Examples of Comments Guidelines</vt:lpstr>
      <vt:lpstr>The Argument For Blog Comments</vt:lpstr>
      <vt:lpstr>The Argument Against Blog Comments</vt:lpstr>
      <vt:lpstr>What does the data say?</vt:lpstr>
      <vt:lpstr>SOME THINGS TO CONSIDER ABOUT YOUR OWN SITE’S GUIDELINES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Suzanne Norman</cp:lastModifiedBy>
  <cp:revision>47</cp:revision>
  <dcterms:created xsi:type="dcterms:W3CDTF">2014-09-12T17:25:11Z</dcterms:created>
  <dcterms:modified xsi:type="dcterms:W3CDTF">2023-04-04T20:35:51Z</dcterms:modified>
</cp:coreProperties>
</file>