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72" r:id="rId2"/>
    <p:sldId id="300" r:id="rId3"/>
    <p:sldId id="313" r:id="rId4"/>
    <p:sldId id="306" r:id="rId5"/>
    <p:sldId id="309" r:id="rId6"/>
    <p:sldId id="311" r:id="rId7"/>
    <p:sldId id="304" r:id="rId8"/>
    <p:sldId id="275" r:id="rId9"/>
    <p:sldId id="298" r:id="rId10"/>
    <p:sldId id="274" r:id="rId11"/>
    <p:sldId id="310" r:id="rId12"/>
    <p:sldId id="277" r:id="rId13"/>
    <p:sldId id="299" r:id="rId14"/>
    <p:sldId id="267" r:id="rId15"/>
    <p:sldId id="284" r:id="rId16"/>
    <p:sldId id="257" r:id="rId17"/>
    <p:sldId id="283" r:id="rId18"/>
    <p:sldId id="258" r:id="rId19"/>
    <p:sldId id="282" r:id="rId20"/>
    <p:sldId id="259" r:id="rId21"/>
    <p:sldId id="281" r:id="rId22"/>
    <p:sldId id="301" r:id="rId23"/>
    <p:sldId id="260" r:id="rId24"/>
    <p:sldId id="280" r:id="rId25"/>
    <p:sldId id="308" r:id="rId26"/>
    <p:sldId id="261" r:id="rId27"/>
    <p:sldId id="285" r:id="rId28"/>
    <p:sldId id="262" r:id="rId29"/>
    <p:sldId id="263" r:id="rId30"/>
    <p:sldId id="266" r:id="rId31"/>
    <p:sldId id="26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074"/>
    <p:restoredTop sz="71947"/>
  </p:normalViewPr>
  <p:slideViewPr>
    <p:cSldViewPr snapToGrid="0" snapToObjects="1">
      <p:cViewPr varScale="1">
        <p:scale>
          <a:sx n="47" d="100"/>
          <a:sy n="47" d="100"/>
        </p:scale>
        <p:origin x="224" y="1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D7B164D-164C-41E3-862F-F48FF643ECD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355766B-44F7-429B-9076-BD98DD3899C2}">
      <dgm:prSet/>
      <dgm:spPr/>
      <dgm:t>
        <a:bodyPr/>
        <a:lstStyle/>
        <a:p>
          <a:pPr>
            <a:lnSpc>
              <a:spcPct val="100000"/>
            </a:lnSpc>
          </a:pPr>
          <a:r>
            <a:rPr lang="en-CA"/>
            <a:t>Check-in</a:t>
          </a:r>
          <a:endParaRPr lang="en-US"/>
        </a:p>
      </dgm:t>
    </dgm:pt>
    <dgm:pt modelId="{1A3A6483-0986-4CBA-B938-84B1CBEEE808}" type="parTrans" cxnId="{AB616898-F5FA-4590-99A8-F13671F314A8}">
      <dgm:prSet/>
      <dgm:spPr/>
      <dgm:t>
        <a:bodyPr/>
        <a:lstStyle/>
        <a:p>
          <a:endParaRPr lang="en-US"/>
        </a:p>
      </dgm:t>
    </dgm:pt>
    <dgm:pt modelId="{E8042385-D9C8-4D46-AFC3-B005017BD625}" type="sibTrans" cxnId="{AB616898-F5FA-4590-99A8-F13671F314A8}">
      <dgm:prSet/>
      <dgm:spPr/>
      <dgm:t>
        <a:bodyPr/>
        <a:lstStyle/>
        <a:p>
          <a:endParaRPr lang="en-US"/>
        </a:p>
      </dgm:t>
    </dgm:pt>
    <dgm:pt modelId="{E9B1E611-8586-4CB7-95E3-DD985F51B816}">
      <dgm:prSet/>
      <dgm:spPr/>
      <dgm:t>
        <a:bodyPr/>
        <a:lstStyle/>
        <a:p>
          <a:pPr>
            <a:lnSpc>
              <a:spcPct val="100000"/>
            </a:lnSpc>
          </a:pPr>
          <a:r>
            <a:rPr lang="en-CA"/>
            <a:t>News from the week</a:t>
          </a:r>
          <a:endParaRPr lang="en-US"/>
        </a:p>
      </dgm:t>
    </dgm:pt>
    <dgm:pt modelId="{9F239602-DAAE-4863-A74B-010E21BDB7A3}" type="parTrans" cxnId="{8E5BF303-E732-46E1-98ED-1E3418AB042E}">
      <dgm:prSet/>
      <dgm:spPr/>
      <dgm:t>
        <a:bodyPr/>
        <a:lstStyle/>
        <a:p>
          <a:endParaRPr lang="en-US"/>
        </a:p>
      </dgm:t>
    </dgm:pt>
    <dgm:pt modelId="{5CB17075-DD5C-413A-9A30-B950C638E38F}" type="sibTrans" cxnId="{8E5BF303-E732-46E1-98ED-1E3418AB042E}">
      <dgm:prSet/>
      <dgm:spPr/>
      <dgm:t>
        <a:bodyPr/>
        <a:lstStyle/>
        <a:p>
          <a:endParaRPr lang="en-US"/>
        </a:p>
      </dgm:t>
    </dgm:pt>
    <dgm:pt modelId="{6BFB415E-BEC7-4538-81E1-36D87C2088CF}">
      <dgm:prSet/>
      <dgm:spPr/>
      <dgm:t>
        <a:bodyPr/>
        <a:lstStyle/>
        <a:p>
          <a:pPr>
            <a:lnSpc>
              <a:spcPct val="100000"/>
            </a:lnSpc>
          </a:pPr>
          <a:r>
            <a:rPr lang="en-CA" dirty="0"/>
            <a:t>The Self Online</a:t>
          </a:r>
          <a:endParaRPr lang="en-US" dirty="0"/>
        </a:p>
      </dgm:t>
    </dgm:pt>
    <dgm:pt modelId="{8F513EAE-C5DD-4150-AA19-1F007F726047}" type="parTrans" cxnId="{26806322-88E1-4DEF-868B-B0BC17750EDC}">
      <dgm:prSet/>
      <dgm:spPr/>
      <dgm:t>
        <a:bodyPr/>
        <a:lstStyle/>
        <a:p>
          <a:endParaRPr lang="en-US"/>
        </a:p>
      </dgm:t>
    </dgm:pt>
    <dgm:pt modelId="{B395EE25-8915-424B-81EC-A96B247E59E0}" type="sibTrans" cxnId="{26806322-88E1-4DEF-868B-B0BC17750EDC}">
      <dgm:prSet/>
      <dgm:spPr/>
      <dgm:t>
        <a:bodyPr/>
        <a:lstStyle/>
        <a:p>
          <a:endParaRPr lang="en-US"/>
        </a:p>
      </dgm:t>
    </dgm:pt>
    <dgm:pt modelId="{0AFF99B0-B6FF-4591-8CA7-192715B84D91}">
      <dgm:prSet/>
      <dgm:spPr/>
      <dgm:t>
        <a:bodyPr/>
        <a:lstStyle/>
        <a:p>
          <a:pPr>
            <a:lnSpc>
              <a:spcPct val="100000"/>
            </a:lnSpc>
          </a:pPr>
          <a:r>
            <a:rPr lang="en-CA" dirty="0"/>
            <a:t>Break</a:t>
          </a:r>
          <a:endParaRPr lang="en-US" dirty="0"/>
        </a:p>
      </dgm:t>
    </dgm:pt>
    <dgm:pt modelId="{1EC110F4-82B1-459B-80AD-F78ABE273A3F}" type="parTrans" cxnId="{48CD824A-9567-4BEC-8DF4-2748D0806811}">
      <dgm:prSet/>
      <dgm:spPr/>
      <dgm:t>
        <a:bodyPr/>
        <a:lstStyle/>
        <a:p>
          <a:endParaRPr lang="en-US"/>
        </a:p>
      </dgm:t>
    </dgm:pt>
    <dgm:pt modelId="{958375A8-36C8-43B0-825C-418B0BF5551D}" type="sibTrans" cxnId="{48CD824A-9567-4BEC-8DF4-2748D0806811}">
      <dgm:prSet/>
      <dgm:spPr/>
      <dgm:t>
        <a:bodyPr/>
        <a:lstStyle/>
        <a:p>
          <a:endParaRPr lang="en-US"/>
        </a:p>
      </dgm:t>
    </dgm:pt>
    <dgm:pt modelId="{2BB68649-6523-7543-92A2-45552F0A2D01}">
      <dgm:prSet/>
      <dgm:spPr/>
      <dgm:t>
        <a:bodyPr/>
        <a:lstStyle/>
        <a:p>
          <a:pPr>
            <a:lnSpc>
              <a:spcPct val="100000"/>
            </a:lnSpc>
          </a:pPr>
          <a:r>
            <a:rPr lang="en-US" dirty="0"/>
            <a:t>Student Presentation Updates</a:t>
          </a:r>
        </a:p>
      </dgm:t>
    </dgm:pt>
    <dgm:pt modelId="{07AF62D7-E59F-9647-B450-4D8441983C3E}" type="parTrans" cxnId="{DE6D8CF5-2E53-7243-95B1-017AE8594FDD}">
      <dgm:prSet/>
      <dgm:spPr/>
      <dgm:t>
        <a:bodyPr/>
        <a:lstStyle/>
        <a:p>
          <a:endParaRPr lang="en-US"/>
        </a:p>
      </dgm:t>
    </dgm:pt>
    <dgm:pt modelId="{2FA17A53-998E-4D41-A3F6-FDF8F9238096}" type="sibTrans" cxnId="{DE6D8CF5-2E53-7243-95B1-017AE8594FDD}">
      <dgm:prSet/>
      <dgm:spPr/>
      <dgm:t>
        <a:bodyPr/>
        <a:lstStyle/>
        <a:p>
          <a:endParaRPr lang="en-US"/>
        </a:p>
      </dgm:t>
    </dgm:pt>
    <dgm:pt modelId="{0027F931-D241-E748-BEC8-EDB4D1E3A774}">
      <dgm:prSet/>
      <dgm:spPr/>
      <dgm:t>
        <a:bodyPr/>
        <a:lstStyle/>
        <a:p>
          <a:pPr>
            <a:lnSpc>
              <a:spcPct val="100000"/>
            </a:lnSpc>
          </a:pPr>
          <a:r>
            <a:rPr lang="en-US" dirty="0"/>
            <a:t>Personal cyberinfrastructures review</a:t>
          </a:r>
        </a:p>
      </dgm:t>
    </dgm:pt>
    <dgm:pt modelId="{2D859FA3-25B8-634C-850C-BC829A406F59}" type="parTrans" cxnId="{1E4F9C72-538E-BA45-891D-DC4414293359}">
      <dgm:prSet/>
      <dgm:spPr/>
      <dgm:t>
        <a:bodyPr/>
        <a:lstStyle/>
        <a:p>
          <a:endParaRPr lang="en-US"/>
        </a:p>
      </dgm:t>
    </dgm:pt>
    <dgm:pt modelId="{DB47C7BD-FD6C-D04D-8721-43235099CAD3}" type="sibTrans" cxnId="{1E4F9C72-538E-BA45-891D-DC4414293359}">
      <dgm:prSet/>
      <dgm:spPr/>
      <dgm:t>
        <a:bodyPr/>
        <a:lstStyle/>
        <a:p>
          <a:endParaRPr lang="en-US"/>
        </a:p>
      </dgm:t>
    </dgm:pt>
    <dgm:pt modelId="{606D6051-F8E5-8C46-A958-8D1748494CEB}">
      <dgm:prSet/>
      <dgm:spPr/>
      <dgm:t>
        <a:bodyPr/>
        <a:lstStyle/>
        <a:p>
          <a:pPr>
            <a:lnSpc>
              <a:spcPct val="100000"/>
            </a:lnSpc>
          </a:pPr>
          <a:r>
            <a:rPr lang="en-US" dirty="0"/>
            <a:t>Pair and Share</a:t>
          </a:r>
        </a:p>
      </dgm:t>
    </dgm:pt>
    <dgm:pt modelId="{C5E636FE-0DF2-B24E-85AF-B42FF1465825}" type="parTrans" cxnId="{E8DB532E-35BC-8646-BD45-CB6627BFC0DE}">
      <dgm:prSet/>
      <dgm:spPr/>
      <dgm:t>
        <a:bodyPr/>
        <a:lstStyle/>
        <a:p>
          <a:endParaRPr lang="en-US"/>
        </a:p>
      </dgm:t>
    </dgm:pt>
    <dgm:pt modelId="{07EB2300-DD9C-D948-8184-2BD3DC187DF3}" type="sibTrans" cxnId="{E8DB532E-35BC-8646-BD45-CB6627BFC0DE}">
      <dgm:prSet/>
      <dgm:spPr/>
      <dgm:t>
        <a:bodyPr/>
        <a:lstStyle/>
        <a:p>
          <a:endParaRPr lang="en-US"/>
        </a:p>
      </dgm:t>
    </dgm:pt>
    <dgm:pt modelId="{E1F07582-8723-4A67-B217-EC629E3D1092}" type="pres">
      <dgm:prSet presAssocID="{CD7B164D-164C-41E3-862F-F48FF643ECDC}" presName="root" presStyleCnt="0">
        <dgm:presLayoutVars>
          <dgm:dir/>
          <dgm:resizeHandles val="exact"/>
        </dgm:presLayoutVars>
      </dgm:prSet>
      <dgm:spPr/>
    </dgm:pt>
    <dgm:pt modelId="{2C331690-DDCF-483A-9723-3A8FBCA6FC4B}" type="pres">
      <dgm:prSet presAssocID="{7355766B-44F7-429B-9076-BD98DD3899C2}" presName="compNode" presStyleCnt="0"/>
      <dgm:spPr/>
    </dgm:pt>
    <dgm:pt modelId="{4700C104-734D-44D5-A8C5-52532FE2B387}" type="pres">
      <dgm:prSet presAssocID="{7355766B-44F7-429B-9076-BD98DD3899C2}" presName="bgRect" presStyleLbl="bgShp" presStyleIdx="0" presStyleCnt="7"/>
      <dgm:spPr/>
    </dgm:pt>
    <dgm:pt modelId="{4D3A21B5-29D5-4743-983C-9976DCAADF54}" type="pres">
      <dgm:prSet presAssocID="{7355766B-44F7-429B-9076-BD98DD3899C2}"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Check"/>
        </a:ext>
      </dgm:extLst>
    </dgm:pt>
    <dgm:pt modelId="{CD48A140-60CA-4A6F-A305-0E786CD85802}" type="pres">
      <dgm:prSet presAssocID="{7355766B-44F7-429B-9076-BD98DD3899C2}" presName="spaceRect" presStyleCnt="0"/>
      <dgm:spPr/>
    </dgm:pt>
    <dgm:pt modelId="{52842495-5DE5-46B7-857D-5872A7416134}" type="pres">
      <dgm:prSet presAssocID="{7355766B-44F7-429B-9076-BD98DD3899C2}" presName="parTx" presStyleLbl="revTx" presStyleIdx="0" presStyleCnt="7">
        <dgm:presLayoutVars>
          <dgm:chMax val="0"/>
          <dgm:chPref val="0"/>
        </dgm:presLayoutVars>
      </dgm:prSet>
      <dgm:spPr/>
    </dgm:pt>
    <dgm:pt modelId="{DF0C0C89-4E22-4D9F-899E-B082A3B6C97E}" type="pres">
      <dgm:prSet presAssocID="{E8042385-D9C8-4D46-AFC3-B005017BD625}" presName="sibTrans" presStyleCnt="0"/>
      <dgm:spPr/>
    </dgm:pt>
    <dgm:pt modelId="{94B04961-D6AF-4A53-BF57-B7A363C5B1C5}" type="pres">
      <dgm:prSet presAssocID="{E9B1E611-8586-4CB7-95E3-DD985F51B816}" presName="compNode" presStyleCnt="0"/>
      <dgm:spPr/>
    </dgm:pt>
    <dgm:pt modelId="{9D5F5846-5CD6-4EDE-A22A-3FFBB948F673}" type="pres">
      <dgm:prSet presAssocID="{E9B1E611-8586-4CB7-95E3-DD985F51B816}" presName="bgRect" presStyleLbl="bgShp" presStyleIdx="1" presStyleCnt="7"/>
      <dgm:spPr/>
    </dgm:pt>
    <dgm:pt modelId="{5B7D460A-3DAB-48B2-BF1C-FDD3A3AC307D}" type="pres">
      <dgm:prSet presAssocID="{E9B1E611-8586-4CB7-95E3-DD985F51B81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91165C3A-4D8B-4D42-8691-ADFC2D647A1C}" type="pres">
      <dgm:prSet presAssocID="{E9B1E611-8586-4CB7-95E3-DD985F51B816}" presName="spaceRect" presStyleCnt="0"/>
      <dgm:spPr/>
    </dgm:pt>
    <dgm:pt modelId="{A5F5EC8E-53DB-462B-9B86-48DF0041BCDE}" type="pres">
      <dgm:prSet presAssocID="{E9B1E611-8586-4CB7-95E3-DD985F51B816}" presName="parTx" presStyleLbl="revTx" presStyleIdx="1" presStyleCnt="7">
        <dgm:presLayoutVars>
          <dgm:chMax val="0"/>
          <dgm:chPref val="0"/>
        </dgm:presLayoutVars>
      </dgm:prSet>
      <dgm:spPr/>
    </dgm:pt>
    <dgm:pt modelId="{E2596EC0-D9B4-4CCF-B941-164062016EE4}" type="pres">
      <dgm:prSet presAssocID="{5CB17075-DD5C-413A-9A30-B950C638E38F}" presName="sibTrans" presStyleCnt="0"/>
      <dgm:spPr/>
    </dgm:pt>
    <dgm:pt modelId="{4BF108F2-9A9E-1040-87BB-79C06171E209}" type="pres">
      <dgm:prSet presAssocID="{2BB68649-6523-7543-92A2-45552F0A2D01}" presName="compNode" presStyleCnt="0"/>
      <dgm:spPr/>
    </dgm:pt>
    <dgm:pt modelId="{45774945-C833-0846-9D61-14BE2B71813E}" type="pres">
      <dgm:prSet presAssocID="{2BB68649-6523-7543-92A2-45552F0A2D01}" presName="bgRect" presStyleLbl="bgShp" presStyleIdx="2" presStyleCnt="7"/>
      <dgm:spPr/>
    </dgm:pt>
    <dgm:pt modelId="{0A0E34FB-EFE9-FA40-A9F0-818DE6363C0F}" type="pres">
      <dgm:prSet presAssocID="{2BB68649-6523-7543-92A2-45552F0A2D01}" presName="iconRect" presStyleLbl="node1" presStyleIdx="2" presStyleCnt="7"/>
      <dgm:spPr/>
    </dgm:pt>
    <dgm:pt modelId="{54D19B59-D436-D443-A31B-E7BC56029B4A}" type="pres">
      <dgm:prSet presAssocID="{2BB68649-6523-7543-92A2-45552F0A2D01}" presName="spaceRect" presStyleCnt="0"/>
      <dgm:spPr/>
    </dgm:pt>
    <dgm:pt modelId="{7BC10ACD-6930-ED43-B9A9-F00C4CE814DA}" type="pres">
      <dgm:prSet presAssocID="{2BB68649-6523-7543-92A2-45552F0A2D01}" presName="parTx" presStyleLbl="revTx" presStyleIdx="2" presStyleCnt="7">
        <dgm:presLayoutVars>
          <dgm:chMax val="0"/>
          <dgm:chPref val="0"/>
        </dgm:presLayoutVars>
      </dgm:prSet>
      <dgm:spPr/>
    </dgm:pt>
    <dgm:pt modelId="{1399335E-3B4D-614B-8B92-90D24608C4E5}" type="pres">
      <dgm:prSet presAssocID="{2FA17A53-998E-4D41-A3F6-FDF8F9238096}" presName="sibTrans" presStyleCnt="0"/>
      <dgm:spPr/>
    </dgm:pt>
    <dgm:pt modelId="{51FEAEC3-9093-E248-8B8C-078184805133}" type="pres">
      <dgm:prSet presAssocID="{0027F931-D241-E748-BEC8-EDB4D1E3A774}" presName="compNode" presStyleCnt="0"/>
      <dgm:spPr/>
    </dgm:pt>
    <dgm:pt modelId="{44D04389-0894-A244-8F01-671E4894E10F}" type="pres">
      <dgm:prSet presAssocID="{0027F931-D241-E748-BEC8-EDB4D1E3A774}" presName="bgRect" presStyleLbl="bgShp" presStyleIdx="3" presStyleCnt="7"/>
      <dgm:spPr/>
    </dgm:pt>
    <dgm:pt modelId="{9BCD3266-1427-9748-A615-5EAAA00A9F13}" type="pres">
      <dgm:prSet presAssocID="{0027F931-D241-E748-BEC8-EDB4D1E3A774}" presName="iconRect" presStyleLbl="node1" presStyleIdx="3" presStyleCnt="7"/>
      <dgm:spPr/>
    </dgm:pt>
    <dgm:pt modelId="{E490C266-4DD7-654B-A959-B34167BB0204}" type="pres">
      <dgm:prSet presAssocID="{0027F931-D241-E748-BEC8-EDB4D1E3A774}" presName="spaceRect" presStyleCnt="0"/>
      <dgm:spPr/>
    </dgm:pt>
    <dgm:pt modelId="{E255F136-A1EA-BD4C-8531-374ED7B89EF1}" type="pres">
      <dgm:prSet presAssocID="{0027F931-D241-E748-BEC8-EDB4D1E3A774}" presName="parTx" presStyleLbl="revTx" presStyleIdx="3" presStyleCnt="7">
        <dgm:presLayoutVars>
          <dgm:chMax val="0"/>
          <dgm:chPref val="0"/>
        </dgm:presLayoutVars>
      </dgm:prSet>
      <dgm:spPr/>
    </dgm:pt>
    <dgm:pt modelId="{481A7643-8A13-7845-880C-977DE39B300A}" type="pres">
      <dgm:prSet presAssocID="{DB47C7BD-FD6C-D04D-8721-43235099CAD3}" presName="sibTrans" presStyleCnt="0"/>
      <dgm:spPr/>
    </dgm:pt>
    <dgm:pt modelId="{2935ACDF-4E14-4264-8AA3-709C6B86F81E}" type="pres">
      <dgm:prSet presAssocID="{0AFF99B0-B6FF-4591-8CA7-192715B84D91}" presName="compNode" presStyleCnt="0"/>
      <dgm:spPr/>
    </dgm:pt>
    <dgm:pt modelId="{83F3A840-678D-4BFB-B6AD-B29432A42E5B}" type="pres">
      <dgm:prSet presAssocID="{0AFF99B0-B6FF-4591-8CA7-192715B84D91}" presName="bgRect" presStyleLbl="bgShp" presStyleIdx="4" presStyleCnt="7"/>
      <dgm:spPr/>
    </dgm:pt>
    <dgm:pt modelId="{527A2234-6D5E-493E-A7C2-C989D280418E}" type="pres">
      <dgm:prSet presAssocID="{0AFF99B0-B6FF-4591-8CA7-192715B84D91}" presName="iconRect" presStyleLbl="node1" presStyleIdx="4"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use"/>
        </a:ext>
      </dgm:extLst>
    </dgm:pt>
    <dgm:pt modelId="{A27F0EBB-4978-434F-B085-720C2B56AB2D}" type="pres">
      <dgm:prSet presAssocID="{0AFF99B0-B6FF-4591-8CA7-192715B84D91}" presName="spaceRect" presStyleCnt="0"/>
      <dgm:spPr/>
    </dgm:pt>
    <dgm:pt modelId="{698A192A-B343-4469-8715-E9C46DC09329}" type="pres">
      <dgm:prSet presAssocID="{0AFF99B0-B6FF-4591-8CA7-192715B84D91}" presName="parTx" presStyleLbl="revTx" presStyleIdx="4" presStyleCnt="7">
        <dgm:presLayoutVars>
          <dgm:chMax val="0"/>
          <dgm:chPref val="0"/>
        </dgm:presLayoutVars>
      </dgm:prSet>
      <dgm:spPr/>
    </dgm:pt>
    <dgm:pt modelId="{6AB28951-E863-4D3D-ABB9-3B495408E336}" type="pres">
      <dgm:prSet presAssocID="{958375A8-36C8-43B0-825C-418B0BF5551D}" presName="sibTrans" presStyleCnt="0"/>
      <dgm:spPr/>
    </dgm:pt>
    <dgm:pt modelId="{77B6DF84-2AD3-4C26-9F3D-6C892E94CB3D}" type="pres">
      <dgm:prSet presAssocID="{6BFB415E-BEC7-4538-81E1-36D87C2088CF}" presName="compNode" presStyleCnt="0"/>
      <dgm:spPr/>
    </dgm:pt>
    <dgm:pt modelId="{A6BB1BF9-F6A8-4C02-8B33-B1CC01AE883C}" type="pres">
      <dgm:prSet presAssocID="{6BFB415E-BEC7-4538-81E1-36D87C2088CF}" presName="bgRect" presStyleLbl="bgShp" presStyleIdx="5" presStyleCnt="7"/>
      <dgm:spPr/>
    </dgm:pt>
    <dgm:pt modelId="{6405C31B-1F30-4B82-AD0A-D508153CAEC1}" type="pres">
      <dgm:prSet presAssocID="{6BFB415E-BEC7-4538-81E1-36D87C2088CF}" presName="iconRect" presStyleLbl="node1" presStyleIdx="5"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61E2EF0E-2D53-44E4-9379-E3DBB363CD09}" type="pres">
      <dgm:prSet presAssocID="{6BFB415E-BEC7-4538-81E1-36D87C2088CF}" presName="spaceRect" presStyleCnt="0"/>
      <dgm:spPr/>
    </dgm:pt>
    <dgm:pt modelId="{E7C96FCF-DAD0-4560-A5E2-61B88BFEF5A2}" type="pres">
      <dgm:prSet presAssocID="{6BFB415E-BEC7-4538-81E1-36D87C2088CF}" presName="parTx" presStyleLbl="revTx" presStyleIdx="5" presStyleCnt="7">
        <dgm:presLayoutVars>
          <dgm:chMax val="0"/>
          <dgm:chPref val="0"/>
        </dgm:presLayoutVars>
      </dgm:prSet>
      <dgm:spPr/>
    </dgm:pt>
    <dgm:pt modelId="{36735408-C799-484F-BF91-1120DFD38A90}" type="pres">
      <dgm:prSet presAssocID="{B395EE25-8915-424B-81EC-A96B247E59E0}" presName="sibTrans" presStyleCnt="0"/>
      <dgm:spPr/>
    </dgm:pt>
    <dgm:pt modelId="{5140D819-2C10-8C4A-B361-1B334A1D5F69}" type="pres">
      <dgm:prSet presAssocID="{606D6051-F8E5-8C46-A958-8D1748494CEB}" presName="compNode" presStyleCnt="0"/>
      <dgm:spPr/>
    </dgm:pt>
    <dgm:pt modelId="{4B6CD07A-9AC6-AA4E-B8E4-D23C823EA848}" type="pres">
      <dgm:prSet presAssocID="{606D6051-F8E5-8C46-A958-8D1748494CEB}" presName="bgRect" presStyleLbl="bgShp" presStyleIdx="6" presStyleCnt="7"/>
      <dgm:spPr/>
    </dgm:pt>
    <dgm:pt modelId="{B5E48BB5-1319-9D4E-BEFA-A90AA65EDF46}" type="pres">
      <dgm:prSet presAssocID="{606D6051-F8E5-8C46-A958-8D1748494CEB}" presName="iconRect" presStyleLbl="node1" presStyleIdx="6" presStyleCnt="7"/>
      <dgm:spPr/>
    </dgm:pt>
    <dgm:pt modelId="{49BD35C0-BF20-584B-AC34-F3C412FC8DAC}" type="pres">
      <dgm:prSet presAssocID="{606D6051-F8E5-8C46-A958-8D1748494CEB}" presName="spaceRect" presStyleCnt="0"/>
      <dgm:spPr/>
    </dgm:pt>
    <dgm:pt modelId="{1DBC2D77-F851-6340-82FD-46AD4720C4D9}" type="pres">
      <dgm:prSet presAssocID="{606D6051-F8E5-8C46-A958-8D1748494CEB}" presName="parTx" presStyleLbl="revTx" presStyleIdx="6" presStyleCnt="7">
        <dgm:presLayoutVars>
          <dgm:chMax val="0"/>
          <dgm:chPref val="0"/>
        </dgm:presLayoutVars>
      </dgm:prSet>
      <dgm:spPr/>
    </dgm:pt>
  </dgm:ptLst>
  <dgm:cxnLst>
    <dgm:cxn modelId="{8E5BF303-E732-46E1-98ED-1E3418AB042E}" srcId="{CD7B164D-164C-41E3-862F-F48FF643ECDC}" destId="{E9B1E611-8586-4CB7-95E3-DD985F51B816}" srcOrd="1" destOrd="0" parTransId="{9F239602-DAAE-4863-A74B-010E21BDB7A3}" sibTransId="{5CB17075-DD5C-413A-9A30-B950C638E38F}"/>
    <dgm:cxn modelId="{77FEA21A-B611-054E-9A99-C6396255D458}" type="presOf" srcId="{0027F931-D241-E748-BEC8-EDB4D1E3A774}" destId="{E255F136-A1EA-BD4C-8531-374ED7B89EF1}" srcOrd="0" destOrd="0" presId="urn:microsoft.com/office/officeart/2018/2/layout/IconVerticalSolidList"/>
    <dgm:cxn modelId="{26806322-88E1-4DEF-868B-B0BC17750EDC}" srcId="{CD7B164D-164C-41E3-862F-F48FF643ECDC}" destId="{6BFB415E-BEC7-4538-81E1-36D87C2088CF}" srcOrd="5" destOrd="0" parTransId="{8F513EAE-C5DD-4150-AA19-1F007F726047}" sibTransId="{B395EE25-8915-424B-81EC-A96B247E59E0}"/>
    <dgm:cxn modelId="{0D1D4225-228F-234E-BBA1-EDDF1C0EB7DC}" type="presOf" srcId="{0AFF99B0-B6FF-4591-8CA7-192715B84D91}" destId="{698A192A-B343-4469-8715-E9C46DC09329}" srcOrd="0" destOrd="0" presId="urn:microsoft.com/office/officeart/2018/2/layout/IconVerticalSolidList"/>
    <dgm:cxn modelId="{E8DB532E-35BC-8646-BD45-CB6627BFC0DE}" srcId="{CD7B164D-164C-41E3-862F-F48FF643ECDC}" destId="{606D6051-F8E5-8C46-A958-8D1748494CEB}" srcOrd="6" destOrd="0" parTransId="{C5E636FE-0DF2-B24E-85AF-B42FF1465825}" sibTransId="{07EB2300-DD9C-D948-8184-2BD3DC187DF3}"/>
    <dgm:cxn modelId="{5F029A2F-5198-4F43-8CB2-5E2B041C4F83}" type="presOf" srcId="{6BFB415E-BEC7-4538-81E1-36D87C2088CF}" destId="{E7C96FCF-DAD0-4560-A5E2-61B88BFEF5A2}" srcOrd="0" destOrd="0" presId="urn:microsoft.com/office/officeart/2018/2/layout/IconVerticalSolidList"/>
    <dgm:cxn modelId="{48CD824A-9567-4BEC-8DF4-2748D0806811}" srcId="{CD7B164D-164C-41E3-862F-F48FF643ECDC}" destId="{0AFF99B0-B6FF-4591-8CA7-192715B84D91}" srcOrd="4" destOrd="0" parTransId="{1EC110F4-82B1-459B-80AD-F78ABE273A3F}" sibTransId="{958375A8-36C8-43B0-825C-418B0BF5551D}"/>
    <dgm:cxn modelId="{0905D255-536A-2A4A-B4AA-4F3DDCD29AF2}" type="presOf" srcId="{2BB68649-6523-7543-92A2-45552F0A2D01}" destId="{7BC10ACD-6930-ED43-B9A9-F00C4CE814DA}" srcOrd="0" destOrd="0" presId="urn:microsoft.com/office/officeart/2018/2/layout/IconVerticalSolidList"/>
    <dgm:cxn modelId="{1E4F9C72-538E-BA45-891D-DC4414293359}" srcId="{CD7B164D-164C-41E3-862F-F48FF643ECDC}" destId="{0027F931-D241-E748-BEC8-EDB4D1E3A774}" srcOrd="3" destOrd="0" parTransId="{2D859FA3-25B8-634C-850C-BC829A406F59}" sibTransId="{DB47C7BD-FD6C-D04D-8721-43235099CAD3}"/>
    <dgm:cxn modelId="{125BB974-C797-F940-9C9F-28795AECF891}" type="presOf" srcId="{606D6051-F8E5-8C46-A958-8D1748494CEB}" destId="{1DBC2D77-F851-6340-82FD-46AD4720C4D9}" srcOrd="0" destOrd="0" presId="urn:microsoft.com/office/officeart/2018/2/layout/IconVerticalSolidList"/>
    <dgm:cxn modelId="{71E4BE8D-A152-A94D-AD9D-4E63D31B0165}" type="presOf" srcId="{7355766B-44F7-429B-9076-BD98DD3899C2}" destId="{52842495-5DE5-46B7-857D-5872A7416134}" srcOrd="0" destOrd="0" presId="urn:microsoft.com/office/officeart/2018/2/layout/IconVerticalSolidList"/>
    <dgm:cxn modelId="{AB616898-F5FA-4590-99A8-F13671F314A8}" srcId="{CD7B164D-164C-41E3-862F-F48FF643ECDC}" destId="{7355766B-44F7-429B-9076-BD98DD3899C2}" srcOrd="0" destOrd="0" parTransId="{1A3A6483-0986-4CBA-B938-84B1CBEEE808}" sibTransId="{E8042385-D9C8-4D46-AFC3-B005017BD625}"/>
    <dgm:cxn modelId="{8590089E-7E51-4053-8280-5C88E8B936DE}" type="presOf" srcId="{CD7B164D-164C-41E3-862F-F48FF643ECDC}" destId="{E1F07582-8723-4A67-B217-EC629E3D1092}" srcOrd="0" destOrd="0" presId="urn:microsoft.com/office/officeart/2018/2/layout/IconVerticalSolidList"/>
    <dgm:cxn modelId="{9268AED9-8ED5-7849-B93A-8B8CC35287BB}" type="presOf" srcId="{E9B1E611-8586-4CB7-95E3-DD985F51B816}" destId="{A5F5EC8E-53DB-462B-9B86-48DF0041BCDE}" srcOrd="0" destOrd="0" presId="urn:microsoft.com/office/officeart/2018/2/layout/IconVerticalSolidList"/>
    <dgm:cxn modelId="{DE6D8CF5-2E53-7243-95B1-017AE8594FDD}" srcId="{CD7B164D-164C-41E3-862F-F48FF643ECDC}" destId="{2BB68649-6523-7543-92A2-45552F0A2D01}" srcOrd="2" destOrd="0" parTransId="{07AF62D7-E59F-9647-B450-4D8441983C3E}" sibTransId="{2FA17A53-998E-4D41-A3F6-FDF8F9238096}"/>
    <dgm:cxn modelId="{81357E01-34D6-C349-BC08-1B133999F37D}" type="presParOf" srcId="{E1F07582-8723-4A67-B217-EC629E3D1092}" destId="{2C331690-DDCF-483A-9723-3A8FBCA6FC4B}" srcOrd="0" destOrd="0" presId="urn:microsoft.com/office/officeart/2018/2/layout/IconVerticalSolidList"/>
    <dgm:cxn modelId="{19A1E7F5-3065-2849-9A1E-552CC51DBC89}" type="presParOf" srcId="{2C331690-DDCF-483A-9723-3A8FBCA6FC4B}" destId="{4700C104-734D-44D5-A8C5-52532FE2B387}" srcOrd="0" destOrd="0" presId="urn:microsoft.com/office/officeart/2018/2/layout/IconVerticalSolidList"/>
    <dgm:cxn modelId="{BE119768-C5F0-704A-9AC3-BCC61E578157}" type="presParOf" srcId="{2C331690-DDCF-483A-9723-3A8FBCA6FC4B}" destId="{4D3A21B5-29D5-4743-983C-9976DCAADF54}" srcOrd="1" destOrd="0" presId="urn:microsoft.com/office/officeart/2018/2/layout/IconVerticalSolidList"/>
    <dgm:cxn modelId="{8AA21E44-E1B9-B547-8CB7-046753F47A2B}" type="presParOf" srcId="{2C331690-DDCF-483A-9723-3A8FBCA6FC4B}" destId="{CD48A140-60CA-4A6F-A305-0E786CD85802}" srcOrd="2" destOrd="0" presId="urn:microsoft.com/office/officeart/2018/2/layout/IconVerticalSolidList"/>
    <dgm:cxn modelId="{203B5791-A2FC-CC4C-B68D-AA797B044BF6}" type="presParOf" srcId="{2C331690-DDCF-483A-9723-3A8FBCA6FC4B}" destId="{52842495-5DE5-46B7-857D-5872A7416134}" srcOrd="3" destOrd="0" presId="urn:microsoft.com/office/officeart/2018/2/layout/IconVerticalSolidList"/>
    <dgm:cxn modelId="{AA77816A-BD40-D847-9D8B-FE86E34477D5}" type="presParOf" srcId="{E1F07582-8723-4A67-B217-EC629E3D1092}" destId="{DF0C0C89-4E22-4D9F-899E-B082A3B6C97E}" srcOrd="1" destOrd="0" presId="urn:microsoft.com/office/officeart/2018/2/layout/IconVerticalSolidList"/>
    <dgm:cxn modelId="{A77FE03F-EB92-C24A-820F-F4769166119E}" type="presParOf" srcId="{E1F07582-8723-4A67-B217-EC629E3D1092}" destId="{94B04961-D6AF-4A53-BF57-B7A363C5B1C5}" srcOrd="2" destOrd="0" presId="urn:microsoft.com/office/officeart/2018/2/layout/IconVerticalSolidList"/>
    <dgm:cxn modelId="{ACDEAF7D-4767-5040-B9BD-173C684F813E}" type="presParOf" srcId="{94B04961-D6AF-4A53-BF57-B7A363C5B1C5}" destId="{9D5F5846-5CD6-4EDE-A22A-3FFBB948F673}" srcOrd="0" destOrd="0" presId="urn:microsoft.com/office/officeart/2018/2/layout/IconVerticalSolidList"/>
    <dgm:cxn modelId="{D5C5C364-9B0F-A547-97FA-A6A511A50B26}" type="presParOf" srcId="{94B04961-D6AF-4A53-BF57-B7A363C5B1C5}" destId="{5B7D460A-3DAB-48B2-BF1C-FDD3A3AC307D}" srcOrd="1" destOrd="0" presId="urn:microsoft.com/office/officeart/2018/2/layout/IconVerticalSolidList"/>
    <dgm:cxn modelId="{1B947066-AE20-7C4A-AE44-6AF2C09BBFB4}" type="presParOf" srcId="{94B04961-D6AF-4A53-BF57-B7A363C5B1C5}" destId="{91165C3A-4D8B-4D42-8691-ADFC2D647A1C}" srcOrd="2" destOrd="0" presId="urn:microsoft.com/office/officeart/2018/2/layout/IconVerticalSolidList"/>
    <dgm:cxn modelId="{E27A3F7F-F1A4-4A4E-A82E-88CA88F14064}" type="presParOf" srcId="{94B04961-D6AF-4A53-BF57-B7A363C5B1C5}" destId="{A5F5EC8E-53DB-462B-9B86-48DF0041BCDE}" srcOrd="3" destOrd="0" presId="urn:microsoft.com/office/officeart/2018/2/layout/IconVerticalSolidList"/>
    <dgm:cxn modelId="{5BD3E373-931A-AE48-8FC8-77F07FA34C71}" type="presParOf" srcId="{E1F07582-8723-4A67-B217-EC629E3D1092}" destId="{E2596EC0-D9B4-4CCF-B941-164062016EE4}" srcOrd="3" destOrd="0" presId="urn:microsoft.com/office/officeart/2018/2/layout/IconVerticalSolidList"/>
    <dgm:cxn modelId="{D8912499-E249-744F-9966-6CC172101E5B}" type="presParOf" srcId="{E1F07582-8723-4A67-B217-EC629E3D1092}" destId="{4BF108F2-9A9E-1040-87BB-79C06171E209}" srcOrd="4" destOrd="0" presId="urn:microsoft.com/office/officeart/2018/2/layout/IconVerticalSolidList"/>
    <dgm:cxn modelId="{E5119712-DC13-354E-9873-884BD3DEE8E7}" type="presParOf" srcId="{4BF108F2-9A9E-1040-87BB-79C06171E209}" destId="{45774945-C833-0846-9D61-14BE2B71813E}" srcOrd="0" destOrd="0" presId="urn:microsoft.com/office/officeart/2018/2/layout/IconVerticalSolidList"/>
    <dgm:cxn modelId="{25C16F72-BF08-334F-98DC-836D3FC6E26B}" type="presParOf" srcId="{4BF108F2-9A9E-1040-87BB-79C06171E209}" destId="{0A0E34FB-EFE9-FA40-A9F0-818DE6363C0F}" srcOrd="1" destOrd="0" presId="urn:microsoft.com/office/officeart/2018/2/layout/IconVerticalSolidList"/>
    <dgm:cxn modelId="{E4ED643E-7619-1748-A89B-470BCF68C95A}" type="presParOf" srcId="{4BF108F2-9A9E-1040-87BB-79C06171E209}" destId="{54D19B59-D436-D443-A31B-E7BC56029B4A}" srcOrd="2" destOrd="0" presId="urn:microsoft.com/office/officeart/2018/2/layout/IconVerticalSolidList"/>
    <dgm:cxn modelId="{A6512B48-585A-9246-9358-27FA1F5F7B31}" type="presParOf" srcId="{4BF108F2-9A9E-1040-87BB-79C06171E209}" destId="{7BC10ACD-6930-ED43-B9A9-F00C4CE814DA}" srcOrd="3" destOrd="0" presId="urn:microsoft.com/office/officeart/2018/2/layout/IconVerticalSolidList"/>
    <dgm:cxn modelId="{8F8C5347-2AB4-D143-8A74-B0A4F07557FE}" type="presParOf" srcId="{E1F07582-8723-4A67-B217-EC629E3D1092}" destId="{1399335E-3B4D-614B-8B92-90D24608C4E5}" srcOrd="5" destOrd="0" presId="urn:microsoft.com/office/officeart/2018/2/layout/IconVerticalSolidList"/>
    <dgm:cxn modelId="{A7FAFD51-7051-944C-8FB7-2A341EE7027E}" type="presParOf" srcId="{E1F07582-8723-4A67-B217-EC629E3D1092}" destId="{51FEAEC3-9093-E248-8B8C-078184805133}" srcOrd="6" destOrd="0" presId="urn:microsoft.com/office/officeart/2018/2/layout/IconVerticalSolidList"/>
    <dgm:cxn modelId="{8FF56D74-DA88-AB4C-B335-0473D29F3AE5}" type="presParOf" srcId="{51FEAEC3-9093-E248-8B8C-078184805133}" destId="{44D04389-0894-A244-8F01-671E4894E10F}" srcOrd="0" destOrd="0" presId="urn:microsoft.com/office/officeart/2018/2/layout/IconVerticalSolidList"/>
    <dgm:cxn modelId="{61C54E2D-B769-2F42-882C-BD85FF731DCE}" type="presParOf" srcId="{51FEAEC3-9093-E248-8B8C-078184805133}" destId="{9BCD3266-1427-9748-A615-5EAAA00A9F13}" srcOrd="1" destOrd="0" presId="urn:microsoft.com/office/officeart/2018/2/layout/IconVerticalSolidList"/>
    <dgm:cxn modelId="{56CBB126-CB66-F843-804F-F0CEB22110C2}" type="presParOf" srcId="{51FEAEC3-9093-E248-8B8C-078184805133}" destId="{E490C266-4DD7-654B-A959-B34167BB0204}" srcOrd="2" destOrd="0" presId="urn:microsoft.com/office/officeart/2018/2/layout/IconVerticalSolidList"/>
    <dgm:cxn modelId="{55A2818E-89F3-7549-82C4-7493EC3E91F1}" type="presParOf" srcId="{51FEAEC3-9093-E248-8B8C-078184805133}" destId="{E255F136-A1EA-BD4C-8531-374ED7B89EF1}" srcOrd="3" destOrd="0" presId="urn:microsoft.com/office/officeart/2018/2/layout/IconVerticalSolidList"/>
    <dgm:cxn modelId="{75DB804E-6B6C-3147-90C8-CD06C5865773}" type="presParOf" srcId="{E1F07582-8723-4A67-B217-EC629E3D1092}" destId="{481A7643-8A13-7845-880C-977DE39B300A}" srcOrd="7" destOrd="0" presId="urn:microsoft.com/office/officeart/2018/2/layout/IconVerticalSolidList"/>
    <dgm:cxn modelId="{EAF9672D-3FAC-8546-8FF8-32E6E3D3DEE8}" type="presParOf" srcId="{E1F07582-8723-4A67-B217-EC629E3D1092}" destId="{2935ACDF-4E14-4264-8AA3-709C6B86F81E}" srcOrd="8" destOrd="0" presId="urn:microsoft.com/office/officeart/2018/2/layout/IconVerticalSolidList"/>
    <dgm:cxn modelId="{4CE8D806-E13C-8F4F-BD3E-B39D6C92FD74}" type="presParOf" srcId="{2935ACDF-4E14-4264-8AA3-709C6B86F81E}" destId="{83F3A840-678D-4BFB-B6AD-B29432A42E5B}" srcOrd="0" destOrd="0" presId="urn:microsoft.com/office/officeart/2018/2/layout/IconVerticalSolidList"/>
    <dgm:cxn modelId="{88F22399-6E47-9040-9D32-C7340AEA5179}" type="presParOf" srcId="{2935ACDF-4E14-4264-8AA3-709C6B86F81E}" destId="{527A2234-6D5E-493E-A7C2-C989D280418E}" srcOrd="1" destOrd="0" presId="urn:microsoft.com/office/officeart/2018/2/layout/IconVerticalSolidList"/>
    <dgm:cxn modelId="{D580EE54-ED33-764C-9F87-CFA32865814D}" type="presParOf" srcId="{2935ACDF-4E14-4264-8AA3-709C6B86F81E}" destId="{A27F0EBB-4978-434F-B085-720C2B56AB2D}" srcOrd="2" destOrd="0" presId="urn:microsoft.com/office/officeart/2018/2/layout/IconVerticalSolidList"/>
    <dgm:cxn modelId="{F4882713-5D32-F542-99BB-65FA8F678722}" type="presParOf" srcId="{2935ACDF-4E14-4264-8AA3-709C6B86F81E}" destId="{698A192A-B343-4469-8715-E9C46DC09329}" srcOrd="3" destOrd="0" presId="urn:microsoft.com/office/officeart/2018/2/layout/IconVerticalSolidList"/>
    <dgm:cxn modelId="{58CB3E3F-8BB4-614D-9745-FC018D78679A}" type="presParOf" srcId="{E1F07582-8723-4A67-B217-EC629E3D1092}" destId="{6AB28951-E863-4D3D-ABB9-3B495408E336}" srcOrd="9" destOrd="0" presId="urn:microsoft.com/office/officeart/2018/2/layout/IconVerticalSolidList"/>
    <dgm:cxn modelId="{3D7D7ADC-4400-B144-ADBA-D081C4A6B1C0}" type="presParOf" srcId="{E1F07582-8723-4A67-B217-EC629E3D1092}" destId="{77B6DF84-2AD3-4C26-9F3D-6C892E94CB3D}" srcOrd="10" destOrd="0" presId="urn:microsoft.com/office/officeart/2018/2/layout/IconVerticalSolidList"/>
    <dgm:cxn modelId="{10A376CB-0A0C-6E49-AA48-86E96FC05A79}" type="presParOf" srcId="{77B6DF84-2AD3-4C26-9F3D-6C892E94CB3D}" destId="{A6BB1BF9-F6A8-4C02-8B33-B1CC01AE883C}" srcOrd="0" destOrd="0" presId="urn:microsoft.com/office/officeart/2018/2/layout/IconVerticalSolidList"/>
    <dgm:cxn modelId="{FE79DBEA-0F0E-6746-A588-893359B941B4}" type="presParOf" srcId="{77B6DF84-2AD3-4C26-9F3D-6C892E94CB3D}" destId="{6405C31B-1F30-4B82-AD0A-D508153CAEC1}" srcOrd="1" destOrd="0" presId="urn:microsoft.com/office/officeart/2018/2/layout/IconVerticalSolidList"/>
    <dgm:cxn modelId="{B0407205-8DE2-FD40-9AB7-4FF429110A7A}" type="presParOf" srcId="{77B6DF84-2AD3-4C26-9F3D-6C892E94CB3D}" destId="{61E2EF0E-2D53-44E4-9379-E3DBB363CD09}" srcOrd="2" destOrd="0" presId="urn:microsoft.com/office/officeart/2018/2/layout/IconVerticalSolidList"/>
    <dgm:cxn modelId="{3055D485-2606-AB4F-B5A3-0EE11E9186FB}" type="presParOf" srcId="{77B6DF84-2AD3-4C26-9F3D-6C892E94CB3D}" destId="{E7C96FCF-DAD0-4560-A5E2-61B88BFEF5A2}" srcOrd="3" destOrd="0" presId="urn:microsoft.com/office/officeart/2018/2/layout/IconVerticalSolidList"/>
    <dgm:cxn modelId="{A5E2B98D-F70A-3448-90E0-8BC0B0D77D21}" type="presParOf" srcId="{E1F07582-8723-4A67-B217-EC629E3D1092}" destId="{36735408-C799-484F-BF91-1120DFD38A90}" srcOrd="11" destOrd="0" presId="urn:microsoft.com/office/officeart/2018/2/layout/IconVerticalSolidList"/>
    <dgm:cxn modelId="{2B0DE95E-4F62-B245-B5AC-28FA398EEE77}" type="presParOf" srcId="{E1F07582-8723-4A67-B217-EC629E3D1092}" destId="{5140D819-2C10-8C4A-B361-1B334A1D5F69}" srcOrd="12" destOrd="0" presId="urn:microsoft.com/office/officeart/2018/2/layout/IconVerticalSolidList"/>
    <dgm:cxn modelId="{1D5BBCE1-F81D-1A44-83CE-543A891C50F9}" type="presParOf" srcId="{5140D819-2C10-8C4A-B361-1B334A1D5F69}" destId="{4B6CD07A-9AC6-AA4E-B8E4-D23C823EA848}" srcOrd="0" destOrd="0" presId="urn:microsoft.com/office/officeart/2018/2/layout/IconVerticalSolidList"/>
    <dgm:cxn modelId="{9C6357AD-9CD6-7041-BB31-1A75BE950640}" type="presParOf" srcId="{5140D819-2C10-8C4A-B361-1B334A1D5F69}" destId="{B5E48BB5-1319-9D4E-BEFA-A90AA65EDF46}" srcOrd="1" destOrd="0" presId="urn:microsoft.com/office/officeart/2018/2/layout/IconVerticalSolidList"/>
    <dgm:cxn modelId="{2DD4FB20-6A48-E844-983C-4594D9D0F04E}" type="presParOf" srcId="{5140D819-2C10-8C4A-B361-1B334A1D5F69}" destId="{49BD35C0-BF20-584B-AC34-F3C412FC8DAC}" srcOrd="2" destOrd="0" presId="urn:microsoft.com/office/officeart/2018/2/layout/IconVerticalSolidList"/>
    <dgm:cxn modelId="{FC3C55BE-7C76-614F-95D5-8E33DDC53F18}" type="presParOf" srcId="{5140D819-2C10-8C4A-B361-1B334A1D5F69}" destId="{1DBC2D77-F851-6340-82FD-46AD4720C4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24AF90-80CE-4442-85FE-CF7B35EA7DAA}"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BC71F317-8B7C-4E99-99C6-B6D7117788F9}">
      <dgm:prSet/>
      <dgm:spPr/>
      <dgm:t>
        <a:bodyPr/>
        <a:lstStyle/>
        <a:p>
          <a:r>
            <a:rPr lang="en-US" dirty="0"/>
            <a:t>What is a Personal Cyberinfrastructure?</a:t>
          </a:r>
        </a:p>
      </dgm:t>
    </dgm:pt>
    <dgm:pt modelId="{C06C0A66-8ED7-4EDB-8DE4-3DB2B24155F9}" type="parTrans" cxnId="{04B3105E-6388-432F-A39B-0F41B4ECAD58}">
      <dgm:prSet/>
      <dgm:spPr/>
      <dgm:t>
        <a:bodyPr/>
        <a:lstStyle/>
        <a:p>
          <a:endParaRPr lang="en-US"/>
        </a:p>
      </dgm:t>
    </dgm:pt>
    <dgm:pt modelId="{BF9F5767-497B-46FD-B776-EBB80207C476}" type="sibTrans" cxnId="{04B3105E-6388-432F-A39B-0F41B4ECAD58}">
      <dgm:prSet/>
      <dgm:spPr/>
      <dgm:t>
        <a:bodyPr/>
        <a:lstStyle/>
        <a:p>
          <a:endParaRPr lang="en-US"/>
        </a:p>
      </dgm:t>
    </dgm:pt>
    <dgm:pt modelId="{C801D2D2-F013-4CE4-A51C-A4CDC2CB06BD}">
      <dgm:prSet/>
      <dgm:spPr/>
      <dgm:t>
        <a:bodyPr/>
        <a:lstStyle/>
        <a:p>
          <a:r>
            <a:rPr lang="en-US" dirty="0"/>
            <a:t>Go to </a:t>
          </a:r>
          <a:r>
            <a:rPr lang="en-US" dirty="0" err="1"/>
            <a:t>Menti.com</a:t>
          </a:r>
          <a:r>
            <a:rPr lang="en-US" dirty="0"/>
            <a:t> and enter the codes 6692 5109</a:t>
          </a:r>
        </a:p>
      </dgm:t>
    </dgm:pt>
    <dgm:pt modelId="{906E40FE-9085-4674-8DA5-6456B88C0916}" type="parTrans" cxnId="{9180D0FE-A449-46AE-B8C1-E2267E839C18}">
      <dgm:prSet/>
      <dgm:spPr/>
      <dgm:t>
        <a:bodyPr/>
        <a:lstStyle/>
        <a:p>
          <a:endParaRPr lang="en-US"/>
        </a:p>
      </dgm:t>
    </dgm:pt>
    <dgm:pt modelId="{3D3FDC19-4AE7-4B46-9FF7-B579940EABB5}" type="sibTrans" cxnId="{9180D0FE-A449-46AE-B8C1-E2267E839C18}">
      <dgm:prSet/>
      <dgm:spPr/>
      <dgm:t>
        <a:bodyPr/>
        <a:lstStyle/>
        <a:p>
          <a:endParaRPr lang="en-US"/>
        </a:p>
      </dgm:t>
    </dgm:pt>
    <dgm:pt modelId="{9075C2C5-ED38-A148-8226-289973D32419}" type="pres">
      <dgm:prSet presAssocID="{A924AF90-80CE-4442-85FE-CF7B35EA7DAA}" presName="diagram" presStyleCnt="0">
        <dgm:presLayoutVars>
          <dgm:chPref val="1"/>
          <dgm:dir/>
          <dgm:animOne val="branch"/>
          <dgm:animLvl val="lvl"/>
          <dgm:resizeHandles/>
        </dgm:presLayoutVars>
      </dgm:prSet>
      <dgm:spPr/>
    </dgm:pt>
    <dgm:pt modelId="{137417C8-9616-3340-9F8D-92177B6FA9D0}" type="pres">
      <dgm:prSet presAssocID="{BC71F317-8B7C-4E99-99C6-B6D7117788F9}" presName="root" presStyleCnt="0"/>
      <dgm:spPr/>
    </dgm:pt>
    <dgm:pt modelId="{C05797A7-E295-9949-ACC6-CFBFA3A55789}" type="pres">
      <dgm:prSet presAssocID="{BC71F317-8B7C-4E99-99C6-B6D7117788F9}" presName="rootComposite" presStyleCnt="0"/>
      <dgm:spPr/>
    </dgm:pt>
    <dgm:pt modelId="{A49684DE-EEBE-5341-9AC8-CFB89636B770}" type="pres">
      <dgm:prSet presAssocID="{BC71F317-8B7C-4E99-99C6-B6D7117788F9}" presName="rootText" presStyleLbl="node1" presStyleIdx="0" presStyleCnt="2"/>
      <dgm:spPr/>
    </dgm:pt>
    <dgm:pt modelId="{08D6DBE0-11CA-3542-9A5C-781D128AD8A6}" type="pres">
      <dgm:prSet presAssocID="{BC71F317-8B7C-4E99-99C6-B6D7117788F9}" presName="rootConnector" presStyleLbl="node1" presStyleIdx="0" presStyleCnt="2"/>
      <dgm:spPr/>
    </dgm:pt>
    <dgm:pt modelId="{29C7C800-E627-144E-B1C4-68D3B9DC1D02}" type="pres">
      <dgm:prSet presAssocID="{BC71F317-8B7C-4E99-99C6-B6D7117788F9}" presName="childShape" presStyleCnt="0"/>
      <dgm:spPr/>
    </dgm:pt>
    <dgm:pt modelId="{08CF2756-10F5-3749-B409-145E4A439373}" type="pres">
      <dgm:prSet presAssocID="{C801D2D2-F013-4CE4-A51C-A4CDC2CB06BD}" presName="root" presStyleCnt="0"/>
      <dgm:spPr/>
    </dgm:pt>
    <dgm:pt modelId="{6DE8D32F-9E2E-634D-B9E5-8E028604D9EC}" type="pres">
      <dgm:prSet presAssocID="{C801D2D2-F013-4CE4-A51C-A4CDC2CB06BD}" presName="rootComposite" presStyleCnt="0"/>
      <dgm:spPr/>
    </dgm:pt>
    <dgm:pt modelId="{374F42F4-7CC9-F742-ADED-DFADB18257B7}" type="pres">
      <dgm:prSet presAssocID="{C801D2D2-F013-4CE4-A51C-A4CDC2CB06BD}" presName="rootText" presStyleLbl="node1" presStyleIdx="1" presStyleCnt="2"/>
      <dgm:spPr/>
    </dgm:pt>
    <dgm:pt modelId="{57D5D4C1-471C-E44F-9CD1-9A5658C3F887}" type="pres">
      <dgm:prSet presAssocID="{C801D2D2-F013-4CE4-A51C-A4CDC2CB06BD}" presName="rootConnector" presStyleLbl="node1" presStyleIdx="1" presStyleCnt="2"/>
      <dgm:spPr/>
    </dgm:pt>
    <dgm:pt modelId="{3113A2F3-595D-E14C-906C-84F8D8E6F5A1}" type="pres">
      <dgm:prSet presAssocID="{C801D2D2-F013-4CE4-A51C-A4CDC2CB06BD}" presName="childShape" presStyleCnt="0"/>
      <dgm:spPr/>
    </dgm:pt>
  </dgm:ptLst>
  <dgm:cxnLst>
    <dgm:cxn modelId="{B2A90B0B-19ED-EC4D-A0B7-EC465DECE0D3}" type="presOf" srcId="{A924AF90-80CE-4442-85FE-CF7B35EA7DAA}" destId="{9075C2C5-ED38-A148-8226-289973D32419}" srcOrd="0" destOrd="0" presId="urn:microsoft.com/office/officeart/2005/8/layout/hierarchy3"/>
    <dgm:cxn modelId="{45518811-8158-2C49-9D1D-846C0DAF06A3}" type="presOf" srcId="{BC71F317-8B7C-4E99-99C6-B6D7117788F9}" destId="{08D6DBE0-11CA-3542-9A5C-781D128AD8A6}" srcOrd="1" destOrd="0" presId="urn:microsoft.com/office/officeart/2005/8/layout/hierarchy3"/>
    <dgm:cxn modelId="{99784037-7C4F-B347-813E-F0A86142EC92}" type="presOf" srcId="{BC71F317-8B7C-4E99-99C6-B6D7117788F9}" destId="{A49684DE-EEBE-5341-9AC8-CFB89636B770}" srcOrd="0" destOrd="0" presId="urn:microsoft.com/office/officeart/2005/8/layout/hierarchy3"/>
    <dgm:cxn modelId="{04B3105E-6388-432F-A39B-0F41B4ECAD58}" srcId="{A924AF90-80CE-4442-85FE-CF7B35EA7DAA}" destId="{BC71F317-8B7C-4E99-99C6-B6D7117788F9}" srcOrd="0" destOrd="0" parTransId="{C06C0A66-8ED7-4EDB-8DE4-3DB2B24155F9}" sibTransId="{BF9F5767-497B-46FD-B776-EBB80207C476}"/>
    <dgm:cxn modelId="{A2E6B38A-3E5F-D544-AF5F-6400F9DC1868}" type="presOf" srcId="{C801D2D2-F013-4CE4-A51C-A4CDC2CB06BD}" destId="{57D5D4C1-471C-E44F-9CD1-9A5658C3F887}" srcOrd="1" destOrd="0" presId="urn:microsoft.com/office/officeart/2005/8/layout/hierarchy3"/>
    <dgm:cxn modelId="{C0E232F3-523C-9540-A0DE-2DB380660163}" type="presOf" srcId="{C801D2D2-F013-4CE4-A51C-A4CDC2CB06BD}" destId="{374F42F4-7CC9-F742-ADED-DFADB18257B7}" srcOrd="0" destOrd="0" presId="urn:microsoft.com/office/officeart/2005/8/layout/hierarchy3"/>
    <dgm:cxn modelId="{9180D0FE-A449-46AE-B8C1-E2267E839C18}" srcId="{A924AF90-80CE-4442-85FE-CF7B35EA7DAA}" destId="{C801D2D2-F013-4CE4-A51C-A4CDC2CB06BD}" srcOrd="1" destOrd="0" parTransId="{906E40FE-9085-4674-8DA5-6456B88C0916}" sibTransId="{3D3FDC19-4AE7-4B46-9FF7-B579940EABB5}"/>
    <dgm:cxn modelId="{AC15A2E6-5461-3E42-B055-8BDA142D1FEF}" type="presParOf" srcId="{9075C2C5-ED38-A148-8226-289973D32419}" destId="{137417C8-9616-3340-9F8D-92177B6FA9D0}" srcOrd="0" destOrd="0" presId="urn:microsoft.com/office/officeart/2005/8/layout/hierarchy3"/>
    <dgm:cxn modelId="{4274AC07-7FD0-3043-87F8-9A296EA05B9B}" type="presParOf" srcId="{137417C8-9616-3340-9F8D-92177B6FA9D0}" destId="{C05797A7-E295-9949-ACC6-CFBFA3A55789}" srcOrd="0" destOrd="0" presId="urn:microsoft.com/office/officeart/2005/8/layout/hierarchy3"/>
    <dgm:cxn modelId="{95C4AC55-9FBE-8F47-86CE-104DD03DBC04}" type="presParOf" srcId="{C05797A7-E295-9949-ACC6-CFBFA3A55789}" destId="{A49684DE-EEBE-5341-9AC8-CFB89636B770}" srcOrd="0" destOrd="0" presId="urn:microsoft.com/office/officeart/2005/8/layout/hierarchy3"/>
    <dgm:cxn modelId="{DEB3BF18-8B35-294F-B7D2-539BD700A12F}" type="presParOf" srcId="{C05797A7-E295-9949-ACC6-CFBFA3A55789}" destId="{08D6DBE0-11CA-3542-9A5C-781D128AD8A6}" srcOrd="1" destOrd="0" presId="urn:microsoft.com/office/officeart/2005/8/layout/hierarchy3"/>
    <dgm:cxn modelId="{E957F296-7B8B-434C-B564-D4C7B85F6305}" type="presParOf" srcId="{137417C8-9616-3340-9F8D-92177B6FA9D0}" destId="{29C7C800-E627-144E-B1C4-68D3B9DC1D02}" srcOrd="1" destOrd="0" presId="urn:microsoft.com/office/officeart/2005/8/layout/hierarchy3"/>
    <dgm:cxn modelId="{5D9EA1B8-E181-924E-AB38-A0E47BDDE500}" type="presParOf" srcId="{9075C2C5-ED38-A148-8226-289973D32419}" destId="{08CF2756-10F5-3749-B409-145E4A439373}" srcOrd="1" destOrd="0" presId="urn:microsoft.com/office/officeart/2005/8/layout/hierarchy3"/>
    <dgm:cxn modelId="{5C834B72-D6AD-F64F-840C-C3995F675D47}" type="presParOf" srcId="{08CF2756-10F5-3749-B409-145E4A439373}" destId="{6DE8D32F-9E2E-634D-B9E5-8E028604D9EC}" srcOrd="0" destOrd="0" presId="urn:microsoft.com/office/officeart/2005/8/layout/hierarchy3"/>
    <dgm:cxn modelId="{F074CCFF-7A5A-D843-BCA1-CCDB4DF6CAAC}" type="presParOf" srcId="{6DE8D32F-9E2E-634D-B9E5-8E028604D9EC}" destId="{374F42F4-7CC9-F742-ADED-DFADB18257B7}" srcOrd="0" destOrd="0" presId="urn:microsoft.com/office/officeart/2005/8/layout/hierarchy3"/>
    <dgm:cxn modelId="{F3D592B3-BCA3-6449-AA4D-44D3AB27B8DA}" type="presParOf" srcId="{6DE8D32F-9E2E-634D-B9E5-8E028604D9EC}" destId="{57D5D4C1-471C-E44F-9CD1-9A5658C3F887}" srcOrd="1" destOrd="0" presId="urn:microsoft.com/office/officeart/2005/8/layout/hierarchy3"/>
    <dgm:cxn modelId="{4218F5C9-92DF-0344-94C9-07CEBCA89B2A}" type="presParOf" srcId="{08CF2756-10F5-3749-B409-145E4A439373}" destId="{3113A2F3-595D-E14C-906C-84F8D8E6F5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9205B7-86C3-4253-B833-BE2C2B66757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7010F11-142E-4A40-BF9F-D8C4FDF932ED}">
      <dgm:prSet/>
      <dgm:spPr/>
      <dgm:t>
        <a:bodyPr/>
        <a:lstStyle/>
        <a:p>
          <a:r>
            <a:rPr lang="en-US"/>
            <a:t>Benign Disinhibition</a:t>
          </a:r>
        </a:p>
      </dgm:t>
    </dgm:pt>
    <dgm:pt modelId="{74701252-FD1F-47F5-AA85-270297DEC665}" type="parTrans" cxnId="{05AB0754-E850-4CA0-92E3-19961BBE256C}">
      <dgm:prSet/>
      <dgm:spPr/>
      <dgm:t>
        <a:bodyPr/>
        <a:lstStyle/>
        <a:p>
          <a:endParaRPr lang="en-US"/>
        </a:p>
      </dgm:t>
    </dgm:pt>
    <dgm:pt modelId="{DC0BA0D1-FDA8-412A-AD45-1E7944C5BB95}" type="sibTrans" cxnId="{05AB0754-E850-4CA0-92E3-19961BBE256C}">
      <dgm:prSet/>
      <dgm:spPr/>
      <dgm:t>
        <a:bodyPr/>
        <a:lstStyle/>
        <a:p>
          <a:endParaRPr lang="en-US"/>
        </a:p>
      </dgm:t>
    </dgm:pt>
    <dgm:pt modelId="{8AB62AB9-2415-4158-A9A6-DF31C0EE90F9}">
      <dgm:prSet/>
      <dgm:spPr/>
      <dgm:t>
        <a:bodyPr/>
        <a:lstStyle/>
        <a:p>
          <a:r>
            <a:rPr lang="en-US"/>
            <a:t>Toxic Disinhibition</a:t>
          </a:r>
        </a:p>
      </dgm:t>
    </dgm:pt>
    <dgm:pt modelId="{522E0C7A-2D7F-4036-897A-A4906342590D}" type="parTrans" cxnId="{7F2580D8-48E2-4E43-94CB-0A51398C476B}">
      <dgm:prSet/>
      <dgm:spPr/>
      <dgm:t>
        <a:bodyPr/>
        <a:lstStyle/>
        <a:p>
          <a:endParaRPr lang="en-US"/>
        </a:p>
      </dgm:t>
    </dgm:pt>
    <dgm:pt modelId="{EFEE4F42-FD52-4F35-97C2-2449543AD4D4}" type="sibTrans" cxnId="{7F2580D8-48E2-4E43-94CB-0A51398C476B}">
      <dgm:prSet/>
      <dgm:spPr/>
      <dgm:t>
        <a:bodyPr/>
        <a:lstStyle/>
        <a:p>
          <a:endParaRPr lang="en-US"/>
        </a:p>
      </dgm:t>
    </dgm:pt>
    <dgm:pt modelId="{70CE81B8-FB7B-6948-A36C-339162583FE3}" type="pres">
      <dgm:prSet presAssocID="{099205B7-86C3-4253-B833-BE2C2B667571}" presName="linear" presStyleCnt="0">
        <dgm:presLayoutVars>
          <dgm:animLvl val="lvl"/>
          <dgm:resizeHandles val="exact"/>
        </dgm:presLayoutVars>
      </dgm:prSet>
      <dgm:spPr/>
    </dgm:pt>
    <dgm:pt modelId="{268F2C8C-3AF7-7545-A6CD-86421C66037F}" type="pres">
      <dgm:prSet presAssocID="{57010F11-142E-4A40-BF9F-D8C4FDF932ED}" presName="parentText" presStyleLbl="node1" presStyleIdx="0" presStyleCnt="2">
        <dgm:presLayoutVars>
          <dgm:chMax val="0"/>
          <dgm:bulletEnabled val="1"/>
        </dgm:presLayoutVars>
      </dgm:prSet>
      <dgm:spPr/>
    </dgm:pt>
    <dgm:pt modelId="{02237523-34EB-C94D-BA3B-8EBF294BD357}" type="pres">
      <dgm:prSet presAssocID="{DC0BA0D1-FDA8-412A-AD45-1E7944C5BB95}" presName="spacer" presStyleCnt="0"/>
      <dgm:spPr/>
    </dgm:pt>
    <dgm:pt modelId="{AA919C3D-66BC-8643-930D-E35BF24C97FE}" type="pres">
      <dgm:prSet presAssocID="{8AB62AB9-2415-4158-A9A6-DF31C0EE90F9}" presName="parentText" presStyleLbl="node1" presStyleIdx="1" presStyleCnt="2">
        <dgm:presLayoutVars>
          <dgm:chMax val="0"/>
          <dgm:bulletEnabled val="1"/>
        </dgm:presLayoutVars>
      </dgm:prSet>
      <dgm:spPr/>
    </dgm:pt>
  </dgm:ptLst>
  <dgm:cxnLst>
    <dgm:cxn modelId="{05AB0754-E850-4CA0-92E3-19961BBE256C}" srcId="{099205B7-86C3-4253-B833-BE2C2B667571}" destId="{57010F11-142E-4A40-BF9F-D8C4FDF932ED}" srcOrd="0" destOrd="0" parTransId="{74701252-FD1F-47F5-AA85-270297DEC665}" sibTransId="{DC0BA0D1-FDA8-412A-AD45-1E7944C5BB95}"/>
    <dgm:cxn modelId="{39B2D86F-EA18-0F40-9627-6F5FCE63A2F2}" type="presOf" srcId="{8AB62AB9-2415-4158-A9A6-DF31C0EE90F9}" destId="{AA919C3D-66BC-8643-930D-E35BF24C97FE}" srcOrd="0" destOrd="0" presId="urn:microsoft.com/office/officeart/2005/8/layout/vList2"/>
    <dgm:cxn modelId="{43F5C984-0D7F-014D-9706-25336A1863F4}" type="presOf" srcId="{099205B7-86C3-4253-B833-BE2C2B667571}" destId="{70CE81B8-FB7B-6948-A36C-339162583FE3}" srcOrd="0" destOrd="0" presId="urn:microsoft.com/office/officeart/2005/8/layout/vList2"/>
    <dgm:cxn modelId="{0953349C-775C-8E49-9940-6355A6F2B34E}" type="presOf" srcId="{57010F11-142E-4A40-BF9F-D8C4FDF932ED}" destId="{268F2C8C-3AF7-7545-A6CD-86421C66037F}" srcOrd="0" destOrd="0" presId="urn:microsoft.com/office/officeart/2005/8/layout/vList2"/>
    <dgm:cxn modelId="{7F2580D8-48E2-4E43-94CB-0A51398C476B}" srcId="{099205B7-86C3-4253-B833-BE2C2B667571}" destId="{8AB62AB9-2415-4158-A9A6-DF31C0EE90F9}" srcOrd="1" destOrd="0" parTransId="{522E0C7A-2D7F-4036-897A-A4906342590D}" sibTransId="{EFEE4F42-FD52-4F35-97C2-2449543AD4D4}"/>
    <dgm:cxn modelId="{EE66D1FA-7122-3C42-82D2-9AFCF29CEC66}" type="presParOf" srcId="{70CE81B8-FB7B-6948-A36C-339162583FE3}" destId="{268F2C8C-3AF7-7545-A6CD-86421C66037F}" srcOrd="0" destOrd="0" presId="urn:microsoft.com/office/officeart/2005/8/layout/vList2"/>
    <dgm:cxn modelId="{EBA16C01-6B72-4746-B25D-5C234FEA3517}" type="presParOf" srcId="{70CE81B8-FB7B-6948-A36C-339162583FE3}" destId="{02237523-34EB-C94D-BA3B-8EBF294BD357}" srcOrd="1" destOrd="0" presId="urn:microsoft.com/office/officeart/2005/8/layout/vList2"/>
    <dgm:cxn modelId="{AB079505-470E-F64E-A54A-8151806B44E6}" type="presParOf" srcId="{70CE81B8-FB7B-6948-A36C-339162583FE3}" destId="{AA919C3D-66BC-8643-930D-E35BF24C97F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604D3B-8E5B-4EAD-A0FA-6938190333E9}" type="doc">
      <dgm:prSet loTypeId="urn:microsoft.com/office/officeart/2016/7/layout/RepeatingBendingProcessNew" loCatId="process" qsTypeId="urn:microsoft.com/office/officeart/2005/8/quickstyle/simple1" qsCatId="simple" csTypeId="urn:microsoft.com/office/officeart/2005/8/colors/accent5_2" csCatId="accent5" phldr="1"/>
      <dgm:spPr/>
      <dgm:t>
        <a:bodyPr/>
        <a:lstStyle/>
        <a:p>
          <a:endParaRPr lang="en-US"/>
        </a:p>
      </dgm:t>
    </dgm:pt>
    <dgm:pt modelId="{30DA5119-59B7-4255-9B49-4B256B4EF6C3}">
      <dgm:prSet custT="1"/>
      <dgm:spPr/>
      <dgm:t>
        <a:bodyPr/>
        <a:lstStyle/>
        <a:p>
          <a:r>
            <a:rPr lang="en-US" sz="1600" i="1" dirty="0"/>
            <a:t>We are all different</a:t>
          </a:r>
          <a:endParaRPr lang="en-US" sz="1600" dirty="0"/>
        </a:p>
      </dgm:t>
    </dgm:pt>
    <dgm:pt modelId="{9D8F4880-CC9A-46D2-B72E-772547930CC7}" type="parTrans" cxnId="{87A85F99-2EFF-49AC-9F22-531A4F0A6231}">
      <dgm:prSet/>
      <dgm:spPr/>
      <dgm:t>
        <a:bodyPr/>
        <a:lstStyle/>
        <a:p>
          <a:endParaRPr lang="en-US"/>
        </a:p>
      </dgm:t>
    </dgm:pt>
    <dgm:pt modelId="{5D53DB46-335E-4864-85DB-F4A2C89D5FBC}" type="sibTrans" cxnId="{87A85F99-2EFF-49AC-9F22-531A4F0A6231}">
      <dgm:prSet custT="1"/>
      <dgm:spPr/>
      <dgm:t>
        <a:bodyPr/>
        <a:lstStyle/>
        <a:p>
          <a:endParaRPr lang="en-US" sz="1600"/>
        </a:p>
      </dgm:t>
    </dgm:pt>
    <dgm:pt modelId="{45BEB318-FDEF-4DF8-8A0A-6E7947FE2CEB}">
      <dgm:prSet custT="1"/>
      <dgm:spPr/>
      <dgm:t>
        <a:bodyPr/>
        <a:lstStyle/>
        <a:p>
          <a:r>
            <a:rPr lang="en-US" sz="1600" dirty="0"/>
            <a:t>How we express ourselves in the physical world will often be magnified in an online world</a:t>
          </a:r>
        </a:p>
      </dgm:t>
    </dgm:pt>
    <dgm:pt modelId="{262300BD-D0BE-4DCF-9D2E-BFD81DCBA26E}" type="parTrans" cxnId="{CAB836F4-699D-482F-9A72-8C756BF629EF}">
      <dgm:prSet/>
      <dgm:spPr/>
      <dgm:t>
        <a:bodyPr/>
        <a:lstStyle/>
        <a:p>
          <a:endParaRPr lang="en-US"/>
        </a:p>
      </dgm:t>
    </dgm:pt>
    <dgm:pt modelId="{E5F893CE-641C-40D9-8324-2FBC91DF63E9}" type="sibTrans" cxnId="{CAB836F4-699D-482F-9A72-8C756BF629EF}">
      <dgm:prSet custT="1"/>
      <dgm:spPr/>
      <dgm:t>
        <a:bodyPr/>
        <a:lstStyle/>
        <a:p>
          <a:endParaRPr lang="en-US" sz="1600"/>
        </a:p>
      </dgm:t>
    </dgm:pt>
    <dgm:pt modelId="{FEC8A2AD-A58B-4A03-9A04-98239B787342}">
      <dgm:prSet custT="1"/>
      <dgm:spPr/>
      <dgm:t>
        <a:bodyPr/>
        <a:lstStyle/>
        <a:p>
          <a:r>
            <a:rPr lang="en-US" sz="1600" dirty="0"/>
            <a:t>People are also guarded, leery of who can see or know</a:t>
          </a:r>
        </a:p>
      </dgm:t>
    </dgm:pt>
    <dgm:pt modelId="{54660385-FD3C-4E8B-AAFF-1006CD287306}" type="parTrans" cxnId="{61F5F190-82E6-45DF-9C02-1D7986E0FCB0}">
      <dgm:prSet/>
      <dgm:spPr/>
      <dgm:t>
        <a:bodyPr/>
        <a:lstStyle/>
        <a:p>
          <a:endParaRPr lang="en-US"/>
        </a:p>
      </dgm:t>
    </dgm:pt>
    <dgm:pt modelId="{7265662B-05D2-4021-8357-996F2BD12A72}" type="sibTrans" cxnId="{61F5F190-82E6-45DF-9C02-1D7986E0FCB0}">
      <dgm:prSet custT="1"/>
      <dgm:spPr/>
      <dgm:t>
        <a:bodyPr/>
        <a:lstStyle/>
        <a:p>
          <a:endParaRPr lang="en-US" sz="1600"/>
        </a:p>
      </dgm:t>
    </dgm:pt>
    <dgm:pt modelId="{AB4C16C4-5B99-4AC1-8B6A-F8BBBCC8F4B3}">
      <dgm:prSet custT="1"/>
      <dgm:spPr/>
      <dgm:t>
        <a:bodyPr/>
        <a:lstStyle/>
        <a:p>
          <a:r>
            <a:rPr lang="en-US" sz="1600" dirty="0"/>
            <a:t>This open and guarded self creates a disinhibition/inhibition polarity or Self Boundary: a sense of what is me and what is not me</a:t>
          </a:r>
        </a:p>
      </dgm:t>
    </dgm:pt>
    <dgm:pt modelId="{30B6D460-2794-4C86-A09F-C2E934723322}" type="parTrans" cxnId="{2BA65FF9-2DE0-41F3-9868-A55493C4549B}">
      <dgm:prSet/>
      <dgm:spPr/>
      <dgm:t>
        <a:bodyPr/>
        <a:lstStyle/>
        <a:p>
          <a:endParaRPr lang="en-US"/>
        </a:p>
      </dgm:t>
    </dgm:pt>
    <dgm:pt modelId="{5AC3BFB7-8B7B-4072-957C-AF75A93F6E55}" type="sibTrans" cxnId="{2BA65FF9-2DE0-41F3-9868-A55493C4549B}">
      <dgm:prSet custT="1"/>
      <dgm:spPr/>
      <dgm:t>
        <a:bodyPr/>
        <a:lstStyle/>
        <a:p>
          <a:endParaRPr lang="en-US" sz="1600"/>
        </a:p>
      </dgm:t>
    </dgm:pt>
    <dgm:pt modelId="{03337432-026B-4294-AD40-D469BA6F6640}">
      <dgm:prSet custT="1"/>
      <dgm:spPr/>
      <dgm:t>
        <a:bodyPr/>
        <a:lstStyle/>
        <a:p>
          <a:r>
            <a:rPr lang="en-US" sz="1600" dirty="0"/>
            <a:t>The strength of underlying feelings, needs, and drive level has a big influence on how people behave.</a:t>
          </a:r>
        </a:p>
      </dgm:t>
    </dgm:pt>
    <dgm:pt modelId="{51D78AAC-CED0-4159-A3DC-BDD3005D5F49}" type="parTrans" cxnId="{09E05DD1-46D9-4FCF-8D1B-51118BE9FBFD}">
      <dgm:prSet/>
      <dgm:spPr/>
      <dgm:t>
        <a:bodyPr/>
        <a:lstStyle/>
        <a:p>
          <a:endParaRPr lang="en-US"/>
        </a:p>
      </dgm:t>
    </dgm:pt>
    <dgm:pt modelId="{47EB8CA9-0982-4B74-A74B-BD025AC7E6EF}" type="sibTrans" cxnId="{09E05DD1-46D9-4FCF-8D1B-51118BE9FBFD}">
      <dgm:prSet/>
      <dgm:spPr/>
      <dgm:t>
        <a:bodyPr/>
        <a:lstStyle/>
        <a:p>
          <a:endParaRPr lang="en-US"/>
        </a:p>
      </dgm:t>
    </dgm:pt>
    <dgm:pt modelId="{C36AB747-381F-0545-A8AE-EECB802E7AAE}" type="pres">
      <dgm:prSet presAssocID="{3E604D3B-8E5B-4EAD-A0FA-6938190333E9}" presName="Name0" presStyleCnt="0">
        <dgm:presLayoutVars>
          <dgm:dir/>
          <dgm:resizeHandles val="exact"/>
        </dgm:presLayoutVars>
      </dgm:prSet>
      <dgm:spPr/>
    </dgm:pt>
    <dgm:pt modelId="{1636DCEE-9E48-2D4B-820C-DC72A4DAB720}" type="pres">
      <dgm:prSet presAssocID="{30DA5119-59B7-4255-9B49-4B256B4EF6C3}" presName="node" presStyleLbl="node1" presStyleIdx="0" presStyleCnt="5">
        <dgm:presLayoutVars>
          <dgm:bulletEnabled val="1"/>
        </dgm:presLayoutVars>
      </dgm:prSet>
      <dgm:spPr/>
    </dgm:pt>
    <dgm:pt modelId="{F86F2268-8ADE-E043-9E53-08ECA111F28D}" type="pres">
      <dgm:prSet presAssocID="{5D53DB46-335E-4864-85DB-F4A2C89D5FBC}" presName="sibTrans" presStyleLbl="sibTrans1D1" presStyleIdx="0" presStyleCnt="4"/>
      <dgm:spPr/>
    </dgm:pt>
    <dgm:pt modelId="{D1A6F9D9-522D-204D-B0E9-8D4603058AF7}" type="pres">
      <dgm:prSet presAssocID="{5D53DB46-335E-4864-85DB-F4A2C89D5FBC}" presName="connectorText" presStyleLbl="sibTrans1D1" presStyleIdx="0" presStyleCnt="4"/>
      <dgm:spPr/>
    </dgm:pt>
    <dgm:pt modelId="{FD92A96B-1FA4-3645-813B-EA4A6728C05D}" type="pres">
      <dgm:prSet presAssocID="{45BEB318-FDEF-4DF8-8A0A-6E7947FE2CEB}" presName="node" presStyleLbl="node1" presStyleIdx="1" presStyleCnt="5">
        <dgm:presLayoutVars>
          <dgm:bulletEnabled val="1"/>
        </dgm:presLayoutVars>
      </dgm:prSet>
      <dgm:spPr/>
    </dgm:pt>
    <dgm:pt modelId="{A895F335-108B-544D-8997-F18E84D2E047}" type="pres">
      <dgm:prSet presAssocID="{E5F893CE-641C-40D9-8324-2FBC91DF63E9}" presName="sibTrans" presStyleLbl="sibTrans1D1" presStyleIdx="1" presStyleCnt="4"/>
      <dgm:spPr/>
    </dgm:pt>
    <dgm:pt modelId="{A84F6BC0-C0BD-B241-A381-FCC4287E3B32}" type="pres">
      <dgm:prSet presAssocID="{E5F893CE-641C-40D9-8324-2FBC91DF63E9}" presName="connectorText" presStyleLbl="sibTrans1D1" presStyleIdx="1" presStyleCnt="4"/>
      <dgm:spPr/>
    </dgm:pt>
    <dgm:pt modelId="{CAD3B26E-F990-4E45-BF38-8E6BECE9C509}" type="pres">
      <dgm:prSet presAssocID="{FEC8A2AD-A58B-4A03-9A04-98239B787342}" presName="node" presStyleLbl="node1" presStyleIdx="2" presStyleCnt="5">
        <dgm:presLayoutVars>
          <dgm:bulletEnabled val="1"/>
        </dgm:presLayoutVars>
      </dgm:prSet>
      <dgm:spPr/>
    </dgm:pt>
    <dgm:pt modelId="{AEC47A7C-EB09-0440-89E1-C237435869C7}" type="pres">
      <dgm:prSet presAssocID="{7265662B-05D2-4021-8357-996F2BD12A72}" presName="sibTrans" presStyleLbl="sibTrans1D1" presStyleIdx="2" presStyleCnt="4"/>
      <dgm:spPr/>
    </dgm:pt>
    <dgm:pt modelId="{90F7FF29-765D-5247-A437-A55A3B0C09BD}" type="pres">
      <dgm:prSet presAssocID="{7265662B-05D2-4021-8357-996F2BD12A72}" presName="connectorText" presStyleLbl="sibTrans1D1" presStyleIdx="2" presStyleCnt="4"/>
      <dgm:spPr/>
    </dgm:pt>
    <dgm:pt modelId="{A6C8F559-80FE-8542-B907-46DA582EF036}" type="pres">
      <dgm:prSet presAssocID="{AB4C16C4-5B99-4AC1-8B6A-F8BBBCC8F4B3}" presName="node" presStyleLbl="node1" presStyleIdx="3" presStyleCnt="5">
        <dgm:presLayoutVars>
          <dgm:bulletEnabled val="1"/>
        </dgm:presLayoutVars>
      </dgm:prSet>
      <dgm:spPr/>
    </dgm:pt>
    <dgm:pt modelId="{AE565FFF-6F32-3C4F-8C01-020A9F744F25}" type="pres">
      <dgm:prSet presAssocID="{5AC3BFB7-8B7B-4072-957C-AF75A93F6E55}" presName="sibTrans" presStyleLbl="sibTrans1D1" presStyleIdx="3" presStyleCnt="4"/>
      <dgm:spPr/>
    </dgm:pt>
    <dgm:pt modelId="{86C67CCF-B9BA-A041-A908-61E7C8639B12}" type="pres">
      <dgm:prSet presAssocID="{5AC3BFB7-8B7B-4072-957C-AF75A93F6E55}" presName="connectorText" presStyleLbl="sibTrans1D1" presStyleIdx="3" presStyleCnt="4"/>
      <dgm:spPr/>
    </dgm:pt>
    <dgm:pt modelId="{5C4EE34D-3BE5-7243-B8AB-93D29C3FEFF3}" type="pres">
      <dgm:prSet presAssocID="{03337432-026B-4294-AD40-D469BA6F6640}" presName="node" presStyleLbl="node1" presStyleIdx="4" presStyleCnt="5">
        <dgm:presLayoutVars>
          <dgm:bulletEnabled val="1"/>
        </dgm:presLayoutVars>
      </dgm:prSet>
      <dgm:spPr/>
    </dgm:pt>
  </dgm:ptLst>
  <dgm:cxnLst>
    <dgm:cxn modelId="{7B9B411C-7FA7-8542-8C31-761A1912A757}" type="presOf" srcId="{30DA5119-59B7-4255-9B49-4B256B4EF6C3}" destId="{1636DCEE-9E48-2D4B-820C-DC72A4DAB720}" srcOrd="0" destOrd="0" presId="urn:microsoft.com/office/officeart/2016/7/layout/RepeatingBendingProcessNew"/>
    <dgm:cxn modelId="{FEB2F523-0352-EC4A-978F-6D65C14F2DB7}" type="presOf" srcId="{5AC3BFB7-8B7B-4072-957C-AF75A93F6E55}" destId="{86C67CCF-B9BA-A041-A908-61E7C8639B12}" srcOrd="1" destOrd="0" presId="urn:microsoft.com/office/officeart/2016/7/layout/RepeatingBendingProcessNew"/>
    <dgm:cxn modelId="{C6296D24-058D-8E47-A2FA-73705ADB19CF}" type="presOf" srcId="{E5F893CE-641C-40D9-8324-2FBC91DF63E9}" destId="{A84F6BC0-C0BD-B241-A381-FCC4287E3B32}" srcOrd="1" destOrd="0" presId="urn:microsoft.com/office/officeart/2016/7/layout/RepeatingBendingProcessNew"/>
    <dgm:cxn modelId="{467D8E38-B3AD-6948-974E-67E49AA8F1EB}" type="presOf" srcId="{7265662B-05D2-4021-8357-996F2BD12A72}" destId="{90F7FF29-765D-5247-A437-A55A3B0C09BD}" srcOrd="1" destOrd="0" presId="urn:microsoft.com/office/officeart/2016/7/layout/RepeatingBendingProcessNew"/>
    <dgm:cxn modelId="{B228273C-0B5C-9D4B-9368-6563D362FCAA}" type="presOf" srcId="{7265662B-05D2-4021-8357-996F2BD12A72}" destId="{AEC47A7C-EB09-0440-89E1-C237435869C7}" srcOrd="0" destOrd="0" presId="urn:microsoft.com/office/officeart/2016/7/layout/RepeatingBendingProcessNew"/>
    <dgm:cxn modelId="{0EBB6167-07D7-C140-ADB6-5C0130D730B2}" type="presOf" srcId="{FEC8A2AD-A58B-4A03-9A04-98239B787342}" destId="{CAD3B26E-F990-4E45-BF38-8E6BECE9C509}" srcOrd="0" destOrd="0" presId="urn:microsoft.com/office/officeart/2016/7/layout/RepeatingBendingProcessNew"/>
    <dgm:cxn modelId="{F97A5A75-BE84-9B48-99D2-F1F4C5EAA8D1}" type="presOf" srcId="{E5F893CE-641C-40D9-8324-2FBC91DF63E9}" destId="{A895F335-108B-544D-8997-F18E84D2E047}" srcOrd="0" destOrd="0" presId="urn:microsoft.com/office/officeart/2016/7/layout/RepeatingBendingProcessNew"/>
    <dgm:cxn modelId="{9B0A247F-D66E-2B45-95CF-10EA27755052}" type="presOf" srcId="{5AC3BFB7-8B7B-4072-957C-AF75A93F6E55}" destId="{AE565FFF-6F32-3C4F-8C01-020A9F744F25}" srcOrd="0" destOrd="0" presId="urn:microsoft.com/office/officeart/2016/7/layout/RepeatingBendingProcessNew"/>
    <dgm:cxn modelId="{61F5F190-82E6-45DF-9C02-1D7986E0FCB0}" srcId="{3E604D3B-8E5B-4EAD-A0FA-6938190333E9}" destId="{FEC8A2AD-A58B-4A03-9A04-98239B787342}" srcOrd="2" destOrd="0" parTransId="{54660385-FD3C-4E8B-AAFF-1006CD287306}" sibTransId="{7265662B-05D2-4021-8357-996F2BD12A72}"/>
    <dgm:cxn modelId="{2549BF91-7A3D-4844-8E5C-5F031CFB5AF8}" type="presOf" srcId="{AB4C16C4-5B99-4AC1-8B6A-F8BBBCC8F4B3}" destId="{A6C8F559-80FE-8542-B907-46DA582EF036}" srcOrd="0" destOrd="0" presId="urn:microsoft.com/office/officeart/2016/7/layout/RepeatingBendingProcessNew"/>
    <dgm:cxn modelId="{D52DAC92-E321-6F4A-A121-69B7D86E6DD4}" type="presOf" srcId="{45BEB318-FDEF-4DF8-8A0A-6E7947FE2CEB}" destId="{FD92A96B-1FA4-3645-813B-EA4A6728C05D}" srcOrd="0" destOrd="0" presId="urn:microsoft.com/office/officeart/2016/7/layout/RepeatingBendingProcessNew"/>
    <dgm:cxn modelId="{87A85F99-2EFF-49AC-9F22-531A4F0A6231}" srcId="{3E604D3B-8E5B-4EAD-A0FA-6938190333E9}" destId="{30DA5119-59B7-4255-9B49-4B256B4EF6C3}" srcOrd="0" destOrd="0" parTransId="{9D8F4880-CC9A-46D2-B72E-772547930CC7}" sibTransId="{5D53DB46-335E-4864-85DB-F4A2C89D5FBC}"/>
    <dgm:cxn modelId="{A23D50A5-2EA9-1941-A8DE-00FD71D1D53F}" type="presOf" srcId="{5D53DB46-335E-4864-85DB-F4A2C89D5FBC}" destId="{F86F2268-8ADE-E043-9E53-08ECA111F28D}" srcOrd="0" destOrd="0" presId="urn:microsoft.com/office/officeart/2016/7/layout/RepeatingBendingProcessNew"/>
    <dgm:cxn modelId="{81F37CA5-5679-934F-9976-640CD8923528}" type="presOf" srcId="{5D53DB46-335E-4864-85DB-F4A2C89D5FBC}" destId="{D1A6F9D9-522D-204D-B0E9-8D4603058AF7}" srcOrd="1" destOrd="0" presId="urn:microsoft.com/office/officeart/2016/7/layout/RepeatingBendingProcessNew"/>
    <dgm:cxn modelId="{749965CA-AE50-C44F-89D9-F3006364A0B4}" type="presOf" srcId="{3E604D3B-8E5B-4EAD-A0FA-6938190333E9}" destId="{C36AB747-381F-0545-A8AE-EECB802E7AAE}" srcOrd="0" destOrd="0" presId="urn:microsoft.com/office/officeart/2016/7/layout/RepeatingBendingProcessNew"/>
    <dgm:cxn modelId="{09E05DD1-46D9-4FCF-8D1B-51118BE9FBFD}" srcId="{3E604D3B-8E5B-4EAD-A0FA-6938190333E9}" destId="{03337432-026B-4294-AD40-D469BA6F6640}" srcOrd="4" destOrd="0" parTransId="{51D78AAC-CED0-4159-A3DC-BDD3005D5F49}" sibTransId="{47EB8CA9-0982-4B74-A74B-BD025AC7E6EF}"/>
    <dgm:cxn modelId="{C72CFDE8-FEB8-FA47-8385-A4A30C92620B}" type="presOf" srcId="{03337432-026B-4294-AD40-D469BA6F6640}" destId="{5C4EE34D-3BE5-7243-B8AB-93D29C3FEFF3}" srcOrd="0" destOrd="0" presId="urn:microsoft.com/office/officeart/2016/7/layout/RepeatingBendingProcessNew"/>
    <dgm:cxn modelId="{CAB836F4-699D-482F-9A72-8C756BF629EF}" srcId="{3E604D3B-8E5B-4EAD-A0FA-6938190333E9}" destId="{45BEB318-FDEF-4DF8-8A0A-6E7947FE2CEB}" srcOrd="1" destOrd="0" parTransId="{262300BD-D0BE-4DCF-9D2E-BFD81DCBA26E}" sibTransId="{E5F893CE-641C-40D9-8324-2FBC91DF63E9}"/>
    <dgm:cxn modelId="{2BA65FF9-2DE0-41F3-9868-A55493C4549B}" srcId="{3E604D3B-8E5B-4EAD-A0FA-6938190333E9}" destId="{AB4C16C4-5B99-4AC1-8B6A-F8BBBCC8F4B3}" srcOrd="3" destOrd="0" parTransId="{30B6D460-2794-4C86-A09F-C2E934723322}" sibTransId="{5AC3BFB7-8B7B-4072-957C-AF75A93F6E55}"/>
    <dgm:cxn modelId="{AF421CF5-C163-B144-8002-798636EEA93C}" type="presParOf" srcId="{C36AB747-381F-0545-A8AE-EECB802E7AAE}" destId="{1636DCEE-9E48-2D4B-820C-DC72A4DAB720}" srcOrd="0" destOrd="0" presId="urn:microsoft.com/office/officeart/2016/7/layout/RepeatingBendingProcessNew"/>
    <dgm:cxn modelId="{BBEF202B-5F21-5A47-ACA7-9598B7727396}" type="presParOf" srcId="{C36AB747-381F-0545-A8AE-EECB802E7AAE}" destId="{F86F2268-8ADE-E043-9E53-08ECA111F28D}" srcOrd="1" destOrd="0" presId="urn:microsoft.com/office/officeart/2016/7/layout/RepeatingBendingProcessNew"/>
    <dgm:cxn modelId="{3045A1EC-5E43-BB46-9A05-D99E79502147}" type="presParOf" srcId="{F86F2268-8ADE-E043-9E53-08ECA111F28D}" destId="{D1A6F9D9-522D-204D-B0E9-8D4603058AF7}" srcOrd="0" destOrd="0" presId="urn:microsoft.com/office/officeart/2016/7/layout/RepeatingBendingProcessNew"/>
    <dgm:cxn modelId="{25C8FEC6-AFA5-604E-A482-CC7172634421}" type="presParOf" srcId="{C36AB747-381F-0545-A8AE-EECB802E7AAE}" destId="{FD92A96B-1FA4-3645-813B-EA4A6728C05D}" srcOrd="2" destOrd="0" presId="urn:microsoft.com/office/officeart/2016/7/layout/RepeatingBendingProcessNew"/>
    <dgm:cxn modelId="{C5792225-C6BA-3545-8C07-70936B97BDD4}" type="presParOf" srcId="{C36AB747-381F-0545-A8AE-EECB802E7AAE}" destId="{A895F335-108B-544D-8997-F18E84D2E047}" srcOrd="3" destOrd="0" presId="urn:microsoft.com/office/officeart/2016/7/layout/RepeatingBendingProcessNew"/>
    <dgm:cxn modelId="{413C3AD2-7A74-EE4D-87AE-09E76C4AE101}" type="presParOf" srcId="{A895F335-108B-544D-8997-F18E84D2E047}" destId="{A84F6BC0-C0BD-B241-A381-FCC4287E3B32}" srcOrd="0" destOrd="0" presId="urn:microsoft.com/office/officeart/2016/7/layout/RepeatingBendingProcessNew"/>
    <dgm:cxn modelId="{B2C1F343-92D8-EE4F-AD7D-FAC41706B6D3}" type="presParOf" srcId="{C36AB747-381F-0545-A8AE-EECB802E7AAE}" destId="{CAD3B26E-F990-4E45-BF38-8E6BECE9C509}" srcOrd="4" destOrd="0" presId="urn:microsoft.com/office/officeart/2016/7/layout/RepeatingBendingProcessNew"/>
    <dgm:cxn modelId="{0E20E8EA-2D5B-744E-BD68-9A4CD88C567E}" type="presParOf" srcId="{C36AB747-381F-0545-A8AE-EECB802E7AAE}" destId="{AEC47A7C-EB09-0440-89E1-C237435869C7}" srcOrd="5" destOrd="0" presId="urn:microsoft.com/office/officeart/2016/7/layout/RepeatingBendingProcessNew"/>
    <dgm:cxn modelId="{D4AF3410-96DD-7A48-AA7B-09C69015A56F}" type="presParOf" srcId="{AEC47A7C-EB09-0440-89E1-C237435869C7}" destId="{90F7FF29-765D-5247-A437-A55A3B0C09BD}" srcOrd="0" destOrd="0" presId="urn:microsoft.com/office/officeart/2016/7/layout/RepeatingBendingProcessNew"/>
    <dgm:cxn modelId="{732D9D60-2B83-AC4D-BD8D-564DBD47FC4C}" type="presParOf" srcId="{C36AB747-381F-0545-A8AE-EECB802E7AAE}" destId="{A6C8F559-80FE-8542-B907-46DA582EF036}" srcOrd="6" destOrd="0" presId="urn:microsoft.com/office/officeart/2016/7/layout/RepeatingBendingProcessNew"/>
    <dgm:cxn modelId="{44546983-53C3-CB4D-9090-F46867F60ACF}" type="presParOf" srcId="{C36AB747-381F-0545-A8AE-EECB802E7AAE}" destId="{AE565FFF-6F32-3C4F-8C01-020A9F744F25}" srcOrd="7" destOrd="0" presId="urn:microsoft.com/office/officeart/2016/7/layout/RepeatingBendingProcessNew"/>
    <dgm:cxn modelId="{0896AF7D-1862-4143-A620-6EB3110CF448}" type="presParOf" srcId="{AE565FFF-6F32-3C4F-8C01-020A9F744F25}" destId="{86C67CCF-B9BA-A041-A908-61E7C8639B12}" srcOrd="0" destOrd="0" presId="urn:microsoft.com/office/officeart/2016/7/layout/RepeatingBendingProcessNew"/>
    <dgm:cxn modelId="{4CC4189D-DC65-064B-B3F4-2EAB65CB1104}" type="presParOf" srcId="{C36AB747-381F-0545-A8AE-EECB802E7AAE}" destId="{5C4EE34D-3BE5-7243-B8AB-93D29C3FEFF3}"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D1DA0F-0FF6-40A4-8A09-F1EBF1CA5E2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780B4F8-44D3-455E-81A3-40A8EE5F05D1}">
      <dgm:prSet/>
      <dgm:spPr/>
      <dgm:t>
        <a:bodyPr/>
        <a:lstStyle/>
        <a:p>
          <a:r>
            <a:rPr lang="en-US" dirty="0"/>
            <a:t>Have any of </a:t>
          </a:r>
          <a:r>
            <a:rPr lang="en-US" dirty="0" err="1"/>
            <a:t>Suler’s</a:t>
          </a:r>
          <a:r>
            <a:rPr lang="en-US" dirty="0"/>
            <a:t> traits changed in any substantial way? Are there others you would add?</a:t>
          </a:r>
        </a:p>
      </dgm:t>
    </dgm:pt>
    <dgm:pt modelId="{FEF2202F-5145-4E53-9CC4-D112DFC4FA05}" type="parTrans" cxnId="{F4EF99BD-0DD6-49DE-A368-5C501B7B52DD}">
      <dgm:prSet/>
      <dgm:spPr/>
      <dgm:t>
        <a:bodyPr/>
        <a:lstStyle/>
        <a:p>
          <a:endParaRPr lang="en-US"/>
        </a:p>
      </dgm:t>
    </dgm:pt>
    <dgm:pt modelId="{F16BB15D-54DF-479C-B1C0-D6A6301CB834}" type="sibTrans" cxnId="{F4EF99BD-0DD6-49DE-A368-5C501B7B52DD}">
      <dgm:prSet/>
      <dgm:spPr/>
      <dgm:t>
        <a:bodyPr/>
        <a:lstStyle/>
        <a:p>
          <a:endParaRPr lang="en-US"/>
        </a:p>
      </dgm:t>
    </dgm:pt>
    <dgm:pt modelId="{097765EC-5204-4A01-B4F3-3BE1F1A069A7}">
      <dgm:prSet/>
      <dgm:spPr/>
      <dgm:t>
        <a:bodyPr/>
        <a:lstStyle/>
        <a:p>
          <a:r>
            <a:rPr lang="en-US"/>
            <a:t>Freed of societal norms, restrictions and cultural restraints, is that personae “truer” than the spontaneous one we could meet at the bus stop?</a:t>
          </a:r>
        </a:p>
      </dgm:t>
    </dgm:pt>
    <dgm:pt modelId="{522C66CE-D74A-490F-BE8E-03D6F2EF71C5}" type="parTrans" cxnId="{D57961D3-2518-47AD-9EF7-448314320ED8}">
      <dgm:prSet/>
      <dgm:spPr/>
      <dgm:t>
        <a:bodyPr/>
        <a:lstStyle/>
        <a:p>
          <a:endParaRPr lang="en-US"/>
        </a:p>
      </dgm:t>
    </dgm:pt>
    <dgm:pt modelId="{B01D448D-5853-4923-A7B7-23AD2CCE9640}" type="sibTrans" cxnId="{D57961D3-2518-47AD-9EF7-448314320ED8}">
      <dgm:prSet/>
      <dgm:spPr/>
      <dgm:t>
        <a:bodyPr/>
        <a:lstStyle/>
        <a:p>
          <a:endParaRPr lang="en-US"/>
        </a:p>
      </dgm:t>
    </dgm:pt>
    <dgm:pt modelId="{2AEE778D-EC4F-4B0C-9855-1419170F6CA0}" type="pres">
      <dgm:prSet presAssocID="{0DD1DA0F-0FF6-40A4-8A09-F1EBF1CA5E29}" presName="root" presStyleCnt="0">
        <dgm:presLayoutVars>
          <dgm:dir/>
          <dgm:resizeHandles val="exact"/>
        </dgm:presLayoutVars>
      </dgm:prSet>
      <dgm:spPr/>
    </dgm:pt>
    <dgm:pt modelId="{B37F1736-A9A1-47F9-A330-61AD494C66A6}" type="pres">
      <dgm:prSet presAssocID="{C780B4F8-44D3-455E-81A3-40A8EE5F05D1}" presName="compNode" presStyleCnt="0"/>
      <dgm:spPr/>
    </dgm:pt>
    <dgm:pt modelId="{E2291C46-C2F2-4B5F-8F28-30A65AB321E5}" type="pres">
      <dgm:prSet presAssocID="{C780B4F8-44D3-455E-81A3-40A8EE5F05D1}" presName="bgRect" presStyleLbl="bgShp" presStyleIdx="0" presStyleCnt="2"/>
      <dgm:spPr/>
    </dgm:pt>
    <dgm:pt modelId="{0069C502-8A78-4578-A7B8-D66360FA2280}" type="pres">
      <dgm:prSet presAssocID="{C780B4F8-44D3-455E-81A3-40A8EE5F05D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Design"/>
        </a:ext>
      </dgm:extLst>
    </dgm:pt>
    <dgm:pt modelId="{C73165B6-0FDB-44C8-B4B8-848AFE3C62D8}" type="pres">
      <dgm:prSet presAssocID="{C780B4F8-44D3-455E-81A3-40A8EE5F05D1}" presName="spaceRect" presStyleCnt="0"/>
      <dgm:spPr/>
    </dgm:pt>
    <dgm:pt modelId="{B7DA238A-9540-43E7-BE48-EBBF9488309C}" type="pres">
      <dgm:prSet presAssocID="{C780B4F8-44D3-455E-81A3-40A8EE5F05D1}" presName="parTx" presStyleLbl="revTx" presStyleIdx="0" presStyleCnt="2">
        <dgm:presLayoutVars>
          <dgm:chMax val="0"/>
          <dgm:chPref val="0"/>
        </dgm:presLayoutVars>
      </dgm:prSet>
      <dgm:spPr/>
    </dgm:pt>
    <dgm:pt modelId="{21341341-1EC4-404D-9906-1A06028E58B0}" type="pres">
      <dgm:prSet presAssocID="{F16BB15D-54DF-479C-B1C0-D6A6301CB834}" presName="sibTrans" presStyleCnt="0"/>
      <dgm:spPr/>
    </dgm:pt>
    <dgm:pt modelId="{7A5C8CED-B7E5-4883-ABF6-13A7CEC244A9}" type="pres">
      <dgm:prSet presAssocID="{097765EC-5204-4A01-B4F3-3BE1F1A069A7}" presName="compNode" presStyleCnt="0"/>
      <dgm:spPr/>
    </dgm:pt>
    <dgm:pt modelId="{86033616-A6C1-42C3-8203-F26B84E53C95}" type="pres">
      <dgm:prSet presAssocID="{097765EC-5204-4A01-B4F3-3BE1F1A069A7}" presName="bgRect" presStyleLbl="bgShp" presStyleIdx="1" presStyleCnt="2"/>
      <dgm:spPr/>
    </dgm:pt>
    <dgm:pt modelId="{F6D1A247-2D52-4846-BF4A-992DD8A36D37}" type="pres">
      <dgm:prSet presAssocID="{097765EC-5204-4A01-B4F3-3BE1F1A069A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1DBBD401-5914-4B1E-87AC-4204CDB64C1D}" type="pres">
      <dgm:prSet presAssocID="{097765EC-5204-4A01-B4F3-3BE1F1A069A7}" presName="spaceRect" presStyleCnt="0"/>
      <dgm:spPr/>
    </dgm:pt>
    <dgm:pt modelId="{53672A6C-368D-48F7-A33E-68D64BA012A0}" type="pres">
      <dgm:prSet presAssocID="{097765EC-5204-4A01-B4F3-3BE1F1A069A7}" presName="parTx" presStyleLbl="revTx" presStyleIdx="1" presStyleCnt="2">
        <dgm:presLayoutVars>
          <dgm:chMax val="0"/>
          <dgm:chPref val="0"/>
        </dgm:presLayoutVars>
      </dgm:prSet>
      <dgm:spPr/>
    </dgm:pt>
  </dgm:ptLst>
  <dgm:cxnLst>
    <dgm:cxn modelId="{1DA0B06A-DB15-45A7-B509-B6D3D40D4B85}" type="presOf" srcId="{C780B4F8-44D3-455E-81A3-40A8EE5F05D1}" destId="{B7DA238A-9540-43E7-BE48-EBBF9488309C}" srcOrd="0" destOrd="0" presId="urn:microsoft.com/office/officeart/2018/2/layout/IconVerticalSolidList"/>
    <dgm:cxn modelId="{17FB3196-1D7C-4378-9F20-2689270083C7}" type="presOf" srcId="{097765EC-5204-4A01-B4F3-3BE1F1A069A7}" destId="{53672A6C-368D-48F7-A33E-68D64BA012A0}" srcOrd="0" destOrd="0" presId="urn:microsoft.com/office/officeart/2018/2/layout/IconVerticalSolidList"/>
    <dgm:cxn modelId="{C001CA9A-B613-4CA3-A23C-813E2266CDB6}" type="presOf" srcId="{0DD1DA0F-0FF6-40A4-8A09-F1EBF1CA5E29}" destId="{2AEE778D-EC4F-4B0C-9855-1419170F6CA0}" srcOrd="0" destOrd="0" presId="urn:microsoft.com/office/officeart/2018/2/layout/IconVerticalSolidList"/>
    <dgm:cxn modelId="{F4EF99BD-0DD6-49DE-A368-5C501B7B52DD}" srcId="{0DD1DA0F-0FF6-40A4-8A09-F1EBF1CA5E29}" destId="{C780B4F8-44D3-455E-81A3-40A8EE5F05D1}" srcOrd="0" destOrd="0" parTransId="{FEF2202F-5145-4E53-9CC4-D112DFC4FA05}" sibTransId="{F16BB15D-54DF-479C-B1C0-D6A6301CB834}"/>
    <dgm:cxn modelId="{D57961D3-2518-47AD-9EF7-448314320ED8}" srcId="{0DD1DA0F-0FF6-40A4-8A09-F1EBF1CA5E29}" destId="{097765EC-5204-4A01-B4F3-3BE1F1A069A7}" srcOrd="1" destOrd="0" parTransId="{522C66CE-D74A-490F-BE8E-03D6F2EF71C5}" sibTransId="{B01D448D-5853-4923-A7B7-23AD2CCE9640}"/>
    <dgm:cxn modelId="{BB317FDE-AD3A-47FC-B93E-56EC190E6537}" type="presParOf" srcId="{2AEE778D-EC4F-4B0C-9855-1419170F6CA0}" destId="{B37F1736-A9A1-47F9-A330-61AD494C66A6}" srcOrd="0" destOrd="0" presId="urn:microsoft.com/office/officeart/2018/2/layout/IconVerticalSolidList"/>
    <dgm:cxn modelId="{D6013445-4759-4074-8714-CE3CAAE14800}" type="presParOf" srcId="{B37F1736-A9A1-47F9-A330-61AD494C66A6}" destId="{E2291C46-C2F2-4B5F-8F28-30A65AB321E5}" srcOrd="0" destOrd="0" presId="urn:microsoft.com/office/officeart/2018/2/layout/IconVerticalSolidList"/>
    <dgm:cxn modelId="{30BE5E8A-19B5-4C45-80CF-550C5BD3A386}" type="presParOf" srcId="{B37F1736-A9A1-47F9-A330-61AD494C66A6}" destId="{0069C502-8A78-4578-A7B8-D66360FA2280}" srcOrd="1" destOrd="0" presId="urn:microsoft.com/office/officeart/2018/2/layout/IconVerticalSolidList"/>
    <dgm:cxn modelId="{19855772-9757-449B-AAF9-75F23CD4ABA2}" type="presParOf" srcId="{B37F1736-A9A1-47F9-A330-61AD494C66A6}" destId="{C73165B6-0FDB-44C8-B4B8-848AFE3C62D8}" srcOrd="2" destOrd="0" presId="urn:microsoft.com/office/officeart/2018/2/layout/IconVerticalSolidList"/>
    <dgm:cxn modelId="{0420E3E1-07F4-420A-A918-65A4688C7058}" type="presParOf" srcId="{B37F1736-A9A1-47F9-A330-61AD494C66A6}" destId="{B7DA238A-9540-43E7-BE48-EBBF9488309C}" srcOrd="3" destOrd="0" presId="urn:microsoft.com/office/officeart/2018/2/layout/IconVerticalSolidList"/>
    <dgm:cxn modelId="{4AFAC7E1-FAC4-4394-95A1-3FFB4D789928}" type="presParOf" srcId="{2AEE778D-EC4F-4B0C-9855-1419170F6CA0}" destId="{21341341-1EC4-404D-9906-1A06028E58B0}" srcOrd="1" destOrd="0" presId="urn:microsoft.com/office/officeart/2018/2/layout/IconVerticalSolidList"/>
    <dgm:cxn modelId="{E06F0677-66AE-49C8-B530-096DFB68AB7C}" type="presParOf" srcId="{2AEE778D-EC4F-4B0C-9855-1419170F6CA0}" destId="{7A5C8CED-B7E5-4883-ABF6-13A7CEC244A9}" srcOrd="2" destOrd="0" presId="urn:microsoft.com/office/officeart/2018/2/layout/IconVerticalSolidList"/>
    <dgm:cxn modelId="{07C496BE-F9F1-401A-853A-11A62868AA3E}" type="presParOf" srcId="{7A5C8CED-B7E5-4883-ABF6-13A7CEC244A9}" destId="{86033616-A6C1-42C3-8203-F26B84E53C95}" srcOrd="0" destOrd="0" presId="urn:microsoft.com/office/officeart/2018/2/layout/IconVerticalSolidList"/>
    <dgm:cxn modelId="{E4322CED-1A91-4A2B-B36F-D822575D7252}" type="presParOf" srcId="{7A5C8CED-B7E5-4883-ABF6-13A7CEC244A9}" destId="{F6D1A247-2D52-4846-BF4A-992DD8A36D37}" srcOrd="1" destOrd="0" presId="urn:microsoft.com/office/officeart/2018/2/layout/IconVerticalSolidList"/>
    <dgm:cxn modelId="{1683E12B-445F-41DD-B79B-F48745255E76}" type="presParOf" srcId="{7A5C8CED-B7E5-4883-ABF6-13A7CEC244A9}" destId="{1DBBD401-5914-4B1E-87AC-4204CDB64C1D}" srcOrd="2" destOrd="0" presId="urn:microsoft.com/office/officeart/2018/2/layout/IconVerticalSolidList"/>
    <dgm:cxn modelId="{9C866168-E489-42A0-98EF-00D0663AF5B9}" type="presParOf" srcId="{7A5C8CED-B7E5-4883-ABF6-13A7CEC244A9}" destId="{53672A6C-368D-48F7-A33E-68D64BA012A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0C104-734D-44D5-A8C5-52532FE2B387}">
      <dsp:nvSpPr>
        <dsp:cNvPr id="0" name=""/>
        <dsp:cNvSpPr/>
      </dsp:nvSpPr>
      <dsp:spPr>
        <a:xfrm>
          <a:off x="0" y="483"/>
          <a:ext cx="6248400" cy="66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3A21B5-29D5-4743-983C-9976DCAADF54}">
      <dsp:nvSpPr>
        <dsp:cNvPr id="0" name=""/>
        <dsp:cNvSpPr/>
      </dsp:nvSpPr>
      <dsp:spPr>
        <a:xfrm>
          <a:off x="201262" y="150182"/>
          <a:ext cx="365930" cy="3659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842495-5DE5-46B7-857D-5872A7416134}">
      <dsp:nvSpPr>
        <dsp:cNvPr id="0" name=""/>
        <dsp:cNvSpPr/>
      </dsp:nvSpPr>
      <dsp:spPr>
        <a:xfrm>
          <a:off x="768454" y="483"/>
          <a:ext cx="5479945" cy="66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4" tIns="70414" rIns="70414" bIns="70414" numCol="1" spcCol="1270" anchor="ctr" anchorCtr="0">
          <a:noAutofit/>
        </a:bodyPr>
        <a:lstStyle/>
        <a:p>
          <a:pPr marL="0" lvl="0" indent="0" algn="l" defTabSz="711200">
            <a:lnSpc>
              <a:spcPct val="100000"/>
            </a:lnSpc>
            <a:spcBef>
              <a:spcPct val="0"/>
            </a:spcBef>
            <a:spcAft>
              <a:spcPct val="35000"/>
            </a:spcAft>
            <a:buNone/>
          </a:pPr>
          <a:r>
            <a:rPr lang="en-CA" sz="1600" kern="1200"/>
            <a:t>Check-in</a:t>
          </a:r>
          <a:endParaRPr lang="en-US" sz="1600" kern="1200"/>
        </a:p>
      </dsp:txBody>
      <dsp:txXfrm>
        <a:off x="768454" y="483"/>
        <a:ext cx="5479945" cy="665328"/>
      </dsp:txXfrm>
    </dsp:sp>
    <dsp:sp modelId="{9D5F5846-5CD6-4EDE-A22A-3FFBB948F673}">
      <dsp:nvSpPr>
        <dsp:cNvPr id="0" name=""/>
        <dsp:cNvSpPr/>
      </dsp:nvSpPr>
      <dsp:spPr>
        <a:xfrm>
          <a:off x="0" y="832144"/>
          <a:ext cx="6248400" cy="66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7D460A-3DAB-48B2-BF1C-FDD3A3AC307D}">
      <dsp:nvSpPr>
        <dsp:cNvPr id="0" name=""/>
        <dsp:cNvSpPr/>
      </dsp:nvSpPr>
      <dsp:spPr>
        <a:xfrm>
          <a:off x="201262" y="981843"/>
          <a:ext cx="365930" cy="3659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F5EC8E-53DB-462B-9B86-48DF0041BCDE}">
      <dsp:nvSpPr>
        <dsp:cNvPr id="0" name=""/>
        <dsp:cNvSpPr/>
      </dsp:nvSpPr>
      <dsp:spPr>
        <a:xfrm>
          <a:off x="768454" y="832144"/>
          <a:ext cx="5479945" cy="66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4" tIns="70414" rIns="70414" bIns="70414" numCol="1" spcCol="1270" anchor="ctr" anchorCtr="0">
          <a:noAutofit/>
        </a:bodyPr>
        <a:lstStyle/>
        <a:p>
          <a:pPr marL="0" lvl="0" indent="0" algn="l" defTabSz="711200">
            <a:lnSpc>
              <a:spcPct val="100000"/>
            </a:lnSpc>
            <a:spcBef>
              <a:spcPct val="0"/>
            </a:spcBef>
            <a:spcAft>
              <a:spcPct val="35000"/>
            </a:spcAft>
            <a:buNone/>
          </a:pPr>
          <a:r>
            <a:rPr lang="en-CA" sz="1600" kern="1200"/>
            <a:t>News from the week</a:t>
          </a:r>
          <a:endParaRPr lang="en-US" sz="1600" kern="1200"/>
        </a:p>
      </dsp:txBody>
      <dsp:txXfrm>
        <a:off x="768454" y="832144"/>
        <a:ext cx="5479945" cy="665328"/>
      </dsp:txXfrm>
    </dsp:sp>
    <dsp:sp modelId="{45774945-C833-0846-9D61-14BE2B71813E}">
      <dsp:nvSpPr>
        <dsp:cNvPr id="0" name=""/>
        <dsp:cNvSpPr/>
      </dsp:nvSpPr>
      <dsp:spPr>
        <a:xfrm>
          <a:off x="0" y="1663805"/>
          <a:ext cx="6248400" cy="66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0E34FB-EFE9-FA40-A9F0-818DE6363C0F}">
      <dsp:nvSpPr>
        <dsp:cNvPr id="0" name=""/>
        <dsp:cNvSpPr/>
      </dsp:nvSpPr>
      <dsp:spPr>
        <a:xfrm>
          <a:off x="201262" y="1813504"/>
          <a:ext cx="365930" cy="365930"/>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C10ACD-6930-ED43-B9A9-F00C4CE814DA}">
      <dsp:nvSpPr>
        <dsp:cNvPr id="0" name=""/>
        <dsp:cNvSpPr/>
      </dsp:nvSpPr>
      <dsp:spPr>
        <a:xfrm>
          <a:off x="768454" y="1663805"/>
          <a:ext cx="5479945" cy="66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4" tIns="70414" rIns="70414" bIns="70414" numCol="1" spcCol="1270" anchor="ctr" anchorCtr="0">
          <a:noAutofit/>
        </a:bodyPr>
        <a:lstStyle/>
        <a:p>
          <a:pPr marL="0" lvl="0" indent="0" algn="l" defTabSz="711200">
            <a:lnSpc>
              <a:spcPct val="100000"/>
            </a:lnSpc>
            <a:spcBef>
              <a:spcPct val="0"/>
            </a:spcBef>
            <a:spcAft>
              <a:spcPct val="35000"/>
            </a:spcAft>
            <a:buNone/>
          </a:pPr>
          <a:r>
            <a:rPr lang="en-US" sz="1600" kern="1200" dirty="0"/>
            <a:t>Student Presentation Updates</a:t>
          </a:r>
        </a:p>
      </dsp:txBody>
      <dsp:txXfrm>
        <a:off x="768454" y="1663805"/>
        <a:ext cx="5479945" cy="665328"/>
      </dsp:txXfrm>
    </dsp:sp>
    <dsp:sp modelId="{44D04389-0894-A244-8F01-671E4894E10F}">
      <dsp:nvSpPr>
        <dsp:cNvPr id="0" name=""/>
        <dsp:cNvSpPr/>
      </dsp:nvSpPr>
      <dsp:spPr>
        <a:xfrm>
          <a:off x="0" y="2495467"/>
          <a:ext cx="6248400" cy="66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CD3266-1427-9748-A615-5EAAA00A9F13}">
      <dsp:nvSpPr>
        <dsp:cNvPr id="0" name=""/>
        <dsp:cNvSpPr/>
      </dsp:nvSpPr>
      <dsp:spPr>
        <a:xfrm>
          <a:off x="201262" y="2645166"/>
          <a:ext cx="365930" cy="365930"/>
        </a:xfrm>
        <a:prstGeom prst="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5F136-A1EA-BD4C-8531-374ED7B89EF1}">
      <dsp:nvSpPr>
        <dsp:cNvPr id="0" name=""/>
        <dsp:cNvSpPr/>
      </dsp:nvSpPr>
      <dsp:spPr>
        <a:xfrm>
          <a:off x="768454" y="2495467"/>
          <a:ext cx="5479945" cy="66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4" tIns="70414" rIns="70414" bIns="70414" numCol="1" spcCol="1270" anchor="ctr" anchorCtr="0">
          <a:noAutofit/>
        </a:bodyPr>
        <a:lstStyle/>
        <a:p>
          <a:pPr marL="0" lvl="0" indent="0" algn="l" defTabSz="711200">
            <a:lnSpc>
              <a:spcPct val="100000"/>
            </a:lnSpc>
            <a:spcBef>
              <a:spcPct val="0"/>
            </a:spcBef>
            <a:spcAft>
              <a:spcPct val="35000"/>
            </a:spcAft>
            <a:buNone/>
          </a:pPr>
          <a:r>
            <a:rPr lang="en-US" sz="1600" kern="1200" dirty="0"/>
            <a:t>Personal cyberinfrastructures review</a:t>
          </a:r>
        </a:p>
      </dsp:txBody>
      <dsp:txXfrm>
        <a:off x="768454" y="2495467"/>
        <a:ext cx="5479945" cy="665328"/>
      </dsp:txXfrm>
    </dsp:sp>
    <dsp:sp modelId="{83F3A840-678D-4BFB-B6AD-B29432A42E5B}">
      <dsp:nvSpPr>
        <dsp:cNvPr id="0" name=""/>
        <dsp:cNvSpPr/>
      </dsp:nvSpPr>
      <dsp:spPr>
        <a:xfrm>
          <a:off x="0" y="3327128"/>
          <a:ext cx="6248400" cy="66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7A2234-6D5E-493E-A7C2-C989D280418E}">
      <dsp:nvSpPr>
        <dsp:cNvPr id="0" name=""/>
        <dsp:cNvSpPr/>
      </dsp:nvSpPr>
      <dsp:spPr>
        <a:xfrm>
          <a:off x="201262" y="3476827"/>
          <a:ext cx="365930" cy="3659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8A192A-B343-4469-8715-E9C46DC09329}">
      <dsp:nvSpPr>
        <dsp:cNvPr id="0" name=""/>
        <dsp:cNvSpPr/>
      </dsp:nvSpPr>
      <dsp:spPr>
        <a:xfrm>
          <a:off x="768454" y="3327128"/>
          <a:ext cx="5479945" cy="66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4" tIns="70414" rIns="70414" bIns="70414" numCol="1" spcCol="1270" anchor="ctr" anchorCtr="0">
          <a:noAutofit/>
        </a:bodyPr>
        <a:lstStyle/>
        <a:p>
          <a:pPr marL="0" lvl="0" indent="0" algn="l" defTabSz="711200">
            <a:lnSpc>
              <a:spcPct val="100000"/>
            </a:lnSpc>
            <a:spcBef>
              <a:spcPct val="0"/>
            </a:spcBef>
            <a:spcAft>
              <a:spcPct val="35000"/>
            </a:spcAft>
            <a:buNone/>
          </a:pPr>
          <a:r>
            <a:rPr lang="en-CA" sz="1600" kern="1200" dirty="0"/>
            <a:t>Break</a:t>
          </a:r>
          <a:endParaRPr lang="en-US" sz="1600" kern="1200" dirty="0"/>
        </a:p>
      </dsp:txBody>
      <dsp:txXfrm>
        <a:off x="768454" y="3327128"/>
        <a:ext cx="5479945" cy="665328"/>
      </dsp:txXfrm>
    </dsp:sp>
    <dsp:sp modelId="{A6BB1BF9-F6A8-4C02-8B33-B1CC01AE883C}">
      <dsp:nvSpPr>
        <dsp:cNvPr id="0" name=""/>
        <dsp:cNvSpPr/>
      </dsp:nvSpPr>
      <dsp:spPr>
        <a:xfrm>
          <a:off x="0" y="4158789"/>
          <a:ext cx="6248400" cy="66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05C31B-1F30-4B82-AD0A-D508153CAEC1}">
      <dsp:nvSpPr>
        <dsp:cNvPr id="0" name=""/>
        <dsp:cNvSpPr/>
      </dsp:nvSpPr>
      <dsp:spPr>
        <a:xfrm>
          <a:off x="201262" y="4308488"/>
          <a:ext cx="365930" cy="3659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C96FCF-DAD0-4560-A5E2-61B88BFEF5A2}">
      <dsp:nvSpPr>
        <dsp:cNvPr id="0" name=""/>
        <dsp:cNvSpPr/>
      </dsp:nvSpPr>
      <dsp:spPr>
        <a:xfrm>
          <a:off x="768454" y="4158789"/>
          <a:ext cx="5479945" cy="66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4" tIns="70414" rIns="70414" bIns="70414" numCol="1" spcCol="1270" anchor="ctr" anchorCtr="0">
          <a:noAutofit/>
        </a:bodyPr>
        <a:lstStyle/>
        <a:p>
          <a:pPr marL="0" lvl="0" indent="0" algn="l" defTabSz="711200">
            <a:lnSpc>
              <a:spcPct val="100000"/>
            </a:lnSpc>
            <a:spcBef>
              <a:spcPct val="0"/>
            </a:spcBef>
            <a:spcAft>
              <a:spcPct val="35000"/>
            </a:spcAft>
            <a:buNone/>
          </a:pPr>
          <a:r>
            <a:rPr lang="en-CA" sz="1600" kern="1200" dirty="0"/>
            <a:t>The Self Online</a:t>
          </a:r>
          <a:endParaRPr lang="en-US" sz="1600" kern="1200" dirty="0"/>
        </a:p>
      </dsp:txBody>
      <dsp:txXfrm>
        <a:off x="768454" y="4158789"/>
        <a:ext cx="5479945" cy="665328"/>
      </dsp:txXfrm>
    </dsp:sp>
    <dsp:sp modelId="{4B6CD07A-9AC6-AA4E-B8E4-D23C823EA848}">
      <dsp:nvSpPr>
        <dsp:cNvPr id="0" name=""/>
        <dsp:cNvSpPr/>
      </dsp:nvSpPr>
      <dsp:spPr>
        <a:xfrm>
          <a:off x="0" y="4990450"/>
          <a:ext cx="6248400" cy="6653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48BB5-1319-9D4E-BEFA-A90AA65EDF46}">
      <dsp:nvSpPr>
        <dsp:cNvPr id="0" name=""/>
        <dsp:cNvSpPr/>
      </dsp:nvSpPr>
      <dsp:spPr>
        <a:xfrm>
          <a:off x="201262" y="5140149"/>
          <a:ext cx="365930" cy="365930"/>
        </a:xfrm>
        <a:prstGeom prst="rect">
          <a:avLst/>
        </a:prstGeom>
        <a:solidFill>
          <a:schemeClr val="accent3">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BC2D77-F851-6340-82FD-46AD4720C4D9}">
      <dsp:nvSpPr>
        <dsp:cNvPr id="0" name=""/>
        <dsp:cNvSpPr/>
      </dsp:nvSpPr>
      <dsp:spPr>
        <a:xfrm>
          <a:off x="768454" y="4990450"/>
          <a:ext cx="5479945" cy="665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414" tIns="70414" rIns="70414" bIns="70414" numCol="1" spcCol="1270" anchor="ctr" anchorCtr="0">
          <a:noAutofit/>
        </a:bodyPr>
        <a:lstStyle/>
        <a:p>
          <a:pPr marL="0" lvl="0" indent="0" algn="l" defTabSz="711200">
            <a:lnSpc>
              <a:spcPct val="100000"/>
            </a:lnSpc>
            <a:spcBef>
              <a:spcPct val="0"/>
            </a:spcBef>
            <a:spcAft>
              <a:spcPct val="35000"/>
            </a:spcAft>
            <a:buNone/>
          </a:pPr>
          <a:r>
            <a:rPr lang="en-US" sz="1600" kern="1200" dirty="0"/>
            <a:t>Pair and Share</a:t>
          </a:r>
        </a:p>
      </dsp:txBody>
      <dsp:txXfrm>
        <a:off x="768454" y="4990450"/>
        <a:ext cx="5479945" cy="6653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684DE-EEBE-5341-9AC8-CFB89636B770}">
      <dsp:nvSpPr>
        <dsp:cNvPr id="0" name=""/>
        <dsp:cNvSpPr/>
      </dsp:nvSpPr>
      <dsp:spPr>
        <a:xfrm>
          <a:off x="1235" y="658981"/>
          <a:ext cx="4496395" cy="22481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n-US" sz="3900" kern="1200" dirty="0"/>
            <a:t>What is a Personal Cyberinfrastructure?</a:t>
          </a:r>
        </a:p>
      </dsp:txBody>
      <dsp:txXfrm>
        <a:off x="67082" y="724828"/>
        <a:ext cx="4364701" cy="2116503"/>
      </dsp:txXfrm>
    </dsp:sp>
    <dsp:sp modelId="{374F42F4-7CC9-F742-ADED-DFADB18257B7}">
      <dsp:nvSpPr>
        <dsp:cNvPr id="0" name=""/>
        <dsp:cNvSpPr/>
      </dsp:nvSpPr>
      <dsp:spPr>
        <a:xfrm>
          <a:off x="5621729" y="658981"/>
          <a:ext cx="4496395" cy="2248197"/>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n-US" sz="3900" kern="1200" dirty="0"/>
            <a:t>Go to </a:t>
          </a:r>
          <a:r>
            <a:rPr lang="en-US" sz="3900" kern="1200" dirty="0" err="1"/>
            <a:t>Menti.com</a:t>
          </a:r>
          <a:r>
            <a:rPr lang="en-US" sz="3900" kern="1200" dirty="0"/>
            <a:t> and enter the codes 6692 5109</a:t>
          </a:r>
        </a:p>
      </dsp:txBody>
      <dsp:txXfrm>
        <a:off x="5687576" y="724828"/>
        <a:ext cx="4364701" cy="2116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F2C8C-3AF7-7545-A6CD-86421C66037F}">
      <dsp:nvSpPr>
        <dsp:cNvPr id="0" name=""/>
        <dsp:cNvSpPr/>
      </dsp:nvSpPr>
      <dsp:spPr>
        <a:xfrm>
          <a:off x="0" y="9045"/>
          <a:ext cx="5329236" cy="19492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a:t>Benign Disinhibition</a:t>
          </a:r>
        </a:p>
      </dsp:txBody>
      <dsp:txXfrm>
        <a:off x="95153" y="104198"/>
        <a:ext cx="5138930" cy="1758914"/>
      </dsp:txXfrm>
    </dsp:sp>
    <dsp:sp modelId="{AA919C3D-66BC-8643-930D-E35BF24C97FE}">
      <dsp:nvSpPr>
        <dsp:cNvPr id="0" name=""/>
        <dsp:cNvSpPr/>
      </dsp:nvSpPr>
      <dsp:spPr>
        <a:xfrm>
          <a:off x="0" y="2099385"/>
          <a:ext cx="5329236" cy="19492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a:t>Toxic Disinhibition</a:t>
          </a:r>
        </a:p>
      </dsp:txBody>
      <dsp:txXfrm>
        <a:off x="95153" y="2194538"/>
        <a:ext cx="5138930" cy="17589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F2268-8ADE-E043-9E53-08ECA111F28D}">
      <dsp:nvSpPr>
        <dsp:cNvPr id="0" name=""/>
        <dsp:cNvSpPr/>
      </dsp:nvSpPr>
      <dsp:spPr>
        <a:xfrm>
          <a:off x="3094433" y="719010"/>
          <a:ext cx="553290" cy="91440"/>
        </a:xfrm>
        <a:custGeom>
          <a:avLst/>
          <a:gdLst/>
          <a:ahLst/>
          <a:cxnLst/>
          <a:rect l="0" t="0" r="0" b="0"/>
          <a:pathLst>
            <a:path>
              <a:moveTo>
                <a:pt x="0" y="45720"/>
              </a:moveTo>
              <a:lnTo>
                <a:pt x="55329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56481" y="761808"/>
        <a:ext cx="29194" cy="5844"/>
      </dsp:txXfrm>
    </dsp:sp>
    <dsp:sp modelId="{1636DCEE-9E48-2D4B-820C-DC72A4DAB720}">
      <dsp:nvSpPr>
        <dsp:cNvPr id="0" name=""/>
        <dsp:cNvSpPr/>
      </dsp:nvSpPr>
      <dsp:spPr>
        <a:xfrm>
          <a:off x="557581" y="3134"/>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i="1" kern="1200" dirty="0"/>
            <a:t>We are all different</a:t>
          </a:r>
          <a:endParaRPr lang="en-US" sz="1600" kern="1200" dirty="0"/>
        </a:p>
      </dsp:txBody>
      <dsp:txXfrm>
        <a:off x="557581" y="3134"/>
        <a:ext cx="2538652" cy="1523191"/>
      </dsp:txXfrm>
    </dsp:sp>
    <dsp:sp modelId="{A895F335-108B-544D-8997-F18E84D2E047}">
      <dsp:nvSpPr>
        <dsp:cNvPr id="0" name=""/>
        <dsp:cNvSpPr/>
      </dsp:nvSpPr>
      <dsp:spPr>
        <a:xfrm>
          <a:off x="1826907" y="1524526"/>
          <a:ext cx="3122542" cy="553290"/>
        </a:xfrm>
        <a:custGeom>
          <a:avLst/>
          <a:gdLst/>
          <a:ahLst/>
          <a:cxnLst/>
          <a:rect l="0" t="0" r="0" b="0"/>
          <a:pathLst>
            <a:path>
              <a:moveTo>
                <a:pt x="3122542" y="0"/>
              </a:moveTo>
              <a:lnTo>
                <a:pt x="3122542" y="293745"/>
              </a:lnTo>
              <a:lnTo>
                <a:pt x="0" y="293745"/>
              </a:lnTo>
              <a:lnTo>
                <a:pt x="0" y="55329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08761" y="1798248"/>
        <a:ext cx="158833" cy="5844"/>
      </dsp:txXfrm>
    </dsp:sp>
    <dsp:sp modelId="{FD92A96B-1FA4-3645-813B-EA4A6728C05D}">
      <dsp:nvSpPr>
        <dsp:cNvPr id="0" name=""/>
        <dsp:cNvSpPr/>
      </dsp:nvSpPr>
      <dsp:spPr>
        <a:xfrm>
          <a:off x="3680123" y="3134"/>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kern="1200" dirty="0"/>
            <a:t>How we express ourselves in the physical world will often be magnified in an online world</a:t>
          </a:r>
        </a:p>
      </dsp:txBody>
      <dsp:txXfrm>
        <a:off x="3680123" y="3134"/>
        <a:ext cx="2538652" cy="1523191"/>
      </dsp:txXfrm>
    </dsp:sp>
    <dsp:sp modelId="{AEC47A7C-EB09-0440-89E1-C237435869C7}">
      <dsp:nvSpPr>
        <dsp:cNvPr id="0" name=""/>
        <dsp:cNvSpPr/>
      </dsp:nvSpPr>
      <dsp:spPr>
        <a:xfrm>
          <a:off x="3094433" y="2826092"/>
          <a:ext cx="553290" cy="91440"/>
        </a:xfrm>
        <a:custGeom>
          <a:avLst/>
          <a:gdLst/>
          <a:ahLst/>
          <a:cxnLst/>
          <a:rect l="0" t="0" r="0" b="0"/>
          <a:pathLst>
            <a:path>
              <a:moveTo>
                <a:pt x="0" y="45720"/>
              </a:moveTo>
              <a:lnTo>
                <a:pt x="55329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56481" y="2868889"/>
        <a:ext cx="29194" cy="5844"/>
      </dsp:txXfrm>
    </dsp:sp>
    <dsp:sp modelId="{CAD3B26E-F990-4E45-BF38-8E6BECE9C509}">
      <dsp:nvSpPr>
        <dsp:cNvPr id="0" name=""/>
        <dsp:cNvSpPr/>
      </dsp:nvSpPr>
      <dsp:spPr>
        <a:xfrm>
          <a:off x="557581" y="2110216"/>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kern="1200" dirty="0"/>
            <a:t>People are also guarded, leery of who can see or know</a:t>
          </a:r>
        </a:p>
      </dsp:txBody>
      <dsp:txXfrm>
        <a:off x="557581" y="2110216"/>
        <a:ext cx="2538652" cy="1523191"/>
      </dsp:txXfrm>
    </dsp:sp>
    <dsp:sp modelId="{AE565FFF-6F32-3C4F-8C01-020A9F744F25}">
      <dsp:nvSpPr>
        <dsp:cNvPr id="0" name=""/>
        <dsp:cNvSpPr/>
      </dsp:nvSpPr>
      <dsp:spPr>
        <a:xfrm>
          <a:off x="1826907" y="3631607"/>
          <a:ext cx="3122542" cy="553290"/>
        </a:xfrm>
        <a:custGeom>
          <a:avLst/>
          <a:gdLst/>
          <a:ahLst/>
          <a:cxnLst/>
          <a:rect l="0" t="0" r="0" b="0"/>
          <a:pathLst>
            <a:path>
              <a:moveTo>
                <a:pt x="3122542" y="0"/>
              </a:moveTo>
              <a:lnTo>
                <a:pt x="3122542" y="293745"/>
              </a:lnTo>
              <a:lnTo>
                <a:pt x="0" y="293745"/>
              </a:lnTo>
              <a:lnTo>
                <a:pt x="0" y="55329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08761" y="3905330"/>
        <a:ext cx="158833" cy="5844"/>
      </dsp:txXfrm>
    </dsp:sp>
    <dsp:sp modelId="{A6C8F559-80FE-8542-B907-46DA582EF036}">
      <dsp:nvSpPr>
        <dsp:cNvPr id="0" name=""/>
        <dsp:cNvSpPr/>
      </dsp:nvSpPr>
      <dsp:spPr>
        <a:xfrm>
          <a:off x="3680123" y="2110216"/>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kern="1200" dirty="0"/>
            <a:t>This open and guarded self creates a disinhibition/inhibition polarity or Self Boundary: a sense of what is me and what is not me</a:t>
          </a:r>
        </a:p>
      </dsp:txBody>
      <dsp:txXfrm>
        <a:off x="3680123" y="2110216"/>
        <a:ext cx="2538652" cy="1523191"/>
      </dsp:txXfrm>
    </dsp:sp>
    <dsp:sp modelId="{5C4EE34D-3BE5-7243-B8AB-93D29C3FEFF3}">
      <dsp:nvSpPr>
        <dsp:cNvPr id="0" name=""/>
        <dsp:cNvSpPr/>
      </dsp:nvSpPr>
      <dsp:spPr>
        <a:xfrm>
          <a:off x="557581" y="4217297"/>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kern="1200" dirty="0"/>
            <a:t>The strength of underlying feelings, needs, and drive level has a big influence on how people behave.</a:t>
          </a:r>
        </a:p>
      </dsp:txBody>
      <dsp:txXfrm>
        <a:off x="557581" y="4217297"/>
        <a:ext cx="2538652" cy="15231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91C46-C2F2-4B5F-8F28-30A65AB321E5}">
      <dsp:nvSpPr>
        <dsp:cNvPr id="0" name=""/>
        <dsp:cNvSpPr/>
      </dsp:nvSpPr>
      <dsp:spPr>
        <a:xfrm>
          <a:off x="0" y="908268"/>
          <a:ext cx="6245265" cy="16768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69C502-8A78-4578-A7B8-D66360FA2280}">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DA238A-9540-43E7-BE48-EBBF9488309C}">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844550">
            <a:lnSpc>
              <a:spcPct val="90000"/>
            </a:lnSpc>
            <a:spcBef>
              <a:spcPct val="0"/>
            </a:spcBef>
            <a:spcAft>
              <a:spcPct val="35000"/>
            </a:spcAft>
            <a:buNone/>
          </a:pPr>
          <a:r>
            <a:rPr lang="en-US" sz="1900" kern="1200" dirty="0"/>
            <a:t>Have any of </a:t>
          </a:r>
          <a:r>
            <a:rPr lang="en-US" sz="1900" kern="1200" dirty="0" err="1"/>
            <a:t>Suler’s</a:t>
          </a:r>
          <a:r>
            <a:rPr lang="en-US" sz="1900" kern="1200" dirty="0"/>
            <a:t> traits changed in any substantial way? Are there others you would add?</a:t>
          </a:r>
        </a:p>
      </dsp:txBody>
      <dsp:txXfrm>
        <a:off x="1936708" y="908268"/>
        <a:ext cx="4308556" cy="1676804"/>
      </dsp:txXfrm>
    </dsp:sp>
    <dsp:sp modelId="{86033616-A6C1-42C3-8203-F26B84E53C95}">
      <dsp:nvSpPr>
        <dsp:cNvPr id="0" name=""/>
        <dsp:cNvSpPr/>
      </dsp:nvSpPr>
      <dsp:spPr>
        <a:xfrm>
          <a:off x="0" y="3004274"/>
          <a:ext cx="6245265" cy="16768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1A247-2D52-4846-BF4A-992DD8A36D37}">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672A6C-368D-48F7-A33E-68D64BA012A0}">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844550">
            <a:lnSpc>
              <a:spcPct val="90000"/>
            </a:lnSpc>
            <a:spcBef>
              <a:spcPct val="0"/>
            </a:spcBef>
            <a:spcAft>
              <a:spcPct val="35000"/>
            </a:spcAft>
            <a:buNone/>
          </a:pPr>
          <a:r>
            <a:rPr lang="en-US" sz="1900" kern="1200"/>
            <a:t>Freed of societal norms, restrictions and cultural restraints, is that personae “truer” than the spontaneous one we could meet at the bus stop?</a:t>
          </a:r>
        </a:p>
      </dsp:txBody>
      <dsp:txXfrm>
        <a:off x="1936708" y="3004274"/>
        <a:ext cx="4308556" cy="16768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F737F-0CB5-E64B-801C-8906EB4BDB4C}" type="datetimeFigureOut">
              <a:rPr lang="en-US" smtClean="0"/>
              <a:t>1/25/23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9A71B-3C8B-6E45-BF79-03EF3EEC3C98}" type="slidenum">
              <a:rPr lang="en-US" smtClean="0"/>
              <a:t>‹#›</a:t>
            </a:fld>
            <a:endParaRPr lang="en-US"/>
          </a:p>
        </p:txBody>
      </p:sp>
    </p:spTree>
    <p:extLst>
      <p:ext uri="{BB962C8B-B14F-4D97-AF65-F5344CB8AC3E}">
        <p14:creationId xmlns:p14="http://schemas.microsoft.com/office/powerpoint/2010/main" val="389977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alon.com/2023/01/13/tucker-carlson-is-once-again-enraged-by-woke-mandms-lack-of-appea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chcrunch.com/2022/09/17/youtube-shorts-could-steal-tiktoks-thunder-with-a-better-deal-for-creato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mic.com/life/nyquil-chicken-cold-remed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a:t>
            </a:fld>
            <a:endParaRPr lang="en-US"/>
          </a:p>
        </p:txBody>
      </p:sp>
    </p:spTree>
    <p:extLst>
      <p:ext uri="{BB962C8B-B14F-4D97-AF65-F5344CB8AC3E}">
        <p14:creationId xmlns:p14="http://schemas.microsoft.com/office/powerpoint/2010/main" val="2707545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11</a:t>
            </a:fld>
            <a:endParaRPr lang="en-US"/>
          </a:p>
        </p:txBody>
      </p:sp>
    </p:spTree>
    <p:extLst>
      <p:ext uri="{BB962C8B-B14F-4D97-AF65-F5344CB8AC3E}">
        <p14:creationId xmlns:p14="http://schemas.microsoft.com/office/powerpoint/2010/main" val="4224807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12</a:t>
            </a:fld>
            <a:endParaRPr lang="en-US"/>
          </a:p>
        </p:txBody>
      </p:sp>
    </p:spTree>
    <p:extLst>
      <p:ext uri="{BB962C8B-B14F-4D97-AF65-F5344CB8AC3E}">
        <p14:creationId xmlns:p14="http://schemas.microsoft.com/office/powerpoint/2010/main" val="1333403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13</a:t>
            </a:fld>
            <a:endParaRPr lang="en-US"/>
          </a:p>
        </p:txBody>
      </p:sp>
    </p:spTree>
    <p:extLst>
      <p:ext uri="{BB962C8B-B14F-4D97-AF65-F5344CB8AC3E}">
        <p14:creationId xmlns:p14="http://schemas.microsoft.com/office/powerpoint/2010/main" val="137637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Definitions of each? Examples?</a:t>
            </a:r>
          </a:p>
        </p:txBody>
      </p:sp>
      <p:sp>
        <p:nvSpPr>
          <p:cNvPr id="4" name="Slide Number Placeholder 3"/>
          <p:cNvSpPr>
            <a:spLocks noGrp="1"/>
          </p:cNvSpPr>
          <p:nvPr>
            <p:ph type="sldNum" sz="quarter" idx="5"/>
          </p:nvPr>
        </p:nvSpPr>
        <p:spPr/>
        <p:txBody>
          <a:bodyPr/>
          <a:lstStyle/>
          <a:p>
            <a:fld id="{CC09A71B-3C8B-6E45-BF79-03EF3EEC3C98}" type="slidenum">
              <a:rPr lang="en-US" smtClean="0"/>
              <a:t>14</a:t>
            </a:fld>
            <a:endParaRPr lang="en-US"/>
          </a:p>
        </p:txBody>
      </p:sp>
    </p:spTree>
    <p:extLst>
      <p:ext uri="{BB962C8B-B14F-4D97-AF65-F5344CB8AC3E}">
        <p14:creationId xmlns:p14="http://schemas.microsoft.com/office/powerpoint/2010/main" val="1583140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Anonymity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Allows for contributions to an online world good or bad.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be helpful in countries with repressive regimes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Whistleblowers?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Truth?</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Save a life</a:t>
            </a:r>
            <a:endParaRPr lang="en-CA"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Doxxing</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Revenge Porn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Swatting</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Theft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Polarizing black and white – can question without the pile-on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Will create fake profiles</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15</a:t>
            </a:fld>
            <a:endParaRPr lang="en-US"/>
          </a:p>
        </p:txBody>
      </p:sp>
    </p:spTree>
    <p:extLst>
      <p:ext uri="{BB962C8B-B14F-4D97-AF65-F5344CB8AC3E}">
        <p14:creationId xmlns:p14="http://schemas.microsoft.com/office/powerpoint/2010/main" val="152117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 message cannot be linked to a specific source (Scott, 2004).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Bloggers manage their degree of discursive anonymity through the use of identity management cues, or information identified on bloggers’ profiles that disclose a true offline identity (</a:t>
            </a:r>
            <a:r>
              <a:rPr lang="en-US" sz="1200" kern="1200" dirty="0" err="1">
                <a:solidFill>
                  <a:schemeClr val="tx1"/>
                </a:solidFill>
                <a:effectLst/>
                <a:latin typeface="+mn-lt"/>
                <a:ea typeface="+mn-ea"/>
                <a:cs typeface="+mn-cs"/>
              </a:rPr>
              <a:t>Viegas</a:t>
            </a:r>
            <a:r>
              <a:rPr lang="en-US" sz="1200" kern="1200" dirty="0">
                <a:solidFill>
                  <a:schemeClr val="tx1"/>
                </a:solidFill>
                <a:effectLst/>
                <a:latin typeface="+mn-lt"/>
                <a:ea typeface="+mn-ea"/>
                <a:cs typeface="+mn-cs"/>
              </a:rPr>
              <a:t>, 2005). For example, a person’s name, age, location, schools attended, and employer would be considered identity management cues.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create a sense of intimacy and connection with readers or listeners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more ID cues provided the left personal info disclosed</a:t>
            </a:r>
          </a:p>
          <a:p>
            <a:endParaRPr lang="en-US" sz="1200" kern="1200" dirty="0">
              <a:solidFill>
                <a:schemeClr val="tx1"/>
              </a:solidFill>
              <a:effectLst/>
              <a:latin typeface="+mn-lt"/>
              <a:ea typeface="+mn-ea"/>
              <a:cs typeface="+mn-cs"/>
            </a:endParaRPr>
          </a:p>
          <a:p>
            <a:pPr lvl="0">
              <a:lnSpc>
                <a:spcPct val="100000"/>
              </a:lnSpc>
            </a:pPr>
            <a:r>
              <a:rPr lang="en-US" b="1" dirty="0"/>
              <a:t>Q: What are some examples?</a:t>
            </a:r>
          </a:p>
          <a:p>
            <a:pPr lvl="0">
              <a:lnSpc>
                <a:spcPct val="100000"/>
              </a:lnSpc>
            </a:pPr>
            <a:r>
              <a:rPr lang="en-US" b="1" dirty="0"/>
              <a:t>Q: What are some pros and cons?</a:t>
            </a:r>
          </a:p>
          <a:p>
            <a:pPr lvl="0">
              <a:lnSpc>
                <a:spcPct val="100000"/>
              </a:lnSpc>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They don't have to own their behavior by acknowledging it within the full context of who they "really" are. When acting out hostile feelings, the person doesn't have to take responsibility for those actions.” </a:t>
            </a:r>
            <a:r>
              <a:rPr lang="en-US" dirty="0"/>
              <a:t>		</a:t>
            </a:r>
          </a:p>
          <a:p>
            <a:pPr lvl="0">
              <a:lnSpc>
                <a:spcPct val="100000"/>
              </a:lnSpc>
            </a:pPr>
            <a:r>
              <a:rPr lang="en-US" b="1" dirty="0"/>
              <a:t> </a:t>
            </a:r>
            <a:endParaRPr lang="en-US" dirty="0"/>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16</a:t>
            </a:fld>
            <a:endParaRPr lang="en-US"/>
          </a:p>
        </p:txBody>
      </p:sp>
    </p:spTree>
    <p:extLst>
      <p:ext uri="{BB962C8B-B14F-4D97-AF65-F5344CB8AC3E}">
        <p14:creationId xmlns:p14="http://schemas.microsoft.com/office/powerpoint/2010/main" val="1130023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Eye contact increases self-awareness, empathy and the awareness of other people’s reactions to what is being discussed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Parents say look me in the eyes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Both aggressors and victims are invisible. No opportunity to create boundaries</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Masks in real life serve a similar purpose</a:t>
            </a:r>
            <a:r>
              <a:rPr lang="en-US" sz="1200" kern="1200" dirty="0">
                <a:solidFill>
                  <a:schemeClr val="tx1"/>
                </a:solidFill>
                <a:effectLst/>
                <a:latin typeface="+mn-lt"/>
                <a:ea typeface="+mn-ea"/>
                <a:cs typeface="+mn-cs"/>
              </a:rPr>
              <a:t>. Putting a name to someone.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17</a:t>
            </a:fld>
            <a:endParaRPr lang="en-US"/>
          </a:p>
        </p:txBody>
      </p:sp>
    </p:spTree>
    <p:extLst>
      <p:ext uri="{BB962C8B-B14F-4D97-AF65-F5344CB8AC3E}">
        <p14:creationId xmlns:p14="http://schemas.microsoft.com/office/powerpoint/2010/main" val="27652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18</a:t>
            </a:fld>
            <a:endParaRPr lang="en-US"/>
          </a:p>
        </p:txBody>
      </p:sp>
    </p:spTree>
    <p:extLst>
      <p:ext uri="{BB962C8B-B14F-4D97-AF65-F5344CB8AC3E}">
        <p14:creationId xmlns:p14="http://schemas.microsoft.com/office/powerpoint/2010/main" val="190956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 me know when you get this and send me a text.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Allows you to cool down.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Creates a buffer</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Gives you time to create an appropriate response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19</a:t>
            </a:fld>
            <a:endParaRPr lang="en-US"/>
          </a:p>
        </p:txBody>
      </p:sp>
    </p:spTree>
    <p:extLst>
      <p:ext uri="{BB962C8B-B14F-4D97-AF65-F5344CB8AC3E}">
        <p14:creationId xmlns:p14="http://schemas.microsoft.com/office/powerpoint/2010/main" val="4151596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20</a:t>
            </a:fld>
            <a:endParaRPr lang="en-US"/>
          </a:p>
        </p:txBody>
      </p:sp>
    </p:spTree>
    <p:extLst>
      <p:ext uri="{BB962C8B-B14F-4D97-AF65-F5344CB8AC3E}">
        <p14:creationId xmlns:p14="http://schemas.microsoft.com/office/powerpoint/2010/main" val="59449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2</a:t>
            </a:fld>
            <a:endParaRPr lang="en-US"/>
          </a:p>
        </p:txBody>
      </p:sp>
    </p:spTree>
    <p:extLst>
      <p:ext uri="{BB962C8B-B14F-4D97-AF65-F5344CB8AC3E}">
        <p14:creationId xmlns:p14="http://schemas.microsoft.com/office/powerpoint/2010/main" val="2376167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 – can help with empathy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 – creates imaginary lack of boundaries; make assumptions of another’s actions or come to believe they are real. Texting or stranger interactions online we make assumptions and assign traits.</a:t>
            </a:r>
          </a:p>
          <a:p>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 When a person reads text communication i.e. a message, the message is relayed or spoken back, in the persons head. As the mind reads this message, a voice may be assigned to the other, and possibly an image, forming a character who may, in reality look and sound nothing like the character which they defined.</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Gaming – assumptions about online teammates you have never met.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21</a:t>
            </a:fld>
            <a:endParaRPr lang="en-US"/>
          </a:p>
        </p:txBody>
      </p:sp>
    </p:spTree>
    <p:extLst>
      <p:ext uri="{BB962C8B-B14F-4D97-AF65-F5344CB8AC3E}">
        <p14:creationId xmlns:p14="http://schemas.microsoft.com/office/powerpoint/2010/main" val="2431685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When receiving text messages or reading posts of one person to another, humans often perceive the reading as a voice in their head. We choose a voice of someone else that seems to have the same nature that fits with the message contain and use that voice. This behavior cause us to think that the conversation is taking place in just our heads, just like when we play out how a conversation might go. Because of these behaviors, we feel as if we are talking to ourselves, rather than conversing with another person.</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Trolls are thought to be born from a combination of these traits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And one part of that is solipsistic introjection, which means you basically create a character of the other person in your mind. By only having their words to read, you can sort of hear their </a:t>
            </a:r>
            <a:r>
              <a:rPr lang="en-CA" sz="1200" b="1" i="0" kern="1200" dirty="0">
                <a:solidFill>
                  <a:schemeClr val="tx1"/>
                </a:solidFill>
                <a:effectLst/>
                <a:latin typeface="+mn-lt"/>
                <a:ea typeface="+mn-ea"/>
                <a:cs typeface="+mn-cs"/>
              </a:rPr>
              <a:t>responses in an imagined voice in your head.</a:t>
            </a:r>
            <a:br>
              <a:rPr lang="en-CA" b="1" dirty="0"/>
            </a:br>
            <a:br>
              <a:rPr lang="en-CA" dirty="0"/>
            </a:br>
            <a:r>
              <a:rPr lang="en-CA" sz="1200" b="0" i="0" kern="1200" dirty="0">
                <a:solidFill>
                  <a:schemeClr val="tx1"/>
                </a:solidFill>
                <a:effectLst/>
                <a:latin typeface="+mn-lt"/>
                <a:ea typeface="+mn-ea"/>
                <a:cs typeface="+mn-cs"/>
              </a:rPr>
              <a:t>They can almost become a game -- one that’s easy to turn off and walk away from. This could be especially relevant to griefers -- they’re just people playing a different kind of online game, one that’s more about a social experiment and messing with other players. And when it comes to trolling, a big part is the minimization of authority -- the lack of clearly defined authority figures online.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student whose friend became more and more similar to his online personae off line</a:t>
            </a:r>
            <a:br>
              <a:rPr lang="en-CA"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22</a:t>
            </a:fld>
            <a:endParaRPr lang="en-US"/>
          </a:p>
        </p:txBody>
      </p:sp>
    </p:spTree>
    <p:extLst>
      <p:ext uri="{BB962C8B-B14F-4D97-AF65-F5344CB8AC3E}">
        <p14:creationId xmlns:p14="http://schemas.microsoft.com/office/powerpoint/2010/main" val="3700257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The student whose friend became more and more similar to his online personae off line</a:t>
            </a:r>
            <a:br>
              <a:rPr lang="en-CA" sz="1200" b="0" i="0" kern="1200" dirty="0">
                <a:solidFill>
                  <a:schemeClr val="tx1"/>
                </a:solidFill>
                <a:effectLst/>
                <a:latin typeface="+mn-lt"/>
                <a:ea typeface="+mn-ea"/>
                <a:cs typeface="+mn-cs"/>
              </a:rPr>
            </a:br>
            <a:endParaRPr lang="en-US" dirty="0"/>
          </a:p>
          <a:p>
            <a:br>
              <a:rPr lang="en-CA" dirty="0"/>
            </a:br>
            <a:r>
              <a:rPr lang="en-CA" sz="1200" b="0" i="0" kern="1200" dirty="0">
                <a:solidFill>
                  <a:schemeClr val="tx1"/>
                </a:solidFill>
                <a:effectLst/>
                <a:latin typeface="+mn-lt"/>
                <a:ea typeface="+mn-ea"/>
                <a:cs typeface="+mn-cs"/>
              </a:rPr>
              <a:t>So, the other person can become dehumanized. As a result, there’s a disconnect between the real conversation you’re having and your constructed version of the other person. </a:t>
            </a:r>
            <a:r>
              <a:rPr lang="en-CA" sz="1200" b="1" i="0" kern="1200" dirty="0">
                <a:solidFill>
                  <a:schemeClr val="tx1"/>
                </a:solidFill>
                <a:effectLst/>
                <a:latin typeface="+mn-lt"/>
                <a:ea typeface="+mn-ea"/>
                <a:cs typeface="+mn-cs"/>
              </a:rPr>
              <a:t>This then can lead to dissociative imagination, where online interactions are seen more as a fantasy than a reality.</a:t>
            </a:r>
            <a:br>
              <a:rPr lang="en-CA" b="1" dirty="0"/>
            </a:br>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23</a:t>
            </a:fld>
            <a:endParaRPr lang="en-US"/>
          </a:p>
        </p:txBody>
      </p:sp>
    </p:spTree>
    <p:extLst>
      <p:ext uri="{BB962C8B-B14F-4D97-AF65-F5344CB8AC3E}">
        <p14:creationId xmlns:p14="http://schemas.microsoft.com/office/powerpoint/2010/main" val="477069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to believe there are no real people or situations that can </a:t>
            </a:r>
            <a:r>
              <a:rPr lang="en-US" sz="1200" b="1" kern="1200" dirty="0">
                <a:solidFill>
                  <a:schemeClr val="tx1"/>
                </a:solidFill>
                <a:effectLst/>
                <a:latin typeface="+mn-lt"/>
                <a:ea typeface="+mn-ea"/>
                <a:cs typeface="+mn-cs"/>
              </a:rPr>
              <a:t>actually be damaged. </a:t>
            </a:r>
            <a:r>
              <a:rPr lang="en-US" sz="1200" kern="1200" dirty="0">
                <a:solidFill>
                  <a:schemeClr val="tx1"/>
                </a:solidFill>
                <a:effectLst/>
                <a:latin typeface="+mn-lt"/>
                <a:ea typeface="+mn-ea"/>
                <a:cs typeface="+mn-cs"/>
              </a:rPr>
              <a:t>May start as fun or airing issues, slowly becomes toxic. Must do more for the same reaction.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Online reaction youtubers</a:t>
            </a:r>
            <a:endParaRPr lang="en-CA"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No police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threat to our physical selves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engage in conversations with people we would not likely meet in the real world/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Kelly Au-Coin liked my comment. Chris </a:t>
            </a:r>
            <a:r>
              <a:rPr lang="en-US" sz="1200" kern="1200" dirty="0" err="1">
                <a:solidFill>
                  <a:schemeClr val="tx1"/>
                </a:solidFill>
                <a:effectLst/>
                <a:latin typeface="+mn-lt"/>
                <a:ea typeface="+mn-ea"/>
                <a:cs typeface="+mn-cs"/>
              </a:rPr>
              <a:t>Kluwe</a:t>
            </a:r>
            <a:r>
              <a:rPr lang="en-US" sz="1200" kern="1200" dirty="0">
                <a:solidFill>
                  <a:schemeClr val="tx1"/>
                </a:solidFill>
                <a:effectLst/>
                <a:latin typeface="+mn-lt"/>
                <a:ea typeface="+mn-ea"/>
                <a:cs typeface="+mn-cs"/>
              </a:rPr>
              <a:t> came to my class.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John Cusack replied to me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dirty="0"/>
              <a:t>Also no rules or guidelines</a:t>
            </a:r>
          </a:p>
        </p:txBody>
      </p:sp>
      <p:sp>
        <p:nvSpPr>
          <p:cNvPr id="4" name="Slide Number Placeholder 3"/>
          <p:cNvSpPr>
            <a:spLocks noGrp="1"/>
          </p:cNvSpPr>
          <p:nvPr>
            <p:ph type="sldNum" sz="quarter" idx="5"/>
          </p:nvPr>
        </p:nvSpPr>
        <p:spPr/>
        <p:txBody>
          <a:bodyPr/>
          <a:lstStyle/>
          <a:p>
            <a:fld id="{CC09A71B-3C8B-6E45-BF79-03EF3EEC3C98}" type="slidenum">
              <a:rPr lang="en-US" smtClean="0"/>
              <a:t>24</a:t>
            </a:fld>
            <a:endParaRPr lang="en-US"/>
          </a:p>
        </p:txBody>
      </p:sp>
    </p:spTree>
    <p:extLst>
      <p:ext uri="{BB962C8B-B14F-4D97-AF65-F5344CB8AC3E}">
        <p14:creationId xmlns:p14="http://schemas.microsoft.com/office/powerpoint/2010/main" val="839562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Online life is a game  with rules and norms that do not apply to everyday living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Is there a difference between ”just trolling “ and actual beliefs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 </a:t>
            </a: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25</a:t>
            </a:fld>
            <a:endParaRPr lang="en-US"/>
          </a:p>
        </p:txBody>
      </p:sp>
    </p:spTree>
    <p:extLst>
      <p:ext uri="{BB962C8B-B14F-4D97-AF65-F5344CB8AC3E}">
        <p14:creationId xmlns:p14="http://schemas.microsoft.com/office/powerpoint/2010/main" val="2144766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So, the other person has become dehumanized. As a result, there’s a disconnect between the real conversation you’re having and your constructed version of the other person. This then can lead to dissociative imagination, where online interactions are seen more as a fantasy than a reality.</a:t>
            </a:r>
            <a:br>
              <a:rPr lang="en-CA" sz="1200" b="0" i="0" kern="1200" dirty="0">
                <a:solidFill>
                  <a:schemeClr val="tx1"/>
                </a:solidFill>
                <a:effectLst/>
                <a:latin typeface="+mn-lt"/>
                <a:ea typeface="+mn-ea"/>
                <a:cs typeface="+mn-cs"/>
              </a:rPr>
            </a:b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They can almost become a game -- one that’s easy to turn off and walk away from. This could be especially relevant to griefers -- they’re just people playing a different kind of online game, one that’s more about a social experiment and messing with other players. And when it comes to trolling, a big part is the minimization of authority -- the lack of clearly defined authority figures online.</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Case study of trolls. What brought her to the point of suicide in the first place</a:t>
            </a:r>
            <a:br>
              <a:rPr lang="en-CA" dirty="0"/>
            </a:br>
            <a:r>
              <a:rPr lang="en-CA" sz="1200" b="0" i="0" kern="1200" dirty="0">
                <a:solidFill>
                  <a:schemeClr val="tx1"/>
                </a:solidFill>
                <a:effectLst/>
                <a:latin typeface="+mn-lt"/>
                <a:ea typeface="+mn-ea"/>
                <a:cs typeface="+mn-cs"/>
              </a:rPr>
              <a:t>Bleach posts</a:t>
            </a:r>
          </a:p>
          <a:p>
            <a:br>
              <a:rPr lang="en-CA" dirty="0"/>
            </a:br>
            <a:r>
              <a:rPr lang="en-CA" sz="1200" b="0" i="0" kern="1200" dirty="0">
                <a:solidFill>
                  <a:schemeClr val="tx1"/>
                </a:solidFill>
                <a:effectLst/>
                <a:latin typeface="+mn-lt"/>
                <a:ea typeface="+mn-ea"/>
                <a:cs typeface="+mn-cs"/>
              </a:rPr>
              <a:t>It was a game to people. Wrote on her Facebook page. Way beyond what were once called griefers in </a:t>
            </a:r>
            <a:r>
              <a:rPr lang="en-CA" sz="1200" b="0" i="0" kern="1200" dirty="0" err="1">
                <a:solidFill>
                  <a:schemeClr val="tx1"/>
                </a:solidFill>
                <a:effectLst/>
                <a:latin typeface="+mn-lt"/>
                <a:ea typeface="+mn-ea"/>
                <a:cs typeface="+mn-cs"/>
              </a:rPr>
              <a:t>minecraft</a:t>
            </a:r>
            <a:r>
              <a:rPr lang="en-CA" sz="1200" b="0" i="0" kern="1200" dirty="0">
                <a:solidFill>
                  <a:schemeClr val="tx1"/>
                </a:solidFill>
                <a:effectLst/>
                <a:latin typeface="+mn-lt"/>
                <a:ea typeface="+mn-ea"/>
                <a:cs typeface="+mn-cs"/>
              </a:rPr>
              <a:t> dropping TNT everywhere.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Amanda Todd – finally a conviction – delayed to Oct 11 – due to prosecutor having covid  </a:t>
            </a:r>
          </a:p>
          <a:p>
            <a:r>
              <a:rPr lang="en-CA" b="0" i="0" dirty="0">
                <a:solidFill>
                  <a:srgbClr val="222222"/>
                </a:solidFill>
                <a:effectLst/>
                <a:latin typeface="Open Sans" panose="020F0502020204030204" pitchFamily="34" charset="0"/>
              </a:rPr>
              <a:t>A B.C. Supreme Court jury convicted Aydin Coban August 2022 of extortion, harassment, communication with a young person to commit a sexual offence and possession and distribution of child pornography.</a:t>
            </a:r>
          </a:p>
          <a:p>
            <a:endParaRPr lang="en-CA" b="0" i="0" dirty="0">
              <a:solidFill>
                <a:srgbClr val="222222"/>
              </a:solidFill>
              <a:effectLst/>
              <a:latin typeface="Open Sans" panose="020F0502020204030204" pitchFamily="34" charset="0"/>
            </a:endParaRPr>
          </a:p>
          <a:p>
            <a:r>
              <a:rPr lang="en-CA" b="0" i="0" dirty="0">
                <a:solidFill>
                  <a:srgbClr val="222222"/>
                </a:solidFill>
                <a:effectLst/>
                <a:latin typeface="Open Sans" panose="020B0606030504020204" pitchFamily="34" charset="0"/>
              </a:rPr>
              <a:t>Todd was 15 when she died by suicide in October 2012, not long after posting a video on YouTube that described her being tormented by an online harasser.</a:t>
            </a:r>
            <a:endParaRPr lang="en-CA" b="0" i="0" dirty="0">
              <a:solidFill>
                <a:srgbClr val="222222"/>
              </a:solidFill>
              <a:effectLst/>
              <a:latin typeface="Open Sans" panose="020F0502020204030204" pitchFamily="34" charset="0"/>
            </a:endParaRPr>
          </a:p>
          <a:p>
            <a:endParaRPr lang="en-CA" b="0" i="0" dirty="0">
              <a:solidFill>
                <a:srgbClr val="222222"/>
              </a:solidFill>
              <a:effectLst/>
              <a:latin typeface="Open Sans" panose="020F0502020204030204" pitchFamily="34" charset="0"/>
            </a:endParaRPr>
          </a:p>
          <a:p>
            <a:endParaRPr lang="en-CA" b="0" i="0" dirty="0">
              <a:solidFill>
                <a:srgbClr val="222222"/>
              </a:solidFill>
              <a:effectLst/>
              <a:latin typeface="Open Sans" panose="020F0502020204030204" pitchFamily="34" charset="0"/>
            </a:endParaRPr>
          </a:p>
          <a:p>
            <a:pPr algn="l"/>
            <a:r>
              <a:rPr lang="en-CA" b="0" i="0" dirty="0">
                <a:solidFill>
                  <a:srgbClr val="222222"/>
                </a:solidFill>
                <a:effectLst/>
                <a:latin typeface="Open Sans" panose="020B0606030504020204" pitchFamily="34" charset="0"/>
              </a:rPr>
              <a:t>Before Coban was extradited, a Dutch court sentenced him to almost 11 years in prison for similar online offences following a trial in Amsterdam in 2017, where he was accused in the online abuse of 34 girls and five men.</a:t>
            </a:r>
          </a:p>
          <a:p>
            <a:pPr algn="l"/>
            <a:r>
              <a:rPr lang="en-CA" b="0" i="0" dirty="0">
                <a:solidFill>
                  <a:srgbClr val="222222"/>
                </a:solidFill>
                <a:effectLst/>
                <a:latin typeface="Open Sans" panose="020B0606030504020204" pitchFamily="34" charset="0"/>
              </a:rPr>
              <a:t>That court heard Coban, who is in his mid-40s, pretended to be a boy or girl and persuaded his victims to perform sexual acts in front of a web camera, then posted the images online or blackmailed them by threatening to do so.</a:t>
            </a: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26</a:t>
            </a:fld>
            <a:endParaRPr lang="en-US"/>
          </a:p>
        </p:txBody>
      </p:sp>
    </p:spTree>
    <p:extLst>
      <p:ext uri="{BB962C8B-B14F-4D97-AF65-F5344CB8AC3E}">
        <p14:creationId xmlns:p14="http://schemas.microsoft.com/office/powerpoint/2010/main" val="1419019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27</a:t>
            </a:fld>
            <a:endParaRPr lang="en-US"/>
          </a:p>
        </p:txBody>
      </p:sp>
    </p:spTree>
    <p:extLst>
      <p:ext uri="{BB962C8B-B14F-4D97-AF65-F5344CB8AC3E}">
        <p14:creationId xmlns:p14="http://schemas.microsoft.com/office/powerpoint/2010/main" val="3732305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this changed over the years? More cues that can point to the person’s identity. Twitter Detectives.</a:t>
            </a:r>
          </a:p>
        </p:txBody>
      </p:sp>
      <p:sp>
        <p:nvSpPr>
          <p:cNvPr id="4" name="Slide Number Placeholder 3"/>
          <p:cNvSpPr>
            <a:spLocks noGrp="1"/>
          </p:cNvSpPr>
          <p:nvPr>
            <p:ph type="sldNum" sz="quarter" idx="5"/>
          </p:nvPr>
        </p:nvSpPr>
        <p:spPr/>
        <p:txBody>
          <a:bodyPr/>
          <a:lstStyle/>
          <a:p>
            <a:fld id="{CC09A71B-3C8B-6E45-BF79-03EF3EEC3C98}" type="slidenum">
              <a:rPr lang="en-US" smtClean="0"/>
              <a:t>28</a:t>
            </a:fld>
            <a:endParaRPr lang="en-US"/>
          </a:p>
        </p:txBody>
      </p:sp>
    </p:spTree>
    <p:extLst>
      <p:ext uri="{BB962C8B-B14F-4D97-AF65-F5344CB8AC3E}">
        <p14:creationId xmlns:p14="http://schemas.microsoft.com/office/powerpoint/2010/main" val="1043319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People with histrionic styles tend to be very open and emotional. Compulsive people are more restrained. The online disinhibition effect … [can] result in a small deviation from the person's baseline (offline) behavior, while in other cases causing dramatic changes.</a:t>
            </a: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29</a:t>
            </a:fld>
            <a:endParaRPr lang="en-US"/>
          </a:p>
        </p:txBody>
      </p:sp>
    </p:spTree>
    <p:extLst>
      <p:ext uri="{BB962C8B-B14F-4D97-AF65-F5344CB8AC3E}">
        <p14:creationId xmlns:p14="http://schemas.microsoft.com/office/powerpoint/2010/main" val="658695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30</a:t>
            </a:fld>
            <a:endParaRPr lang="en-US"/>
          </a:p>
        </p:txBody>
      </p:sp>
    </p:spTree>
    <p:extLst>
      <p:ext uri="{BB962C8B-B14F-4D97-AF65-F5344CB8AC3E}">
        <p14:creationId xmlns:p14="http://schemas.microsoft.com/office/powerpoint/2010/main" val="572254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Tucker Carlson went oof, blew over. Alpha male  tweeted when Mars did a women only</a:t>
            </a:r>
          </a:p>
          <a:p>
            <a:r>
              <a:rPr lang="en-US" dirty="0"/>
              <a:t>Yesterday Mars announced Maya Rudolf to be the “Chief of Fun”</a:t>
            </a:r>
          </a:p>
          <a:p>
            <a:endParaRPr lang="en-US" dirty="0"/>
          </a:p>
          <a:p>
            <a:r>
              <a:rPr lang="en-CA" b="0" i="0" dirty="0">
                <a:solidFill>
                  <a:srgbClr val="000000"/>
                </a:solidFill>
                <a:effectLst/>
                <a:latin typeface="Arial" panose="020B0604020202020204" pitchFamily="34" charset="0"/>
              </a:rPr>
              <a:t>In January 2022 changed to promote inclusivity. Green M&amp;M, a female character, switching to sneakers from high-heeled boots as part of the 2022 changes. Recently, in early January 2023, M&amp;M’s released new packaging that featured all female characters for the first time.</a:t>
            </a:r>
          </a:p>
          <a:p>
            <a:endParaRPr lang="en-CA" b="0" i="0" dirty="0">
              <a:solidFill>
                <a:srgbClr val="000000"/>
              </a:solidFill>
              <a:effectLst/>
              <a:latin typeface="Arial" panose="020B0604020202020204" pitchFamily="34" charset="0"/>
            </a:endParaRPr>
          </a:p>
          <a:p>
            <a:r>
              <a:rPr lang="en-CA" b="0" i="0" dirty="0">
                <a:solidFill>
                  <a:srgbClr val="000000"/>
                </a:solidFill>
                <a:effectLst/>
                <a:latin typeface="Georgia" panose="02040502050405020303" pitchFamily="18" charset="0"/>
              </a:rPr>
              <a:t>More recently, Carlson, warning that “woke M&amp;M’s have returned, </a:t>
            </a:r>
            <a:r>
              <a:rPr lang="en-CA" b="0" i="0" u="none" strike="noStrike" dirty="0">
                <a:solidFill>
                  <a:srgbClr val="000000"/>
                </a:solidFill>
                <a:effectLst/>
                <a:latin typeface="Georgia" panose="02040502050405020303" pitchFamily="18" charset="0"/>
                <a:hlinkClick r:id="rId3"/>
              </a:rPr>
              <a:t>targeted</a:t>
            </a:r>
            <a:r>
              <a:rPr lang="en-CA" b="0" i="0" dirty="0">
                <a:solidFill>
                  <a:srgbClr val="000000"/>
                </a:solidFill>
                <a:effectLst/>
                <a:latin typeface="Georgia" panose="02040502050405020303" pitchFamily="18" charset="0"/>
              </a:rPr>
              <a:t> the introduction of a purple M&amp;M character as “obese” and lamented the way the brand returned the boots to the green M&amp;M’s. “Apparently is now a lesbian maybe?” M&amp;M’s had launched a campaign earlier this month “supporting women flipping the status quo,” with packaging featuring the </a:t>
            </a:r>
            <a:r>
              <a:rPr lang="en-CA" b="0" i="0" dirty="0" err="1">
                <a:solidFill>
                  <a:srgbClr val="000000"/>
                </a:solidFill>
                <a:effectLst/>
                <a:latin typeface="Georgia" panose="02040502050405020303" pitchFamily="18" charset="0"/>
              </a:rPr>
              <a:t>spokescandies</a:t>
            </a:r>
            <a:r>
              <a:rPr lang="en-CA" b="0" i="0" dirty="0">
                <a:solidFill>
                  <a:srgbClr val="000000"/>
                </a:solidFill>
                <a:effectLst/>
                <a:latin typeface="Georgia" panose="02040502050405020303" pitchFamily="18" charset="0"/>
              </a:rPr>
              <a:t>.</a:t>
            </a:r>
          </a:p>
          <a:p>
            <a:endParaRPr lang="en-CA" b="0" i="0" dirty="0">
              <a:solidFill>
                <a:srgbClr val="000000"/>
              </a:solidFill>
              <a:effectLst/>
              <a:latin typeface="Georgia" panose="02040502050405020303" pitchFamily="18" charset="0"/>
            </a:endParaRPr>
          </a:p>
          <a:p>
            <a:endParaRPr lang="en-CA" b="0" i="0" dirty="0">
              <a:solidFill>
                <a:srgbClr val="000000"/>
              </a:solidFill>
              <a:effectLst/>
              <a:latin typeface="Georgia" panose="02040502050405020303" pitchFamily="18" charset="0"/>
            </a:endParaRPr>
          </a:p>
          <a:p>
            <a:r>
              <a:rPr lang="en-CA" b="0" i="0" dirty="0">
                <a:solidFill>
                  <a:srgbClr val="000000"/>
                </a:solidFill>
                <a:effectLst/>
                <a:latin typeface="Georgia" panose="02040502050405020303" pitchFamily="18" charset="0"/>
              </a:rPr>
              <a:t>The brand issued a statement on Monday, saying, “America, let’s talk. In the last year, we’ve made some changes to our beloved </a:t>
            </a:r>
            <a:r>
              <a:rPr lang="en-CA" b="0" i="0" dirty="0" err="1">
                <a:solidFill>
                  <a:srgbClr val="000000"/>
                </a:solidFill>
                <a:effectLst/>
                <a:latin typeface="Georgia" panose="02040502050405020303" pitchFamily="18" charset="0"/>
              </a:rPr>
              <a:t>spokescandies</a:t>
            </a:r>
            <a:r>
              <a:rPr lang="en-CA" b="0" i="0" dirty="0">
                <a:solidFill>
                  <a:srgbClr val="000000"/>
                </a:solidFill>
                <a:effectLst/>
                <a:latin typeface="Georgia" panose="02040502050405020303" pitchFamily="18" charset="0"/>
              </a:rPr>
              <a:t>. We weren’t sure if anyone would even notice. And we definitely didn’t think it would break the internet. But now we got it — even a candy’s shoes can be polarizing. Which was the last thing M&amp;M’s wanted since we’re all about bringing people together.”</a:t>
            </a:r>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3</a:t>
            </a:fld>
            <a:endParaRPr lang="en-US"/>
          </a:p>
        </p:txBody>
      </p:sp>
    </p:spTree>
    <p:extLst>
      <p:ext uri="{BB962C8B-B14F-4D97-AF65-F5344CB8AC3E}">
        <p14:creationId xmlns:p14="http://schemas.microsoft.com/office/powerpoint/2010/main" val="267641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sz="2000" dirty="0">
                <a:solidFill>
                  <a:schemeClr val="tx1">
                    <a:alpha val="80000"/>
                  </a:schemeClr>
                </a:solidFill>
              </a:rPr>
              <a:t>Each media allows for a particular expression of self that differs from other media</a:t>
            </a:r>
          </a:p>
          <a:p>
            <a:pPr lvl="1">
              <a:buFont typeface="Arial"/>
              <a:buChar char="•"/>
            </a:pPr>
            <a:r>
              <a:rPr lang="en-US" sz="2000" dirty="0">
                <a:solidFill>
                  <a:schemeClr val="tx1">
                    <a:alpha val="80000"/>
                  </a:schemeClr>
                </a:solidFill>
              </a:rPr>
              <a:t>Twitter</a:t>
            </a:r>
          </a:p>
          <a:p>
            <a:pPr lvl="1">
              <a:buFont typeface="Arial"/>
              <a:buChar char="•"/>
            </a:pPr>
            <a:r>
              <a:rPr lang="en-US" sz="2000" dirty="0">
                <a:solidFill>
                  <a:schemeClr val="tx1">
                    <a:alpha val="80000"/>
                  </a:schemeClr>
                </a:solidFill>
              </a:rPr>
              <a:t>Games</a:t>
            </a:r>
          </a:p>
          <a:p>
            <a:pPr lvl="1">
              <a:buFont typeface="Arial"/>
              <a:buChar char="•"/>
            </a:pPr>
            <a:r>
              <a:rPr lang="en-US" sz="2000" dirty="0">
                <a:solidFill>
                  <a:schemeClr val="tx1">
                    <a:alpha val="80000"/>
                  </a:schemeClr>
                </a:solidFill>
              </a:rPr>
              <a:t>Facebook</a:t>
            </a:r>
          </a:p>
          <a:p>
            <a:pPr lvl="1">
              <a:buFont typeface="Arial"/>
              <a:buChar char="•"/>
            </a:pPr>
            <a:r>
              <a:rPr lang="en-US" sz="2000" dirty="0">
                <a:solidFill>
                  <a:schemeClr val="tx1">
                    <a:alpha val="80000"/>
                  </a:schemeClr>
                </a:solidFill>
              </a:rPr>
              <a:t>Insta</a:t>
            </a:r>
          </a:p>
          <a:p>
            <a:pPr lvl="1">
              <a:buFont typeface="Arial"/>
              <a:buChar char="•"/>
            </a:pPr>
            <a:r>
              <a:rPr lang="en-US" sz="2000" dirty="0">
                <a:solidFill>
                  <a:schemeClr val="tx1">
                    <a:alpha val="80000"/>
                  </a:schemeClr>
                </a:solidFill>
              </a:rPr>
              <a:t>What’s App</a:t>
            </a:r>
          </a:p>
          <a:p>
            <a:pPr lvl="1">
              <a:buFont typeface="Arial"/>
              <a:buChar char="•"/>
            </a:pPr>
            <a:r>
              <a:rPr lang="en-US" sz="2000" dirty="0">
                <a:solidFill>
                  <a:schemeClr val="tx1">
                    <a:alpha val="80000"/>
                  </a:schemeClr>
                </a:solidFill>
              </a:rPr>
              <a:t>Texting</a:t>
            </a:r>
          </a:p>
          <a:p>
            <a:pPr lvl="1">
              <a:buFont typeface="Arial"/>
              <a:buChar char="•"/>
            </a:pPr>
            <a:r>
              <a:rPr lang="en-US" sz="2000" dirty="0">
                <a:solidFill>
                  <a:schemeClr val="tx1">
                    <a:alpha val="80000"/>
                  </a:schemeClr>
                </a:solidFill>
              </a:rPr>
              <a:t>Discord</a:t>
            </a:r>
          </a:p>
          <a:p>
            <a:pPr lvl="1">
              <a:buFont typeface="Arial"/>
              <a:buChar char="•"/>
            </a:pPr>
            <a:r>
              <a:rPr lang="en-US" sz="2000" dirty="0" err="1">
                <a:solidFill>
                  <a:schemeClr val="tx1">
                    <a:alpha val="80000"/>
                  </a:schemeClr>
                </a:solidFill>
              </a:rPr>
              <a:t>TikTok</a:t>
            </a:r>
            <a:endParaRPr lang="en-US" sz="2000" dirty="0">
              <a:solidFill>
                <a:schemeClr val="tx1">
                  <a:alpha val="80000"/>
                </a:schemeClr>
              </a:solidFill>
            </a:endParaRPr>
          </a:p>
          <a:p>
            <a:endParaRPr lang="en-US" dirty="0"/>
          </a:p>
          <a:p>
            <a:r>
              <a:rPr lang="en-US" dirty="0"/>
              <a:t>Is there still an even playing field online? Who holds the balance of power? How? What can </a:t>
            </a:r>
            <a:r>
              <a:rPr lang="en-US"/>
              <a:t>change this?</a:t>
            </a:r>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31</a:t>
            </a:fld>
            <a:endParaRPr lang="en-US"/>
          </a:p>
        </p:txBody>
      </p:sp>
    </p:spTree>
    <p:extLst>
      <p:ext uri="{BB962C8B-B14F-4D97-AF65-F5344CB8AC3E}">
        <p14:creationId xmlns:p14="http://schemas.microsoft.com/office/powerpoint/2010/main" val="97764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Lordle</a:t>
            </a:r>
            <a:r>
              <a:rPr lang="en-US" dirty="0"/>
              <a:t> of the Rings https://</a:t>
            </a:r>
            <a:r>
              <a:rPr lang="en-US" dirty="0" err="1"/>
              <a:t>digitaltolkien.github.io</a:t>
            </a:r>
            <a:r>
              <a:rPr lang="en-US" dirty="0"/>
              <a:t>/</a:t>
            </a:r>
            <a:r>
              <a:rPr lang="en-US" dirty="0" err="1"/>
              <a:t>vue</a:t>
            </a:r>
            <a:r>
              <a:rPr lang="en-US" dirty="0"/>
              <a:t>-wordle/. </a:t>
            </a:r>
            <a:r>
              <a:rPr lang="en-CA" b="0" i="0" dirty="0">
                <a:solidFill>
                  <a:srgbClr val="4D5156"/>
                </a:solidFill>
                <a:effectLst/>
                <a:latin typeface="arial" panose="020B0604020202020204" pitchFamily="34" charset="0"/>
              </a:rPr>
              <a:t>using </a:t>
            </a:r>
            <a:r>
              <a:rPr lang="en-CA" b="0" i="0" dirty="0" err="1">
                <a:solidFill>
                  <a:srgbClr val="4D5156"/>
                </a:solidFill>
                <a:effectLst/>
                <a:latin typeface="arial" panose="020B0604020202020204" pitchFamily="34" charset="0"/>
              </a:rPr>
              <a:t>Vue.js</a:t>
            </a:r>
            <a:r>
              <a:rPr lang="en-CA" b="0" i="0" dirty="0">
                <a:solidFill>
                  <a:srgbClr val="4D5156"/>
                </a:solidFill>
                <a:effectLst/>
                <a:latin typeface="arial" panose="020B0604020202020204" pitchFamily="34" charset="0"/>
              </a:rPr>
              <a:t>, an open source JavaScript framework.</a:t>
            </a:r>
            <a:endParaRPr lang="en-US" dirty="0"/>
          </a:p>
          <a:p>
            <a:endParaRPr lang="en-US" dirty="0"/>
          </a:p>
          <a:p>
            <a:r>
              <a:rPr lang="en-US" dirty="0"/>
              <a:t>https://</a:t>
            </a:r>
            <a:r>
              <a:rPr lang="en-US" dirty="0" err="1"/>
              <a:t>github.com</a:t>
            </a:r>
            <a:r>
              <a:rPr lang="en-US" dirty="0"/>
              <a:t>/yyx990803/</a:t>
            </a:r>
            <a:r>
              <a:rPr lang="en-US" dirty="0" err="1"/>
              <a:t>vue</a:t>
            </a:r>
            <a:r>
              <a:rPr lang="en-US" dirty="0"/>
              <a:t>-wordle. Make your own wordle</a:t>
            </a:r>
          </a:p>
          <a:p>
            <a:endParaRPr lang="en-US" dirty="0"/>
          </a:p>
          <a:p>
            <a:r>
              <a:rPr lang="en-US" dirty="0" err="1"/>
              <a:t>Lewdle</a:t>
            </a:r>
            <a:r>
              <a:rPr lang="en-US" dirty="0"/>
              <a:t> https://</a:t>
            </a:r>
            <a:r>
              <a:rPr lang="en-US" dirty="0" err="1"/>
              <a:t>www.lewdlegame.com</a:t>
            </a:r>
            <a:r>
              <a:rPr lang="en-US" dirty="0"/>
              <a:t>/App</a:t>
            </a:r>
          </a:p>
          <a:p>
            <a:endParaRPr lang="en-US" dirty="0"/>
          </a:p>
          <a:p>
            <a:r>
              <a:rPr lang="en-US" dirty="0" err="1"/>
              <a:t>Nerdle</a:t>
            </a:r>
            <a:r>
              <a:rPr lang="en-US" dirty="0"/>
              <a:t> https://</a:t>
            </a:r>
            <a:r>
              <a:rPr lang="en-US" dirty="0" err="1"/>
              <a:t>nerdlegame.com</a:t>
            </a:r>
            <a:r>
              <a:rPr lang="en-US" dirty="0"/>
              <a:t>/</a:t>
            </a:r>
          </a:p>
        </p:txBody>
      </p:sp>
      <p:sp>
        <p:nvSpPr>
          <p:cNvPr id="4" name="Slide Number Placeholder 3"/>
          <p:cNvSpPr>
            <a:spLocks noGrp="1"/>
          </p:cNvSpPr>
          <p:nvPr>
            <p:ph type="sldNum" sz="quarter" idx="5"/>
          </p:nvPr>
        </p:nvSpPr>
        <p:spPr/>
        <p:txBody>
          <a:bodyPr/>
          <a:lstStyle/>
          <a:p>
            <a:fld id="{CC09A71B-3C8B-6E45-BF79-03EF3EEC3C98}" type="slidenum">
              <a:rPr lang="en-US" smtClean="0"/>
              <a:t>4</a:t>
            </a:fld>
            <a:endParaRPr lang="en-US"/>
          </a:p>
        </p:txBody>
      </p:sp>
    </p:spTree>
    <p:extLst>
      <p:ext uri="{BB962C8B-B14F-4D97-AF65-F5344CB8AC3E}">
        <p14:creationId xmlns:p14="http://schemas.microsoft.com/office/powerpoint/2010/main" val="3728368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202020"/>
                </a:solidFill>
                <a:effectLst/>
                <a:latin typeface="GT Walsheim Pro"/>
              </a:rPr>
              <a:t>it appears that </a:t>
            </a:r>
            <a:r>
              <a:rPr lang="en-CA" b="0" i="0" dirty="0">
                <a:solidFill>
                  <a:srgbClr val="28BBBB"/>
                </a:solidFill>
                <a:effectLst/>
                <a:latin typeface="GT Walsheim Pro"/>
                <a:hlinkClick r:id="rId3"/>
              </a:rPr>
              <a:t>YouTube plans to incorporate ads into Shorts</a:t>
            </a:r>
            <a:r>
              <a:rPr lang="en-CA" b="0" i="0" dirty="0">
                <a:solidFill>
                  <a:srgbClr val="202020"/>
                </a:solidFill>
                <a:effectLst/>
                <a:latin typeface="GT Walsheim Pro"/>
              </a:rPr>
              <a:t>, allowing creators to monetize their short-form content. This move also opens monetization opportunities to a wider group of YouTubers, including those with fewer than 1,000 subscribers and less than 4,000 hours of watch time (the current thresholds needed to qualify for monetization on normal YouTube videos).</a:t>
            </a:r>
          </a:p>
          <a:p>
            <a:pPr algn="l"/>
            <a:endParaRPr lang="en-CA" b="0" i="0" dirty="0">
              <a:solidFill>
                <a:srgbClr val="252525"/>
              </a:solidFill>
              <a:effectLst/>
              <a:latin typeface="Lora" panose="020F0502020204030204" pitchFamily="34" charset="0"/>
            </a:endParaRPr>
          </a:p>
          <a:p>
            <a:pPr algn="l"/>
            <a:r>
              <a:rPr lang="en-CA" b="0" i="0" dirty="0">
                <a:solidFill>
                  <a:srgbClr val="252525"/>
                </a:solidFill>
                <a:effectLst/>
                <a:latin typeface="Lora" panose="020F0502020204030204" pitchFamily="34" charset="0"/>
              </a:rPr>
              <a:t>This will allow creators to make money from ads that run between videos in the Shorts feed.</a:t>
            </a:r>
          </a:p>
          <a:p>
            <a:pPr algn="l"/>
            <a:r>
              <a:rPr lang="en-CA" b="0" i="0" dirty="0">
                <a:solidFill>
                  <a:srgbClr val="252525"/>
                </a:solidFill>
                <a:effectLst/>
                <a:latin typeface="Lora" panose="020F0502020204030204" pitchFamily="34" charset="0"/>
              </a:rPr>
              <a:t>YouTube will add the revenue generated from ads in the Shorts feed and pay out a share to creators at the end of the month.</a:t>
            </a:r>
          </a:p>
          <a:p>
            <a:endParaRPr lang="en-CA" b="0" i="0" dirty="0">
              <a:solidFill>
                <a:srgbClr val="202020"/>
              </a:solidFill>
              <a:effectLst/>
              <a:latin typeface="GT Walsheim Pro"/>
            </a:endParaRPr>
          </a:p>
          <a:p>
            <a:r>
              <a:rPr lang="en-CA" b="0" i="0" dirty="0">
                <a:solidFill>
                  <a:srgbClr val="121212"/>
                </a:solidFill>
                <a:effectLst/>
                <a:latin typeface="GuardianTextEgyptian"/>
              </a:rPr>
              <a:t>Singularity: </a:t>
            </a:r>
            <a:r>
              <a:rPr lang="en-CA" b="0" i="0" dirty="0">
                <a:solidFill>
                  <a:srgbClr val="374151"/>
                </a:solidFill>
                <a:effectLst/>
                <a:latin typeface="ui-sans-serif"/>
              </a:rPr>
              <a:t>Singularity is the notion that the exponential acceleration of technological development will lead to a situation where artificial intelligence supersedes human intelligence and will eventually escape our control.</a:t>
            </a:r>
            <a:endParaRPr lang="en-CA" b="0" i="0" dirty="0">
              <a:solidFill>
                <a:srgbClr val="121212"/>
              </a:solidFill>
              <a:effectLst/>
              <a:latin typeface="GuardianTextEgyptian"/>
            </a:endParaRPr>
          </a:p>
          <a:p>
            <a:endParaRPr lang="en-CA" b="0" i="0" dirty="0">
              <a:solidFill>
                <a:srgbClr val="121212"/>
              </a:solidFill>
              <a:effectLst/>
              <a:latin typeface="GuardianTextEgyptian"/>
            </a:endParaRPr>
          </a:p>
          <a:p>
            <a:r>
              <a:rPr lang="en-CA" b="0" i="0" dirty="0">
                <a:solidFill>
                  <a:srgbClr val="121212"/>
                </a:solidFill>
                <a:effectLst/>
                <a:latin typeface="GuardianTextEgyptian"/>
              </a:rPr>
              <a:t>NyQuil chicken appears to have originated on 4Chan in 2017 and earlier this year made the rounds in the </a:t>
            </a:r>
            <a:r>
              <a:rPr lang="en-CA" b="0" i="0" u="none" strike="noStrike" dirty="0">
                <a:solidFill>
                  <a:srgbClr val="C70000"/>
                </a:solidFill>
                <a:effectLst/>
                <a:latin typeface="GuardianTextEgyptian"/>
                <a:hlinkClick r:id="rId4"/>
              </a:rPr>
              <a:t>news cycle.</a:t>
            </a:r>
            <a:endParaRPr lang="en-CA" b="0" i="0" u="none" strike="noStrike" dirty="0">
              <a:solidFill>
                <a:srgbClr val="C70000"/>
              </a:solidFill>
              <a:effectLst/>
              <a:latin typeface="GuardianTextEgyptian"/>
            </a:endParaRPr>
          </a:p>
          <a:p>
            <a:endParaRPr lang="en-CA" b="0" i="0" u="none" strike="noStrike" dirty="0">
              <a:solidFill>
                <a:srgbClr val="C70000"/>
              </a:solidFill>
              <a:effectLst/>
              <a:latin typeface="GuardianTextEgyptian"/>
            </a:endParaRPr>
          </a:p>
          <a:p>
            <a:endParaRPr lang="en-CA" b="0" i="0" u="none" strike="noStrike" dirty="0">
              <a:solidFill>
                <a:srgbClr val="C70000"/>
              </a:solidFill>
              <a:effectLst/>
              <a:latin typeface="GuardianTextEgyptian"/>
            </a:endParaRPr>
          </a:p>
          <a:p>
            <a:r>
              <a:rPr lang="en-CA" b="0" i="0" u="none" strike="noStrike" dirty="0">
                <a:solidFill>
                  <a:srgbClr val="C70000"/>
                </a:solidFill>
                <a:effectLst/>
                <a:latin typeface="GuardianTextEgyptian"/>
              </a:rPr>
              <a:t>When is it in the public interest to draw attention to the issue?</a:t>
            </a:r>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5</a:t>
            </a:fld>
            <a:endParaRPr lang="en-US"/>
          </a:p>
        </p:txBody>
      </p:sp>
    </p:spTree>
    <p:extLst>
      <p:ext uri="{BB962C8B-B14F-4D97-AF65-F5344CB8AC3E}">
        <p14:creationId xmlns:p14="http://schemas.microsoft.com/office/powerpoint/2010/main" val="4116894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7</a:t>
            </a:fld>
            <a:endParaRPr lang="en-US"/>
          </a:p>
        </p:txBody>
      </p:sp>
    </p:spTree>
    <p:extLst>
      <p:ext uri="{BB962C8B-B14F-4D97-AF65-F5344CB8AC3E}">
        <p14:creationId xmlns:p14="http://schemas.microsoft.com/office/powerpoint/2010/main" val="2845570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such as potential employers, teachers, colleagues, parents, etc.?</a:t>
            </a:r>
            <a:endParaRPr lang="en-CA" sz="1200" dirty="0"/>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8</a:t>
            </a:fld>
            <a:endParaRPr lang="en-US"/>
          </a:p>
        </p:txBody>
      </p:sp>
    </p:spTree>
    <p:extLst>
      <p:ext uri="{BB962C8B-B14F-4D97-AF65-F5344CB8AC3E}">
        <p14:creationId xmlns:p14="http://schemas.microsoft.com/office/powerpoint/2010/main" val="4270418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9</a:t>
            </a:fld>
            <a:endParaRPr lang="en-US"/>
          </a:p>
        </p:txBody>
      </p:sp>
    </p:spTree>
    <p:extLst>
      <p:ext uri="{BB962C8B-B14F-4D97-AF65-F5344CB8AC3E}">
        <p14:creationId xmlns:p14="http://schemas.microsoft.com/office/powerpoint/2010/main" val="687843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10</a:t>
            </a:fld>
            <a:endParaRPr lang="en-US"/>
          </a:p>
        </p:txBody>
      </p:sp>
    </p:spTree>
    <p:extLst>
      <p:ext uri="{BB962C8B-B14F-4D97-AF65-F5344CB8AC3E}">
        <p14:creationId xmlns:p14="http://schemas.microsoft.com/office/powerpoint/2010/main" val="359539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360B-95CB-7041-955D-C90F6EEB4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1AB7D9-B209-AB42-AE39-00164201A2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E9A591-F542-F748-AC6F-1D0C67DCB21F}"/>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5" name="Footer Placeholder 4">
            <a:extLst>
              <a:ext uri="{FF2B5EF4-FFF2-40B4-BE49-F238E27FC236}">
                <a16:creationId xmlns:a16="http://schemas.microsoft.com/office/drawing/2014/main" id="{8C962CC2-E1A8-F94B-93A7-BA0FFB522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1BC94-AD2D-1F4F-B26A-EB29ECAD067A}"/>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30806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09B5-3598-8A4C-872B-08B000AF4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AE89B4-B697-9541-9824-A9CFB20206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EFE8A-0D6C-3A46-AF69-BBCB60CF34FE}"/>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5" name="Footer Placeholder 4">
            <a:extLst>
              <a:ext uri="{FF2B5EF4-FFF2-40B4-BE49-F238E27FC236}">
                <a16:creationId xmlns:a16="http://schemas.microsoft.com/office/drawing/2014/main" id="{01E02474-77F3-4C4E-91F1-04F85F3DC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3252A-1CE0-4043-AD17-ED956A6B29A6}"/>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399565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C635FB-0551-D643-ADF8-CAC16D448A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0449E5-5A1B-9747-B359-F168942F4F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BFC93-5044-3448-A394-507F3DB69B14}"/>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5" name="Footer Placeholder 4">
            <a:extLst>
              <a:ext uri="{FF2B5EF4-FFF2-40B4-BE49-F238E27FC236}">
                <a16:creationId xmlns:a16="http://schemas.microsoft.com/office/drawing/2014/main" id="{4B0A21DA-4F2C-AD45-BA34-B04E0469F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AE097-AE98-C54E-91DD-0BB1F9AAD8CF}"/>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57890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8EF0-50A1-1441-BE64-6942D200C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979FD-4E41-4145-816A-6627BA35FD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A1714B-B8D6-1C40-A8C6-CF9267C0D72D}"/>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5" name="Footer Placeholder 4">
            <a:extLst>
              <a:ext uri="{FF2B5EF4-FFF2-40B4-BE49-F238E27FC236}">
                <a16:creationId xmlns:a16="http://schemas.microsoft.com/office/drawing/2014/main" id="{58D1857D-5F33-5E4D-ABF6-28CE0ADCE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41E4E-29B0-CF4A-B560-B2CE2820B7DE}"/>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861540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D2C4-FE87-CB43-AFBD-A9FBE46AB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3D8E3B-C776-8746-AFF1-FCC97358DC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0EA07D-B69E-FA4B-AF4A-77F506A27965}"/>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5" name="Footer Placeholder 4">
            <a:extLst>
              <a:ext uri="{FF2B5EF4-FFF2-40B4-BE49-F238E27FC236}">
                <a16:creationId xmlns:a16="http://schemas.microsoft.com/office/drawing/2014/main" id="{4C94A97D-4EEC-284E-BDB0-0E5483ED1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1E921-53A3-A044-9F7D-B01C6BF5BC90}"/>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44698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AB67-D9B3-E541-B39C-EB6501C68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CD125F-8CF7-7442-92C5-8673F89404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060E78-2C3B-C04E-BA0B-DD4E637B0DF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BE1A76-5834-6849-87FD-15F14C7B98F2}"/>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6" name="Footer Placeholder 5">
            <a:extLst>
              <a:ext uri="{FF2B5EF4-FFF2-40B4-BE49-F238E27FC236}">
                <a16:creationId xmlns:a16="http://schemas.microsoft.com/office/drawing/2014/main" id="{D7A5E725-12C3-7A4E-9EC5-3E026BC0AE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C4D5C-CA1D-2944-A895-8085ECEFF2F9}"/>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58342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9E489-C1EB-0A4D-B998-EF0EA1085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E972D-E625-394E-9CFA-A4166A1003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F4F409-07F3-D445-8A46-62575B97C4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DF70B6-56D6-6744-91A1-5D3FEA013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0C13D61-5026-DA42-B648-682315436B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9675B-B580-8B4C-AAD0-0EF3FC3662FC}"/>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8" name="Footer Placeholder 7">
            <a:extLst>
              <a:ext uri="{FF2B5EF4-FFF2-40B4-BE49-F238E27FC236}">
                <a16:creationId xmlns:a16="http://schemas.microsoft.com/office/drawing/2014/main" id="{FC0E99AA-898A-6247-B833-B847BBF210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D1B900-7B48-5F4F-B57D-7FFA880C8A7B}"/>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242492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8E882-7C9F-E744-BC99-48B7FB9061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F3D16-6A98-DC47-851D-2E4120F7BAE9}"/>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4" name="Footer Placeholder 3">
            <a:extLst>
              <a:ext uri="{FF2B5EF4-FFF2-40B4-BE49-F238E27FC236}">
                <a16:creationId xmlns:a16="http://schemas.microsoft.com/office/drawing/2014/main" id="{C2D6DC39-4D9F-8F4B-BB69-B4DE9230A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F580BF-DAF0-504B-ACD2-D8C8CFD04505}"/>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696907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7C214-663A-0A4A-9053-E5E9BC7F1EBD}"/>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3" name="Footer Placeholder 2">
            <a:extLst>
              <a:ext uri="{FF2B5EF4-FFF2-40B4-BE49-F238E27FC236}">
                <a16:creationId xmlns:a16="http://schemas.microsoft.com/office/drawing/2014/main" id="{730C9238-44F8-924E-BF07-C44D9FFEEC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2C43D-B303-1F41-956A-C0D5A2AE3D64}"/>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27801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61C3-2341-D249-9354-5BD3266C1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2BF4BE-6AAB-A34E-AA7A-2A950BDD13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BA4F9-4E0B-9A41-9FDD-B6DC004C6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9B6369-858A-F247-95F8-81B2BD40CB91}"/>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6" name="Footer Placeholder 5">
            <a:extLst>
              <a:ext uri="{FF2B5EF4-FFF2-40B4-BE49-F238E27FC236}">
                <a16:creationId xmlns:a16="http://schemas.microsoft.com/office/drawing/2014/main" id="{EEBDA33B-38E1-C041-BE7C-93FEDA46B1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05275-E2EF-8E4D-AA62-466952795572}"/>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460657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ADED0-E8A1-1E42-9847-265208B46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6F9708-5007-3247-A099-A09C08C11D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C04F36-DEC9-C447-A2A2-E88CB6414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4FDFBB-6621-0342-8BEB-E391A0978353}"/>
              </a:ext>
            </a:extLst>
          </p:cNvPr>
          <p:cNvSpPr>
            <a:spLocks noGrp="1"/>
          </p:cNvSpPr>
          <p:nvPr>
            <p:ph type="dt" sz="half" idx="10"/>
          </p:nvPr>
        </p:nvSpPr>
        <p:spPr/>
        <p:txBody>
          <a:bodyPr/>
          <a:lstStyle/>
          <a:p>
            <a:fld id="{74C99F70-3E0D-F74C-88B7-F9AAD33C15C0}" type="datetimeFigureOut">
              <a:rPr lang="en-US" smtClean="0"/>
              <a:t>1/25/23</a:t>
            </a:fld>
            <a:endParaRPr lang="en-US"/>
          </a:p>
        </p:txBody>
      </p:sp>
      <p:sp>
        <p:nvSpPr>
          <p:cNvPr id="6" name="Footer Placeholder 5">
            <a:extLst>
              <a:ext uri="{FF2B5EF4-FFF2-40B4-BE49-F238E27FC236}">
                <a16:creationId xmlns:a16="http://schemas.microsoft.com/office/drawing/2014/main" id="{70A470FB-0262-5046-8C8B-356B95A3E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E7CF4-9B7C-EE4C-B906-81750D25FC24}"/>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342174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64BE6-2CE1-904B-9DA2-410B0A373B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A9F119-D95A-4346-893A-260B86AA6A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AD4E8-3C32-C24C-B27A-E1B8E1FFF9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99F70-3E0D-F74C-88B7-F9AAD33C15C0}" type="datetimeFigureOut">
              <a:rPr lang="en-US" smtClean="0"/>
              <a:t>1/25/23</a:t>
            </a:fld>
            <a:endParaRPr lang="en-US"/>
          </a:p>
        </p:txBody>
      </p:sp>
      <p:sp>
        <p:nvSpPr>
          <p:cNvPr id="5" name="Footer Placeholder 4">
            <a:extLst>
              <a:ext uri="{FF2B5EF4-FFF2-40B4-BE49-F238E27FC236}">
                <a16:creationId xmlns:a16="http://schemas.microsoft.com/office/drawing/2014/main" id="{9C09A6FC-29D9-7745-9BD7-EA6A0FE2F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6BCDC5-9299-534C-984A-BA687CC27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9C964-A01A-8449-A26C-3CF7EBCE0993}" type="slidenum">
              <a:rPr lang="en-US" smtClean="0"/>
              <a:t>‹#›</a:t>
            </a:fld>
            <a:endParaRPr lang="en-US"/>
          </a:p>
        </p:txBody>
      </p:sp>
    </p:spTree>
    <p:extLst>
      <p:ext uri="{BB962C8B-B14F-4D97-AF65-F5344CB8AC3E}">
        <p14:creationId xmlns:p14="http://schemas.microsoft.com/office/powerpoint/2010/main" val="1973455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4.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deadspin.com/manti-teos-dead-girlfriend-the-most-heartbreaking-an-5976517"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hyperlink" Target="http://gawker.com/5950981/unmasking-reddits-violentacrez-the-biggest-troll-on-the-web"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https://twitter.com/search?q=metoo&amp;src=typd" TargetMode="Externa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8" Type="http://schemas.openxmlformats.org/officeDocument/2006/relationships/hyperlink" Target="https://youtu.be/depWgfroyDQ" TargetMode="External"/><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hyperlink" Target="https://labs.openai.com/" TargetMode="External"/><Relationship Id="rId3" Type="http://schemas.openxmlformats.org/officeDocument/2006/relationships/image" Target="../media/image20.png"/><Relationship Id="rId7" Type="http://schemas.openxmlformats.org/officeDocument/2006/relationships/hyperlink" Target="https://huggingface.co/spaces/openai/point-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valle-demo.github.io/" TargetMode="External"/><Relationship Id="rId11" Type="http://schemas.openxmlformats.org/officeDocument/2006/relationships/image" Target="../media/image24.png"/><Relationship Id="rId5" Type="http://schemas.openxmlformats.org/officeDocument/2006/relationships/hyperlink" Target="https://chat.openai.com/chat" TargetMode="External"/><Relationship Id="rId10" Type="http://schemas.openxmlformats.org/officeDocument/2006/relationships/image" Target="../media/image23.png"/><Relationship Id="rId4" Type="http://schemas.openxmlformats.org/officeDocument/2006/relationships/image" Target="../media/image21.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9" name="Group 18">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3" name="Freeform: Shape 22">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1" name="Freeform: Shape 20">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ctrTitle"/>
          </p:nvPr>
        </p:nvSpPr>
        <p:spPr>
          <a:xfrm>
            <a:off x="838199" y="1120676"/>
            <a:ext cx="7021513" cy="2308324"/>
          </a:xfrm>
        </p:spPr>
        <p:txBody>
          <a:bodyPr>
            <a:normAutofit/>
          </a:bodyPr>
          <a:lstStyle/>
          <a:p>
            <a:pPr algn="l"/>
            <a:r>
              <a:rPr lang="en-US" sz="6100" dirty="0">
                <a:solidFill>
                  <a:schemeClr val="bg1"/>
                </a:solidFill>
              </a:rPr>
              <a:t>Week Three </a:t>
            </a:r>
            <a:br>
              <a:rPr lang="en-US" sz="6100" dirty="0">
                <a:solidFill>
                  <a:schemeClr val="bg1"/>
                </a:solidFill>
              </a:rPr>
            </a:br>
            <a:r>
              <a:rPr lang="en-US" sz="6100" dirty="0">
                <a:solidFill>
                  <a:schemeClr val="bg1"/>
                </a:solidFill>
              </a:rPr>
              <a:t>January 24, 2023</a:t>
            </a:r>
          </a:p>
        </p:txBody>
      </p:sp>
      <p:sp>
        <p:nvSpPr>
          <p:cNvPr id="3" name="Subtitle 2"/>
          <p:cNvSpPr>
            <a:spLocks noGrp="1"/>
          </p:cNvSpPr>
          <p:nvPr>
            <p:ph type="subTitle" idx="1"/>
          </p:nvPr>
        </p:nvSpPr>
        <p:spPr>
          <a:xfrm>
            <a:off x="835024" y="3809999"/>
            <a:ext cx="7025753" cy="1012778"/>
          </a:xfrm>
        </p:spPr>
        <p:txBody>
          <a:bodyPr>
            <a:normAutofit/>
          </a:bodyPr>
          <a:lstStyle/>
          <a:p>
            <a:pPr algn="l"/>
            <a:r>
              <a:rPr lang="en-US">
                <a:solidFill>
                  <a:schemeClr val="bg1"/>
                </a:solidFill>
              </a:rPr>
              <a:t>The Self Online</a:t>
            </a:r>
          </a:p>
        </p:txBody>
      </p:sp>
    </p:spTree>
    <p:extLst>
      <p:ext uri="{BB962C8B-B14F-4D97-AF65-F5344CB8AC3E}">
        <p14:creationId xmlns:p14="http://schemas.microsoft.com/office/powerpoint/2010/main" val="1948848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14579" y="629266"/>
            <a:ext cx="6422849" cy="1676603"/>
          </a:xfrm>
        </p:spPr>
        <p:txBody>
          <a:bodyPr>
            <a:normAutofit/>
          </a:bodyPr>
          <a:lstStyle/>
          <a:p>
            <a:r>
              <a:rPr lang="en-US"/>
              <a:t>What is the Self?</a:t>
            </a:r>
          </a:p>
        </p:txBody>
      </p:sp>
      <p:sp>
        <p:nvSpPr>
          <p:cNvPr id="23" name="Rectangle 2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Fingerprint">
            <a:extLst>
              <a:ext uri="{FF2B5EF4-FFF2-40B4-BE49-F238E27FC236}">
                <a16:creationId xmlns:a16="http://schemas.microsoft.com/office/drawing/2014/main" id="{48D37FD8-664B-4054-A772-D054B61822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364" y="1872360"/>
            <a:ext cx="3113280" cy="3113280"/>
          </a:xfrm>
          <a:prstGeom prst="rect">
            <a:avLst/>
          </a:prstGeom>
          <a:effectLst/>
        </p:spPr>
      </p:pic>
      <p:sp>
        <p:nvSpPr>
          <p:cNvPr id="3" name="Content Placeholder 2"/>
          <p:cNvSpPr>
            <a:spLocks noGrp="1"/>
          </p:cNvSpPr>
          <p:nvPr>
            <p:ph idx="1"/>
          </p:nvPr>
        </p:nvSpPr>
        <p:spPr>
          <a:xfrm>
            <a:off x="5214581" y="2438400"/>
            <a:ext cx="6422848" cy="3785419"/>
          </a:xfrm>
        </p:spPr>
        <p:txBody>
          <a:bodyPr>
            <a:normAutofit/>
          </a:bodyPr>
          <a:lstStyle/>
          <a:p>
            <a:r>
              <a:rPr lang="en-US" sz="2000"/>
              <a:t>Who are you? </a:t>
            </a:r>
          </a:p>
          <a:p>
            <a:r>
              <a:rPr lang="en-US" sz="2000"/>
              <a:t>How would we know? </a:t>
            </a:r>
          </a:p>
          <a:p>
            <a:r>
              <a:rPr lang="en-US" sz="2000"/>
              <a:t>What is your “voice”? </a:t>
            </a:r>
          </a:p>
          <a:p>
            <a:r>
              <a:rPr lang="en-US" sz="2000"/>
              <a:t>Do you recognize it? </a:t>
            </a:r>
          </a:p>
          <a:p>
            <a:r>
              <a:rPr lang="en-US" sz="2000"/>
              <a:t>Would others recognize it? </a:t>
            </a:r>
          </a:p>
          <a:p>
            <a:r>
              <a:rPr lang="en-US" sz="2000"/>
              <a:t>What does the “publication of self” mean?</a:t>
            </a:r>
          </a:p>
          <a:p>
            <a:r>
              <a:rPr lang="en-US" sz="2000"/>
              <a:t>When we put things out into the world, when we write in public, who is it for? </a:t>
            </a:r>
          </a:p>
          <a:p>
            <a:r>
              <a:rPr lang="en-US" sz="2000"/>
              <a:t>Are you a different “self” in different contexts, environments, platforms?</a:t>
            </a:r>
          </a:p>
        </p:txBody>
      </p:sp>
    </p:spTree>
    <p:extLst>
      <p:ext uri="{BB962C8B-B14F-4D97-AF65-F5344CB8AC3E}">
        <p14:creationId xmlns:p14="http://schemas.microsoft.com/office/powerpoint/2010/main" val="184477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22E507-8E0A-749F-4147-88615E52B9F3}"/>
              </a:ext>
            </a:extLst>
          </p:cNvPr>
          <p:cNvSpPr>
            <a:spLocks noGrp="1"/>
          </p:cNvSpPr>
          <p:nvPr>
            <p:ph idx="1"/>
          </p:nvPr>
        </p:nvSpPr>
        <p:spPr>
          <a:xfrm>
            <a:off x="762000" y="2279018"/>
            <a:ext cx="5314543" cy="3375920"/>
          </a:xfrm>
        </p:spPr>
        <p:txBody>
          <a:bodyPr anchor="t">
            <a:normAutofit/>
          </a:bodyPr>
          <a:lstStyle/>
          <a:p>
            <a:pPr marL="0" indent="0" algn="ctr">
              <a:buNone/>
            </a:pPr>
            <a:endParaRPr lang="en-US" sz="3600" dirty="0"/>
          </a:p>
          <a:p>
            <a:pPr marL="0" indent="0" algn="ctr">
              <a:buNone/>
            </a:pPr>
            <a:endParaRPr lang="en-US" sz="3600" dirty="0"/>
          </a:p>
          <a:p>
            <a:pPr marL="0" indent="0" algn="ctr">
              <a:buNone/>
            </a:pPr>
            <a:r>
              <a:rPr lang="en-US" sz="3600" dirty="0"/>
              <a:t>BREAK</a:t>
            </a:r>
          </a:p>
        </p:txBody>
      </p:sp>
      <p:sp>
        <p:nvSpPr>
          <p:cNvPr id="27" name="Freeform: Shape 2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Coffee">
            <a:extLst>
              <a:ext uri="{FF2B5EF4-FFF2-40B4-BE49-F238E27FC236}">
                <a16:creationId xmlns:a16="http://schemas.microsoft.com/office/drawing/2014/main" id="{C80F9EF4-B409-6C23-EFB8-7B3F5BA753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2384032596"/>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3D3819-CCB7-474D-B46E-CD90335E2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F319869-6719-429A-A4AB-F6047AAAE4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012CA5C9-F56E-4DE0-BD3A-237775133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197B95C-A16A-4E80-BFE9-EFCCA337A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86593"/>
            <a:ext cx="12192000" cy="428092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1185503" y="3510474"/>
            <a:ext cx="9801082" cy="1677254"/>
          </a:xfrm>
        </p:spPr>
        <p:txBody>
          <a:bodyPr anchor="t">
            <a:normAutofit/>
          </a:bodyPr>
          <a:lstStyle/>
          <a:p>
            <a:r>
              <a:rPr lang="en-US" sz="4800"/>
              <a:t>The Self Online</a:t>
            </a:r>
          </a:p>
        </p:txBody>
      </p:sp>
      <p:sp>
        <p:nvSpPr>
          <p:cNvPr id="3" name="Subtitle 2"/>
          <p:cNvSpPr>
            <a:spLocks noGrp="1"/>
          </p:cNvSpPr>
          <p:nvPr>
            <p:ph type="subTitle" idx="1"/>
          </p:nvPr>
        </p:nvSpPr>
        <p:spPr>
          <a:xfrm>
            <a:off x="1200842" y="2224379"/>
            <a:ext cx="9801082" cy="1116168"/>
          </a:xfrm>
        </p:spPr>
        <p:txBody>
          <a:bodyPr anchor="b">
            <a:normAutofit/>
          </a:bodyPr>
          <a:lstStyle/>
          <a:p>
            <a:r>
              <a:rPr lang="en-US" sz="2000">
                <a:solidFill>
                  <a:schemeClr val="tx1">
                    <a:alpha val="70000"/>
                  </a:schemeClr>
                </a:solidFill>
              </a:rPr>
              <a:t>Overview of John Suler’s The Psychology of Cyberspace</a:t>
            </a:r>
          </a:p>
        </p:txBody>
      </p:sp>
    </p:spTree>
    <p:extLst>
      <p:ext uri="{BB962C8B-B14F-4D97-AF65-F5344CB8AC3E}">
        <p14:creationId xmlns:p14="http://schemas.microsoft.com/office/powerpoint/2010/main" val="2145873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9DA105C-2315-304A-B57E-6E28F4E5521A}"/>
              </a:ext>
            </a:extLst>
          </p:cNvPr>
          <p:cNvPicPr>
            <a:picLocks noChangeAspect="1"/>
          </p:cNvPicPr>
          <p:nvPr/>
        </p:nvPicPr>
        <p:blipFill rotWithShape="1">
          <a:blip r:embed="rId3">
            <a:duotone>
              <a:prstClr val="black"/>
              <a:prstClr val="white"/>
            </a:duotone>
          </a:blip>
          <a:srcRect t="21390" r="-1" b="12037"/>
          <a:stretch/>
        </p:blipFill>
        <p:spPr>
          <a:xfrm>
            <a:off x="4595789" y="1114425"/>
            <a:ext cx="4629196" cy="4629150"/>
          </a:xfrm>
          <a:prstGeom prst="rect">
            <a:avLst/>
          </a:prstGeom>
        </p:spPr>
      </p:pic>
      <p:sp>
        <p:nvSpPr>
          <p:cNvPr id="26" name="Freeform: Shape 25">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770119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85D409-4703-4BAC-BF03-8FC3C044565A}"/>
              </a:ext>
            </a:extLst>
          </p:cNvPr>
          <p:cNvPicPr>
            <a:picLocks noChangeAspect="1"/>
          </p:cNvPicPr>
          <p:nvPr/>
        </p:nvPicPr>
        <p:blipFill rotWithShape="1">
          <a:blip r:embed="rId3"/>
          <a:srcRect l="14112" r="4916" b="2"/>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p:cNvSpPr>
            <a:spLocks noGrp="1"/>
          </p:cNvSpPr>
          <p:nvPr>
            <p:ph type="title"/>
          </p:nvPr>
        </p:nvSpPr>
        <p:spPr>
          <a:xfrm>
            <a:off x="481014" y="327026"/>
            <a:ext cx="4164011" cy="2611437"/>
          </a:xfrm>
        </p:spPr>
        <p:txBody>
          <a:bodyPr>
            <a:normAutofit/>
          </a:bodyPr>
          <a:lstStyle/>
          <a:p>
            <a:r>
              <a:rPr lang="en-US" sz="3600"/>
              <a:t>Disinhibition Effect</a:t>
            </a:r>
          </a:p>
        </p:txBody>
      </p:sp>
      <p:graphicFrame>
        <p:nvGraphicFramePr>
          <p:cNvPr id="5" name="Content Placeholder 2">
            <a:extLst>
              <a:ext uri="{FF2B5EF4-FFF2-40B4-BE49-F238E27FC236}">
                <a16:creationId xmlns:a16="http://schemas.microsoft.com/office/drawing/2014/main" id="{5E701627-4AFC-4492-88C5-81CB8EF31287}"/>
              </a:ext>
            </a:extLst>
          </p:cNvPr>
          <p:cNvGraphicFramePr>
            <a:graphicFrameLocks noGrp="1"/>
          </p:cNvGraphicFramePr>
          <p:nvPr>
            <p:ph idx="1"/>
            <p:extLst>
              <p:ext uri="{D42A27DB-BD31-4B8C-83A1-F6EECF244321}">
                <p14:modId xmlns:p14="http://schemas.microsoft.com/office/powerpoint/2010/main" val="1398950795"/>
              </p:ext>
            </p:extLst>
          </p:nvPr>
        </p:nvGraphicFramePr>
        <p:xfrm>
          <a:off x="6381750" y="2119313"/>
          <a:ext cx="5329236" cy="4057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34690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64614" y="1783959"/>
            <a:ext cx="4087306" cy="2889114"/>
          </a:xfrm>
        </p:spPr>
        <p:txBody>
          <a:bodyPr vert="horz" lIns="91440" tIns="45720" rIns="91440" bIns="45720" rtlCol="0" anchor="b">
            <a:normAutofit/>
          </a:bodyPr>
          <a:lstStyle/>
          <a:p>
            <a:br>
              <a:rPr lang="en-US" sz="2600"/>
            </a:br>
            <a:br>
              <a:rPr lang="en-US" sz="2600"/>
            </a:br>
            <a:br>
              <a:rPr lang="en-US" sz="2600"/>
            </a:br>
            <a:br>
              <a:rPr lang="en-US" sz="2600"/>
            </a:br>
            <a:br>
              <a:rPr lang="en-US" sz="2600"/>
            </a:br>
            <a:br>
              <a:rPr lang="en-US" sz="2600"/>
            </a:br>
            <a:endParaRPr lang="en-US" sz="2600"/>
          </a:p>
        </p:txBody>
      </p:sp>
      <p:sp>
        <p:nvSpPr>
          <p:cNvPr id="23" name="Content Placeholder 22">
            <a:extLst>
              <a:ext uri="{FF2B5EF4-FFF2-40B4-BE49-F238E27FC236}">
                <a16:creationId xmlns:a16="http://schemas.microsoft.com/office/drawing/2014/main" id="{CD1F822E-8088-4C32-9162-BECA122A8D79}"/>
              </a:ext>
            </a:extLst>
          </p:cNvPr>
          <p:cNvSpPr>
            <a:spLocks noGrp="1"/>
          </p:cNvSpPr>
          <p:nvPr>
            <p:ph idx="1"/>
          </p:nvPr>
        </p:nvSpPr>
        <p:spPr>
          <a:xfrm>
            <a:off x="7464612" y="4750893"/>
            <a:ext cx="4087305" cy="1147863"/>
          </a:xfrm>
        </p:spPr>
        <p:txBody>
          <a:bodyPr vert="horz" lIns="91440" tIns="45720" rIns="91440" bIns="45720" rtlCol="0" anchor="t">
            <a:noAutofit/>
          </a:bodyPr>
          <a:lstStyle/>
          <a:p>
            <a:pPr marL="0" indent="0">
              <a:buNone/>
            </a:pPr>
            <a:r>
              <a:rPr lang="en-US" sz="4400" dirty="0"/>
              <a:t>Dissociative Anonymity</a:t>
            </a:r>
            <a:br>
              <a:rPr lang="en-US" sz="4400" dirty="0"/>
            </a:br>
            <a:endParaRPr lang="en-US" sz="4400" dirty="0"/>
          </a:p>
        </p:txBody>
      </p:sp>
      <p:sp>
        <p:nvSpPr>
          <p:cNvPr id="41" name="Freeform: Shape 4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p:cNvPicPr>
            <a:picLocks noChangeAspect="1"/>
          </p:cNvPicPr>
          <p:nvPr/>
        </p:nvPicPr>
        <p:blipFill rotWithShape="1">
          <a:blip r:embed="rId3"/>
          <a:srcRect r="1" b="242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2261354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94">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7035" y="603622"/>
            <a:ext cx="4282380" cy="1322944"/>
          </a:xfrm>
        </p:spPr>
        <p:txBody>
          <a:bodyPr>
            <a:normAutofit/>
          </a:bodyPr>
          <a:lstStyle/>
          <a:p>
            <a:r>
              <a:rPr lang="en-US">
                <a:solidFill>
                  <a:schemeClr val="tx1">
                    <a:lumMod val="85000"/>
                    <a:lumOff val="15000"/>
                  </a:schemeClr>
                </a:solidFill>
              </a:rPr>
              <a:t>Dissociative Anonymity</a:t>
            </a:r>
          </a:p>
        </p:txBody>
      </p:sp>
      <p:sp>
        <p:nvSpPr>
          <p:cNvPr id="9" name="Content Placeholder 8">
            <a:extLst>
              <a:ext uri="{FF2B5EF4-FFF2-40B4-BE49-F238E27FC236}">
                <a16:creationId xmlns:a16="http://schemas.microsoft.com/office/drawing/2014/main" id="{F466EC52-48A7-4B45-A2A8-241591246F33}"/>
              </a:ext>
            </a:extLst>
          </p:cNvPr>
          <p:cNvSpPr>
            <a:spLocks noGrp="1"/>
          </p:cNvSpPr>
          <p:nvPr>
            <p:ph idx="1"/>
          </p:nvPr>
        </p:nvSpPr>
        <p:spPr>
          <a:xfrm>
            <a:off x="1137034" y="2207977"/>
            <a:ext cx="3968365" cy="4046401"/>
          </a:xfrm>
        </p:spPr>
        <p:txBody>
          <a:bodyPr>
            <a:normAutofit lnSpcReduction="10000"/>
          </a:bodyPr>
          <a:lstStyle/>
          <a:p>
            <a:r>
              <a:rPr lang="en-US" sz="2000" i="1" dirty="0">
                <a:solidFill>
                  <a:schemeClr val="tx1">
                    <a:lumMod val="85000"/>
                    <a:lumOff val="15000"/>
                  </a:schemeClr>
                </a:solidFill>
              </a:rPr>
              <a:t>You Don’t Know Me – or not my real name</a:t>
            </a:r>
          </a:p>
          <a:p>
            <a:endParaRPr lang="en-US" sz="2000" i="1" dirty="0">
              <a:solidFill>
                <a:schemeClr val="tx1">
                  <a:lumMod val="85000"/>
                  <a:lumOff val="15000"/>
                </a:schemeClr>
              </a:solidFill>
            </a:endParaRPr>
          </a:p>
          <a:p>
            <a:r>
              <a:rPr lang="en-US" sz="2000" dirty="0">
                <a:solidFill>
                  <a:schemeClr val="tx1">
                    <a:lumMod val="85000"/>
                    <a:lumOff val="15000"/>
                  </a:schemeClr>
                </a:solidFill>
              </a:rPr>
              <a:t>They don't have to own their behavior by acknowledging it within the full context of who they "really" are. When acting out hostile feelings, the person doesn't have to take responsibility for those actions.” </a:t>
            </a:r>
          </a:p>
          <a:p>
            <a:pPr marL="0" indent="0">
              <a:buNone/>
            </a:pPr>
            <a:endParaRPr lang="en-US" sz="2000" dirty="0">
              <a:solidFill>
                <a:schemeClr val="tx1">
                  <a:lumMod val="85000"/>
                  <a:lumOff val="15000"/>
                </a:schemeClr>
              </a:solidFill>
            </a:endParaRPr>
          </a:p>
          <a:p>
            <a:pPr marL="0" lvl="0" indent="0">
              <a:lnSpc>
                <a:spcPct val="100000"/>
              </a:lnSpc>
              <a:buNone/>
            </a:pPr>
            <a:r>
              <a:rPr lang="en-US" sz="2000" b="1" dirty="0"/>
              <a:t>Q: What are some examples?</a:t>
            </a:r>
          </a:p>
          <a:p>
            <a:pPr marL="0" lvl="0" indent="0">
              <a:lnSpc>
                <a:spcPct val="100000"/>
              </a:lnSpc>
              <a:buNone/>
            </a:pPr>
            <a:r>
              <a:rPr lang="en-US" sz="2000" b="1" dirty="0"/>
              <a:t>Q: What are some pros and cons?</a:t>
            </a:r>
          </a:p>
          <a:p>
            <a:endParaRPr lang="en-US" sz="2000" dirty="0">
              <a:solidFill>
                <a:schemeClr val="tx1">
                  <a:lumMod val="85000"/>
                  <a:lumOff val="15000"/>
                </a:schemeClr>
              </a:solidFill>
            </a:endParaRPr>
          </a:p>
        </p:txBody>
      </p:sp>
      <p:pic>
        <p:nvPicPr>
          <p:cNvPr id="7" name="Picture 6" descr="A picture containing icon&#10;&#10;Description automatically generated">
            <a:extLst>
              <a:ext uri="{FF2B5EF4-FFF2-40B4-BE49-F238E27FC236}">
                <a16:creationId xmlns:a16="http://schemas.microsoft.com/office/drawing/2014/main" id="{48D07464-8401-2F45-BA2B-E3AB4E01D433}"/>
              </a:ext>
            </a:extLst>
          </p:cNvPr>
          <p:cNvPicPr>
            <a:picLocks noChangeAspect="1"/>
          </p:cNvPicPr>
          <p:nvPr/>
        </p:nvPicPr>
        <p:blipFill rotWithShape="1">
          <a:blip r:embed="rId3"/>
          <a:srcRect t="18527" r="3" b="9588"/>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6" name="Picture 5">
            <a:extLst>
              <a:ext uri="{FF2B5EF4-FFF2-40B4-BE49-F238E27FC236}">
                <a16:creationId xmlns:a16="http://schemas.microsoft.com/office/drawing/2014/main" id="{4C317AC3-644E-45E7-A997-9E053E039A1E}"/>
              </a:ext>
            </a:extLst>
          </p:cNvPr>
          <p:cNvPicPr>
            <a:picLocks noChangeAspect="1"/>
          </p:cNvPicPr>
          <p:nvPr/>
        </p:nvPicPr>
        <p:blipFill rotWithShape="1">
          <a:blip r:embed="rId4"/>
          <a:srcRect t="16212" r="-3" b="7935"/>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448038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A19ECD-E422-4880-927D-568C92C40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9C0DFA8-8113-4CAC-BF42-2CF1AFA902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5" name="Rectangle 14">
            <a:extLst>
              <a:ext uri="{FF2B5EF4-FFF2-40B4-BE49-F238E27FC236}">
                <a16:creationId xmlns:a16="http://schemas.microsoft.com/office/drawing/2014/main" id="{8C4DD1BC-2F55-487A-B5DC-47B301936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EEDAB89-D12D-48C4-83C7-67A2B8B13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5993463" y="3508941"/>
            <a:ext cx="5194489" cy="2230294"/>
          </a:xfrm>
        </p:spPr>
        <p:txBody>
          <a:bodyPr vert="horz" lIns="91440" tIns="45720" rIns="91440" bIns="45720" rtlCol="0" anchor="t">
            <a:normAutofit/>
          </a:bodyPr>
          <a:lstStyle/>
          <a:p>
            <a:r>
              <a:rPr lang="en-US" sz="4800" dirty="0"/>
              <a:t>Invisibility</a:t>
            </a:r>
          </a:p>
        </p:txBody>
      </p:sp>
      <p:pic>
        <p:nvPicPr>
          <p:cNvPr id="4" name="Content Placeholder 3"/>
          <p:cNvPicPr>
            <a:picLocks noGrp="1" noChangeAspect="1"/>
          </p:cNvPicPr>
          <p:nvPr>
            <p:ph idx="1"/>
          </p:nvPr>
        </p:nvPicPr>
        <p:blipFill rotWithShape="1">
          <a:blip r:embed="rId4"/>
          <a:srcRect l="35851" r="10946" b="-1"/>
          <a:stretch/>
        </p:blipFill>
        <p:spPr>
          <a:xfrm>
            <a:off x="736224" y="932761"/>
            <a:ext cx="4878940" cy="5020869"/>
          </a:xfrm>
          <a:prstGeom prst="rect">
            <a:avLst/>
          </a:prstGeom>
        </p:spPr>
      </p:pic>
    </p:spTree>
    <p:extLst>
      <p:ext uri="{BB962C8B-B14F-4D97-AF65-F5344CB8AC3E}">
        <p14:creationId xmlns:p14="http://schemas.microsoft.com/office/powerpoint/2010/main" val="4225439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sz="4000">
                <a:solidFill>
                  <a:srgbClr val="000000"/>
                </a:solidFill>
              </a:rPr>
              <a:t>Invisibility</a:t>
            </a:r>
          </a:p>
        </p:txBody>
      </p:sp>
      <p:sp>
        <p:nvSpPr>
          <p:cNvPr id="32"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A7DFA70-57B9-7B40-B5CE-14AD7C30A0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85446" y="213398"/>
            <a:ext cx="2044790" cy="1360715"/>
          </a:xfrm>
          <a:prstGeom prst="rect">
            <a:avLst/>
          </a:prstGeom>
        </p:spPr>
      </p:pic>
      <p:sp>
        <p:nvSpPr>
          <p:cNvPr id="34"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Eye">
            <a:extLst>
              <a:ext uri="{FF2B5EF4-FFF2-40B4-BE49-F238E27FC236}">
                <a16:creationId xmlns:a16="http://schemas.microsoft.com/office/drawing/2014/main" id="{79186B46-BB17-4127-B8BC-4040FB3F93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6070" y="3875314"/>
            <a:ext cx="2670429" cy="2670429"/>
          </a:xfrm>
          <a:prstGeom prst="rect">
            <a:avLst/>
          </a:prstGeom>
        </p:spPr>
      </p:pic>
      <p:sp>
        <p:nvSpPr>
          <p:cNvPr id="3" name="Content Placeholder 2"/>
          <p:cNvSpPr>
            <a:spLocks noGrp="1"/>
          </p:cNvSpPr>
          <p:nvPr>
            <p:ph idx="1"/>
          </p:nvPr>
        </p:nvSpPr>
        <p:spPr>
          <a:xfrm>
            <a:off x="6090574" y="2421682"/>
            <a:ext cx="4977578" cy="3639289"/>
          </a:xfrm>
        </p:spPr>
        <p:txBody>
          <a:bodyPr anchor="ctr">
            <a:normAutofit/>
          </a:bodyPr>
          <a:lstStyle/>
          <a:p>
            <a:pPr marL="0" indent="0">
              <a:buNone/>
            </a:pPr>
            <a:r>
              <a:rPr lang="en-US" sz="2000" i="1" dirty="0">
                <a:solidFill>
                  <a:srgbClr val="000000"/>
                </a:solidFill>
              </a:rPr>
              <a:t>You Can</a:t>
            </a:r>
            <a:r>
              <a:rPr lang="fr-FR" sz="2000" i="1" dirty="0">
                <a:solidFill>
                  <a:srgbClr val="000000"/>
                </a:solidFill>
              </a:rPr>
              <a:t>’</a:t>
            </a:r>
            <a:r>
              <a:rPr lang="en-US" sz="2000" i="1" dirty="0">
                <a:solidFill>
                  <a:srgbClr val="000000"/>
                </a:solidFill>
              </a:rPr>
              <a:t>t See Me</a:t>
            </a:r>
          </a:p>
          <a:p>
            <a:pPr>
              <a:buFont typeface="Arial"/>
              <a:buChar char="•"/>
            </a:pPr>
            <a:r>
              <a:rPr lang="en-US" sz="2000" dirty="0">
                <a:solidFill>
                  <a:srgbClr val="000000"/>
                </a:solidFill>
              </a:rPr>
              <a:t>Goes hand in hand with anonymity</a:t>
            </a:r>
          </a:p>
          <a:p>
            <a:pPr>
              <a:buFont typeface="Arial"/>
              <a:buChar char="•"/>
            </a:pPr>
            <a:r>
              <a:rPr lang="en-US" sz="2000" dirty="0">
                <a:solidFill>
                  <a:srgbClr val="000000"/>
                </a:solidFill>
              </a:rPr>
              <a:t>No visual cues of body language</a:t>
            </a:r>
          </a:p>
          <a:p>
            <a:pPr>
              <a:buFont typeface="Arial"/>
              <a:buChar char="•"/>
            </a:pPr>
            <a:r>
              <a:rPr lang="en-US" sz="2000" dirty="0">
                <a:solidFill>
                  <a:srgbClr val="000000"/>
                </a:solidFill>
              </a:rPr>
              <a:t>No worries about how you look </a:t>
            </a:r>
          </a:p>
          <a:p>
            <a:pPr>
              <a:buFont typeface="Arial"/>
              <a:buChar char="•"/>
            </a:pPr>
            <a:r>
              <a:rPr lang="en-US" sz="2000" dirty="0">
                <a:solidFill>
                  <a:srgbClr val="000000"/>
                </a:solidFill>
              </a:rPr>
              <a:t>Built in opportunity to “avert your eyes”</a:t>
            </a:r>
          </a:p>
          <a:p>
            <a:pPr>
              <a:buFont typeface="Arial"/>
              <a:buChar char="•"/>
            </a:pPr>
            <a:r>
              <a:rPr lang="en-US" sz="2000" dirty="0">
                <a:solidFill>
                  <a:srgbClr val="000000"/>
                </a:solidFill>
                <a:hlinkClick r:id="rId7"/>
              </a:rPr>
              <a:t>Manti T’eo</a:t>
            </a:r>
            <a:endParaRPr lang="en-US" sz="2000" dirty="0">
              <a:solidFill>
                <a:srgbClr val="000000"/>
              </a:solidFill>
            </a:endParaRPr>
          </a:p>
          <a:p>
            <a:pPr>
              <a:buFont typeface="Arial"/>
              <a:buChar char="•"/>
            </a:pPr>
            <a:endParaRPr lang="en-US" sz="2000" dirty="0">
              <a:solidFill>
                <a:srgbClr val="000000"/>
              </a:solidFill>
            </a:endParaRPr>
          </a:p>
          <a:p>
            <a:pPr marL="0" indent="0">
              <a:buNone/>
            </a:pPr>
            <a:r>
              <a:rPr lang="en-US" sz="2000" b="1" dirty="0">
                <a:solidFill>
                  <a:srgbClr val="000000"/>
                </a:solidFill>
              </a:rPr>
              <a:t>Q: What are some examples?</a:t>
            </a:r>
          </a:p>
          <a:p>
            <a:pPr marL="0" indent="0">
              <a:buNone/>
            </a:pPr>
            <a:r>
              <a:rPr lang="en-US" sz="2000" b="1" dirty="0">
                <a:solidFill>
                  <a:srgbClr val="000000"/>
                </a:solidFill>
              </a:rPr>
              <a:t>Q: What are some pros and cons? </a:t>
            </a:r>
          </a:p>
          <a:p>
            <a:pPr marL="0" indent="0">
              <a:buNone/>
            </a:pPr>
            <a:endParaRPr lang="en-US" sz="2000" dirty="0">
              <a:solidFill>
                <a:srgbClr val="000000"/>
              </a:solidFill>
            </a:endParaRPr>
          </a:p>
          <a:p>
            <a:pPr>
              <a:buFont typeface="Arial"/>
              <a:buChar char="•"/>
            </a:pPr>
            <a:endParaRPr lang="en-US" sz="2000" dirty="0">
              <a:solidFill>
                <a:srgbClr val="000000"/>
              </a:solidFill>
            </a:endParaRPr>
          </a:p>
        </p:txBody>
      </p:sp>
    </p:spTree>
    <p:extLst>
      <p:ext uri="{BB962C8B-B14F-4D97-AF65-F5344CB8AC3E}">
        <p14:creationId xmlns:p14="http://schemas.microsoft.com/office/powerpoint/2010/main" val="4037571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45136" y="1028700"/>
            <a:ext cx="9947305" cy="1090657"/>
          </a:xfrm>
        </p:spPr>
        <p:txBody>
          <a:bodyPr vert="horz" lIns="91440" tIns="45720" rIns="91440" bIns="45720" rtlCol="0" anchor="b">
            <a:normAutofit/>
          </a:bodyPr>
          <a:lstStyle/>
          <a:p>
            <a:pPr algn="ctr"/>
            <a:r>
              <a:rPr lang="en-US" sz="4800">
                <a:solidFill>
                  <a:srgbClr val="FFFFFF"/>
                </a:solidFill>
              </a:rPr>
              <a:t>Asynchronicity</a:t>
            </a:r>
          </a:p>
        </p:txBody>
      </p:sp>
      <p:sp>
        <p:nvSpPr>
          <p:cNvPr id="25" name="Freeform: Shape 16">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p:cNvPicPr>
            <a:picLocks noGrp="1" noChangeAspect="1"/>
          </p:cNvPicPr>
          <p:nvPr>
            <p:ph idx="1"/>
          </p:nvPr>
        </p:nvPicPr>
        <p:blipFill rotWithShape="1">
          <a:blip r:embed="rId3"/>
          <a:srcRect t="7010"/>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3885988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3DCC5C-BD8E-4244-8682-DDC02890DE1A}"/>
              </a:ext>
            </a:extLst>
          </p:cNvPr>
          <p:cNvSpPr>
            <a:spLocks noGrp="1"/>
          </p:cNvSpPr>
          <p:nvPr>
            <p:ph type="title"/>
          </p:nvPr>
        </p:nvSpPr>
        <p:spPr>
          <a:xfrm>
            <a:off x="762000" y="559678"/>
            <a:ext cx="3567915" cy="4952492"/>
          </a:xfrm>
        </p:spPr>
        <p:txBody>
          <a:bodyPr>
            <a:normAutofit/>
          </a:bodyPr>
          <a:lstStyle/>
          <a:p>
            <a:r>
              <a:rPr lang="en-CA">
                <a:solidFill>
                  <a:schemeClr val="bg1"/>
                </a:solidFill>
              </a:rPr>
              <a:t>Today’s Menu</a:t>
            </a:r>
          </a:p>
        </p:txBody>
      </p:sp>
      <p:cxnSp>
        <p:nvCxnSpPr>
          <p:cNvPr id="25" name="Straight Connector 24">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3">
            <a:extLst>
              <a:ext uri="{FF2B5EF4-FFF2-40B4-BE49-F238E27FC236}">
                <a16:creationId xmlns:a16="http://schemas.microsoft.com/office/drawing/2014/main" id="{3DA8328E-8294-4BD0-9243-89DC2114BBE3}"/>
              </a:ext>
            </a:extLst>
          </p:cNvPr>
          <p:cNvGraphicFramePr>
            <a:graphicFrameLocks noGrp="1"/>
          </p:cNvGraphicFramePr>
          <p:nvPr>
            <p:ph idx="1"/>
            <p:extLst>
              <p:ext uri="{D42A27DB-BD31-4B8C-83A1-F6EECF244321}">
                <p14:modId xmlns:p14="http://schemas.microsoft.com/office/powerpoint/2010/main" val="3925711836"/>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3957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a:solidFill>
                  <a:srgbClr val="FFFFFF"/>
                </a:solidFill>
              </a:rPr>
              <a:t>Asynchronicity</a:t>
            </a:r>
          </a:p>
        </p:txBody>
      </p:sp>
      <p:sp>
        <p:nvSpPr>
          <p:cNvPr id="3" name="Content Placeholder 2"/>
          <p:cNvSpPr>
            <a:spLocks noGrp="1"/>
          </p:cNvSpPr>
          <p:nvPr>
            <p:ph idx="1"/>
          </p:nvPr>
        </p:nvSpPr>
        <p:spPr>
          <a:xfrm>
            <a:off x="1424904" y="2494450"/>
            <a:ext cx="4053545" cy="3563159"/>
          </a:xfrm>
        </p:spPr>
        <p:txBody>
          <a:bodyPr>
            <a:normAutofit lnSpcReduction="10000"/>
          </a:bodyPr>
          <a:lstStyle/>
          <a:p>
            <a:pPr marL="0" indent="0">
              <a:buNone/>
            </a:pPr>
            <a:r>
              <a:rPr lang="en-US" sz="2400" i="1" dirty="0"/>
              <a:t>See You Later</a:t>
            </a:r>
          </a:p>
          <a:p>
            <a:r>
              <a:rPr lang="en-US" sz="2400" dirty="0"/>
              <a:t>No need to immediately respond</a:t>
            </a:r>
          </a:p>
          <a:p>
            <a:r>
              <a:rPr lang="en-US" sz="2400" dirty="0"/>
              <a:t>Disinhibiting</a:t>
            </a:r>
          </a:p>
          <a:p>
            <a:r>
              <a:rPr lang="en-US" sz="2400" dirty="0"/>
              <a:t>Emotional “hit and run”</a:t>
            </a:r>
          </a:p>
          <a:p>
            <a:pPr marL="0" indent="0">
              <a:buNone/>
            </a:pPr>
            <a:endParaRPr lang="en-US" sz="2400" b="1" dirty="0"/>
          </a:p>
          <a:p>
            <a:pPr marL="0" indent="0">
              <a:buNone/>
            </a:pPr>
            <a:r>
              <a:rPr lang="en-US" sz="2400" b="1" dirty="0">
                <a:solidFill>
                  <a:srgbClr val="000000"/>
                </a:solidFill>
              </a:rPr>
              <a:t>Q: What are some examples?</a:t>
            </a:r>
          </a:p>
          <a:p>
            <a:pPr marL="0" indent="0">
              <a:buNone/>
            </a:pPr>
            <a:r>
              <a:rPr lang="en-US" sz="2400" b="1" dirty="0">
                <a:solidFill>
                  <a:srgbClr val="000000"/>
                </a:solidFill>
              </a:rPr>
              <a:t>Q: What are some pros and cons? </a:t>
            </a:r>
          </a:p>
          <a:p>
            <a:pPr marL="457200" lvl="1" indent="0">
              <a:buNone/>
            </a:pP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7F6E9EA6-2324-2E42-B4A0-1C756687F1B8}"/>
              </a:ext>
            </a:extLst>
          </p:cNvPr>
          <p:cNvPicPr>
            <a:picLocks noChangeAspect="1"/>
          </p:cNvPicPr>
          <p:nvPr/>
        </p:nvPicPr>
        <p:blipFill rotWithShape="1">
          <a:blip r:embed="rId3"/>
          <a:srcRect l="10641"/>
          <a:stretch/>
        </p:blipFill>
        <p:spPr>
          <a:xfrm>
            <a:off x="6098892" y="2492376"/>
            <a:ext cx="4802404" cy="3563372"/>
          </a:xfrm>
          <a:prstGeom prst="rect">
            <a:avLst/>
          </a:prstGeom>
        </p:spPr>
      </p:pic>
    </p:spTree>
    <p:extLst>
      <p:ext uri="{BB962C8B-B14F-4D97-AF65-F5344CB8AC3E}">
        <p14:creationId xmlns:p14="http://schemas.microsoft.com/office/powerpoint/2010/main" val="2796702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a:solidFill>
                  <a:srgbClr val="000000"/>
                </a:solidFill>
              </a:rPr>
              <a:t>Solipsistic Introjection</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rotWithShape="1">
          <a:blip r:embed="rId4">
            <a:alphaModFix/>
          </a:blip>
          <a:srcRect l="28075" r="20718"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6090574" y="2421682"/>
            <a:ext cx="4977578" cy="3639289"/>
          </a:xfrm>
        </p:spPr>
        <p:txBody>
          <a:bodyPr anchor="ctr">
            <a:normAutofit/>
          </a:bodyPr>
          <a:lstStyle/>
          <a:p>
            <a:pPr marL="228600" lvl="2">
              <a:buFont typeface="Arial"/>
              <a:buChar char="•"/>
            </a:pPr>
            <a:r>
              <a:rPr lang="en-US" dirty="0">
                <a:solidFill>
                  <a:srgbClr val="000000"/>
                </a:solidFill>
              </a:rPr>
              <a:t>Solipsism: Latin: solus – alone  ipse – self  </a:t>
            </a:r>
            <a:r>
              <a:rPr lang="en-US" i="1" dirty="0">
                <a:solidFill>
                  <a:srgbClr val="000000"/>
                </a:solidFill>
              </a:rPr>
              <a:t>Only the self exists or can be proven to exist; only the self or the self’s experiences matter</a:t>
            </a:r>
            <a:endParaRPr lang="en-US" dirty="0">
              <a:solidFill>
                <a:srgbClr val="000000"/>
              </a:solidFill>
            </a:endParaRPr>
          </a:p>
          <a:p>
            <a:pPr>
              <a:buFont typeface="Arial"/>
              <a:buChar char="•"/>
            </a:pPr>
            <a:r>
              <a:rPr lang="en-US" sz="2000" dirty="0">
                <a:solidFill>
                  <a:srgbClr val="000000"/>
                </a:solidFill>
              </a:rPr>
              <a:t>Introjection: </a:t>
            </a:r>
            <a:r>
              <a:rPr lang="en-US" sz="2000" i="1" dirty="0">
                <a:solidFill>
                  <a:srgbClr val="000000"/>
                </a:solidFill>
              </a:rPr>
              <a:t>incorporating another’s characteristics into your own psyche</a:t>
            </a:r>
            <a:endParaRPr lang="en-US" sz="2000" dirty="0">
              <a:solidFill>
                <a:srgbClr val="000000"/>
              </a:solidFill>
            </a:endParaRPr>
          </a:p>
        </p:txBody>
      </p:sp>
    </p:spTree>
    <p:extLst>
      <p:ext uri="{BB962C8B-B14F-4D97-AF65-F5344CB8AC3E}">
        <p14:creationId xmlns:p14="http://schemas.microsoft.com/office/powerpoint/2010/main" val="31116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4" name="Rectangle 33">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C685B0A3-5A5D-F047-AEC1-D9DA5AE8E208}"/>
              </a:ext>
            </a:extLst>
          </p:cNvPr>
          <p:cNvSpPr>
            <a:spLocks noGrp="1"/>
          </p:cNvSpPr>
          <p:nvPr>
            <p:ph type="title"/>
          </p:nvPr>
        </p:nvSpPr>
        <p:spPr>
          <a:xfrm>
            <a:off x="1191966" y="905011"/>
            <a:ext cx="3629555" cy="1889135"/>
          </a:xfrm>
        </p:spPr>
        <p:txBody>
          <a:bodyPr anchor="b">
            <a:normAutofit/>
          </a:bodyPr>
          <a:lstStyle/>
          <a:p>
            <a:r>
              <a:rPr lang="en-CA" sz="4800"/>
              <a:t>Solipsistic Introjection</a:t>
            </a:r>
          </a:p>
        </p:txBody>
      </p:sp>
      <p:sp>
        <p:nvSpPr>
          <p:cNvPr id="3" name="Content Placeholder 2">
            <a:extLst>
              <a:ext uri="{FF2B5EF4-FFF2-40B4-BE49-F238E27FC236}">
                <a16:creationId xmlns:a16="http://schemas.microsoft.com/office/drawing/2014/main" id="{729D46E6-80C7-0C48-B6A7-85AE0C1B459B}"/>
              </a:ext>
            </a:extLst>
          </p:cNvPr>
          <p:cNvSpPr>
            <a:spLocks noGrp="1"/>
          </p:cNvSpPr>
          <p:nvPr>
            <p:ph idx="1"/>
          </p:nvPr>
        </p:nvSpPr>
        <p:spPr>
          <a:xfrm>
            <a:off x="1191966" y="2965592"/>
            <a:ext cx="3629555" cy="2987397"/>
          </a:xfrm>
        </p:spPr>
        <p:txBody>
          <a:bodyPr>
            <a:normAutofit/>
          </a:bodyPr>
          <a:lstStyle/>
          <a:p>
            <a:pPr marL="0" indent="0">
              <a:buNone/>
            </a:pPr>
            <a:endParaRPr lang="en-US" sz="1700" dirty="0"/>
          </a:p>
          <a:p>
            <a:pPr marL="0" indent="0">
              <a:buNone/>
            </a:pPr>
            <a:r>
              <a:rPr lang="en-US" sz="1700" dirty="0"/>
              <a:t> ‘People may feel that their mind has merged with the mind of the online companion. Reading another person’s message might be experienced as a voice within one’s head, as if that person’s psychological presence and influence have been assimilated or introjected into one’s psyche’  		(</a:t>
            </a:r>
            <a:r>
              <a:rPr lang="en-US" sz="1700" dirty="0" err="1"/>
              <a:t>Suler</a:t>
            </a:r>
            <a:r>
              <a:rPr lang="en-US" sz="1700" dirty="0"/>
              <a:t>, 2004, 323)</a:t>
            </a:r>
          </a:p>
          <a:p>
            <a:pPr marL="0" indent="0">
              <a:buNone/>
            </a:pPr>
            <a:endParaRPr lang="en-US" sz="1700" dirty="0"/>
          </a:p>
        </p:txBody>
      </p:sp>
      <p:pic>
        <p:nvPicPr>
          <p:cNvPr id="5" name="Picture 4" descr="A person wearing a garment&#10;&#10;Description automatically generated with medium confidence">
            <a:extLst>
              <a:ext uri="{FF2B5EF4-FFF2-40B4-BE49-F238E27FC236}">
                <a16:creationId xmlns:a16="http://schemas.microsoft.com/office/drawing/2014/main" id="{832D1B84-A8CF-E644-85E1-FA50DC3AD81E}"/>
              </a:ext>
            </a:extLst>
          </p:cNvPr>
          <p:cNvPicPr>
            <a:picLocks noChangeAspect="1"/>
          </p:cNvPicPr>
          <p:nvPr/>
        </p:nvPicPr>
        <p:blipFill rotWithShape="1">
          <a:blip r:embed="rId4"/>
          <a:srcRect l="7254" r="12687" b="-2"/>
          <a:stretch/>
        </p:blipFill>
        <p:spPr>
          <a:xfrm>
            <a:off x="5359151" y="895610"/>
            <a:ext cx="6107166" cy="5058020"/>
          </a:xfrm>
          <a:prstGeom prst="rect">
            <a:avLst/>
          </a:prstGeom>
        </p:spPr>
      </p:pic>
    </p:spTree>
    <p:extLst>
      <p:ext uri="{BB962C8B-B14F-4D97-AF65-F5344CB8AC3E}">
        <p14:creationId xmlns:p14="http://schemas.microsoft.com/office/powerpoint/2010/main" val="2785813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 name="Rectangle 4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53441" y="321734"/>
            <a:ext cx="6895092" cy="1135737"/>
          </a:xfrm>
        </p:spPr>
        <p:txBody>
          <a:bodyPr>
            <a:normAutofit/>
          </a:bodyPr>
          <a:lstStyle/>
          <a:p>
            <a:r>
              <a:rPr lang="en-US" sz="3600"/>
              <a:t>Solipsistic Introjection</a:t>
            </a:r>
          </a:p>
        </p:txBody>
      </p:sp>
      <p:pic>
        <p:nvPicPr>
          <p:cNvPr id="5" name="Picture 4" descr="A picture containing text, computer, electronics&#10;&#10;Description automatically generated">
            <a:extLst>
              <a:ext uri="{FF2B5EF4-FFF2-40B4-BE49-F238E27FC236}">
                <a16:creationId xmlns:a16="http://schemas.microsoft.com/office/drawing/2014/main" id="{9F31120D-75C6-8642-8EFF-4AB6EF96718D}"/>
              </a:ext>
            </a:extLst>
          </p:cNvPr>
          <p:cNvPicPr>
            <a:picLocks noChangeAspect="1"/>
          </p:cNvPicPr>
          <p:nvPr/>
        </p:nvPicPr>
        <p:blipFill>
          <a:blip r:embed="rId3"/>
          <a:stretch>
            <a:fillRect/>
          </a:stretch>
        </p:blipFill>
        <p:spPr>
          <a:xfrm>
            <a:off x="643467" y="880845"/>
            <a:ext cx="3415612" cy="5096309"/>
          </a:xfrm>
          <a:prstGeom prst="rect">
            <a:avLst/>
          </a:prstGeom>
        </p:spPr>
      </p:pic>
      <p:grpSp>
        <p:nvGrpSpPr>
          <p:cNvPr id="230" name="Group 42">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44" name="Isosceles Triangle 43">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653440" y="1782981"/>
            <a:ext cx="6895092" cy="4393982"/>
          </a:xfrm>
        </p:spPr>
        <p:txBody>
          <a:bodyPr>
            <a:normAutofit/>
          </a:bodyPr>
          <a:lstStyle/>
          <a:p>
            <a:pPr marL="0" indent="0">
              <a:buNone/>
            </a:pPr>
            <a:r>
              <a:rPr lang="en-US" sz="1700" i="1" dirty="0"/>
              <a:t>It’s All in My Head</a:t>
            </a:r>
          </a:p>
          <a:p>
            <a:r>
              <a:rPr lang="en-US" sz="1700" dirty="0"/>
              <a:t>No face-to-face cues</a:t>
            </a:r>
          </a:p>
          <a:p>
            <a:r>
              <a:rPr lang="en-US" sz="1700" dirty="0"/>
              <a:t>The online companion becomes part of the person’s mind – “as if inserted or introjected into one’s psyche”</a:t>
            </a:r>
          </a:p>
          <a:p>
            <a:r>
              <a:rPr lang="en-US" sz="1700" dirty="0"/>
              <a:t>We impose our own ideas of their voice and image: almost a character we have created</a:t>
            </a:r>
          </a:p>
          <a:p>
            <a:r>
              <a:rPr lang="en-US" sz="1700" dirty="0"/>
              <a:t>Allows fantasies to be played out in the mind (stalkers)</a:t>
            </a:r>
          </a:p>
          <a:p>
            <a:r>
              <a:rPr lang="en-US" sz="1700" dirty="0"/>
              <a:t>In the imagination we can say and do whatever we want to, and this can be interwoven with our online lives</a:t>
            </a:r>
          </a:p>
          <a:p>
            <a:r>
              <a:rPr lang="en-CA" sz="1700" i="1" dirty="0"/>
              <a:t>Interactions with this introjected character feel more imaginary. We also may treat a virtual companion as ourselves, which can lead to greater disinhibition</a:t>
            </a:r>
          </a:p>
          <a:p>
            <a:pPr marL="0" indent="0">
              <a:buNone/>
            </a:pPr>
            <a:r>
              <a:rPr lang="en-US" sz="1700" b="1" dirty="0"/>
              <a:t>Q: What are some examples?</a:t>
            </a:r>
          </a:p>
          <a:p>
            <a:pPr marL="0" indent="0">
              <a:buNone/>
            </a:pPr>
            <a:r>
              <a:rPr lang="en-US" sz="1700" b="1" dirty="0"/>
              <a:t>Q: What are some pros and cons? </a:t>
            </a:r>
          </a:p>
          <a:p>
            <a:pPr marL="0" indent="0">
              <a:buNone/>
            </a:pPr>
            <a:endParaRPr lang="en-US" sz="1700" i="1" dirty="0"/>
          </a:p>
        </p:txBody>
      </p:sp>
      <p:grpSp>
        <p:nvGrpSpPr>
          <p:cNvPr id="47" name="Group 46">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036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E700A8-AE52-4017-8C7E-C20956F7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5" name="Rectangle 14">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78F530DA-C7D1-4968-8F8A-8700C2BB2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1198181" y="2951485"/>
            <a:ext cx="3795840" cy="2786218"/>
          </a:xfrm>
        </p:spPr>
        <p:txBody>
          <a:bodyPr vert="horz" lIns="91440" tIns="45720" rIns="91440" bIns="45720" rtlCol="0" anchor="t">
            <a:normAutofit/>
          </a:bodyPr>
          <a:lstStyle/>
          <a:p>
            <a:r>
              <a:rPr lang="en-US" sz="4800"/>
              <a:t>Dissociative Imagination</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4999" r="4560" b="-1"/>
          <a:stretch/>
        </p:blipFill>
        <p:spPr>
          <a:xfrm>
            <a:off x="5359151" y="895610"/>
            <a:ext cx="6107166" cy="5058020"/>
          </a:xfrm>
          <a:prstGeom prst="rect">
            <a:avLst/>
          </a:prstGeom>
        </p:spPr>
      </p:pic>
    </p:spTree>
    <p:extLst>
      <p:ext uri="{BB962C8B-B14F-4D97-AF65-F5344CB8AC3E}">
        <p14:creationId xmlns:p14="http://schemas.microsoft.com/office/powerpoint/2010/main" val="2291893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B47AA9-1A69-D542-A2F7-798A64ADC970}"/>
              </a:ext>
            </a:extLst>
          </p:cNvPr>
          <p:cNvSpPr>
            <a:spLocks noGrp="1"/>
          </p:cNvSpPr>
          <p:nvPr>
            <p:ph type="title"/>
          </p:nvPr>
        </p:nvSpPr>
        <p:spPr>
          <a:xfrm>
            <a:off x="838201" y="365125"/>
            <a:ext cx="5251316" cy="1807305"/>
          </a:xfrm>
        </p:spPr>
        <p:txBody>
          <a:bodyPr>
            <a:normAutofit/>
          </a:bodyPr>
          <a:lstStyle/>
          <a:p>
            <a:r>
              <a:rPr lang="en-US" sz="4100"/>
              <a:t>Dissociative Imagination - </a:t>
            </a:r>
            <a:r>
              <a:rPr lang="en-US" sz="4100" i="1"/>
              <a:t>It’s Just a Game</a:t>
            </a:r>
            <a:endParaRPr lang="en-US" sz="4100"/>
          </a:p>
        </p:txBody>
      </p:sp>
      <p:sp>
        <p:nvSpPr>
          <p:cNvPr id="3" name="Content Placeholder 2">
            <a:extLst>
              <a:ext uri="{FF2B5EF4-FFF2-40B4-BE49-F238E27FC236}">
                <a16:creationId xmlns:a16="http://schemas.microsoft.com/office/drawing/2014/main" id="{B5C43D52-3740-D94F-A23E-CC4E324EADAB}"/>
              </a:ext>
            </a:extLst>
          </p:cNvPr>
          <p:cNvSpPr>
            <a:spLocks noGrp="1"/>
          </p:cNvSpPr>
          <p:nvPr>
            <p:ph idx="1"/>
          </p:nvPr>
        </p:nvSpPr>
        <p:spPr>
          <a:xfrm>
            <a:off x="838200" y="2333297"/>
            <a:ext cx="4619621" cy="3843666"/>
          </a:xfrm>
        </p:spPr>
        <p:txBody>
          <a:bodyPr>
            <a:normAutofit/>
          </a:bodyPr>
          <a:lstStyle/>
          <a:p>
            <a:pPr marL="0" indent="0">
              <a:buNone/>
            </a:pPr>
            <a:endParaRPr lang="en-US" sz="2000" i="1"/>
          </a:p>
          <a:p>
            <a:pPr lvl="1">
              <a:buFont typeface="Arial"/>
              <a:buChar char="•"/>
            </a:pPr>
            <a:r>
              <a:rPr lang="en-US" sz="2000"/>
              <a:t>Combining solipsistic introjection with the escapability of the online world magnifies disinhibition</a:t>
            </a:r>
          </a:p>
          <a:p>
            <a:pPr lvl="1">
              <a:buFont typeface="Arial"/>
              <a:buChar char="•"/>
            </a:pPr>
            <a:r>
              <a:rPr lang="en-US" sz="2000"/>
              <a:t>Not the real world; not real people</a:t>
            </a:r>
          </a:p>
          <a:p>
            <a:pPr lvl="1">
              <a:buFont typeface="Arial"/>
              <a:buChar char="•"/>
            </a:pPr>
            <a:r>
              <a:rPr lang="en-US" sz="2000"/>
              <a:t>They split or dissociate online fiction with offline fact</a:t>
            </a:r>
          </a:p>
          <a:p>
            <a:pPr lvl="1">
              <a:buFont typeface="Arial"/>
              <a:buChar char="•"/>
            </a:pPr>
            <a:r>
              <a:rPr lang="en-US" sz="2000"/>
              <a:t>More likely to go places one might not in real life: porn sites, violent gaming, capper sites, sub reddits</a:t>
            </a:r>
          </a:p>
        </p:txBody>
      </p:sp>
      <p:pic>
        <p:nvPicPr>
          <p:cNvPr id="5" name="Picture 4">
            <a:extLst>
              <a:ext uri="{FF2B5EF4-FFF2-40B4-BE49-F238E27FC236}">
                <a16:creationId xmlns:a16="http://schemas.microsoft.com/office/drawing/2014/main" id="{58FFFD08-4AD0-6944-9FBE-331C4B219D7B}"/>
              </a:ext>
            </a:extLst>
          </p:cNvPr>
          <p:cNvPicPr>
            <a:picLocks noChangeAspect="1"/>
          </p:cNvPicPr>
          <p:nvPr/>
        </p:nvPicPr>
        <p:blipFill rotWithShape="1">
          <a:blip r:embed="rId3"/>
          <a:srcRect t="25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23220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804998" y="798445"/>
            <a:ext cx="4803636" cy="1311664"/>
          </a:xfrm>
        </p:spPr>
        <p:txBody>
          <a:bodyPr>
            <a:normAutofit/>
          </a:bodyPr>
          <a:lstStyle/>
          <a:p>
            <a:r>
              <a:rPr lang="en-US">
                <a:solidFill>
                  <a:srgbClr val="000000"/>
                </a:solidFill>
              </a:rPr>
              <a:t>Dissociative Imagination</a:t>
            </a:r>
          </a:p>
        </p:txBody>
      </p:sp>
      <p:sp>
        <p:nvSpPr>
          <p:cNvPr id="3" name="Content Placeholder 2"/>
          <p:cNvSpPr>
            <a:spLocks noGrp="1"/>
          </p:cNvSpPr>
          <p:nvPr>
            <p:ph idx="1"/>
          </p:nvPr>
        </p:nvSpPr>
        <p:spPr>
          <a:xfrm>
            <a:off x="804997" y="2272143"/>
            <a:ext cx="4706803" cy="3788830"/>
          </a:xfrm>
        </p:spPr>
        <p:txBody>
          <a:bodyPr anchor="ctr">
            <a:normAutofit/>
          </a:bodyPr>
          <a:lstStyle/>
          <a:p>
            <a:pPr marL="457200" lvl="1" indent="0">
              <a:buNone/>
            </a:pPr>
            <a:endParaRPr lang="en-US" sz="1300" dirty="0">
              <a:solidFill>
                <a:srgbClr val="000000"/>
              </a:solidFill>
            </a:endParaRPr>
          </a:p>
          <a:p>
            <a:pPr marL="0" lvl="0" indent="0">
              <a:lnSpc>
                <a:spcPct val="100000"/>
              </a:lnSpc>
              <a:spcBef>
                <a:spcPts val="0"/>
              </a:spcBef>
              <a:buNone/>
              <a:defRPr/>
            </a:pPr>
            <a:r>
              <a:rPr lang="en-US" sz="1800" dirty="0">
                <a:solidFill>
                  <a:srgbClr val="000000"/>
                </a:solidFill>
              </a:rPr>
              <a:t>Online life is a game  with rules and norms that do not apply to everyday living</a:t>
            </a:r>
          </a:p>
          <a:p>
            <a:pPr marL="0" lvl="0" indent="0">
              <a:lnSpc>
                <a:spcPct val="100000"/>
              </a:lnSpc>
              <a:spcBef>
                <a:spcPts val="0"/>
              </a:spcBef>
              <a:buNone/>
              <a:defRPr/>
            </a:pPr>
            <a:endParaRPr lang="en-US" sz="1800" dirty="0">
              <a:solidFill>
                <a:srgbClr val="000000"/>
              </a:solidFill>
            </a:endParaRPr>
          </a:p>
          <a:p>
            <a:pPr marL="0" lvl="0" indent="0">
              <a:lnSpc>
                <a:spcPct val="100000"/>
              </a:lnSpc>
              <a:spcBef>
                <a:spcPts val="0"/>
              </a:spcBef>
              <a:buNone/>
              <a:defRPr/>
            </a:pPr>
            <a:r>
              <a:rPr lang="en-US" sz="1800" dirty="0">
                <a:solidFill>
                  <a:srgbClr val="000000"/>
                </a:solidFill>
              </a:rPr>
              <a:t>Is there a difference between ”just trolling “ and actual beliefs and actions?</a:t>
            </a:r>
            <a:br>
              <a:rPr lang="en-CA" sz="1800" dirty="0"/>
            </a:br>
            <a:endParaRPr lang="en-CA" sz="1800" dirty="0"/>
          </a:p>
          <a:p>
            <a:pPr marL="0" indent="0">
              <a:buNone/>
            </a:pPr>
            <a:r>
              <a:rPr lang="en-US" sz="1800" b="1" dirty="0">
                <a:solidFill>
                  <a:srgbClr val="000000"/>
                </a:solidFill>
              </a:rPr>
              <a:t>Q: What are some examples?</a:t>
            </a:r>
          </a:p>
          <a:p>
            <a:pPr marL="0" indent="0">
              <a:buNone/>
            </a:pPr>
            <a:r>
              <a:rPr lang="en-US" sz="1800" b="1" dirty="0">
                <a:solidFill>
                  <a:srgbClr val="000000"/>
                </a:solidFill>
              </a:rPr>
              <a:t>Q: What are some pros and cons? </a:t>
            </a:r>
          </a:p>
          <a:p>
            <a:pPr marL="0" indent="0">
              <a:buNone/>
            </a:pPr>
            <a:r>
              <a:rPr lang="en-US" sz="1300" i="1" dirty="0">
                <a:solidFill>
                  <a:srgbClr val="000000"/>
                </a:solidFill>
                <a:hlinkClick r:id="rId4"/>
              </a:rPr>
              <a:t>Unmasking Reddit's Violentacrez, The Biggest Troll on the Web</a:t>
            </a:r>
            <a:endParaRPr lang="en-US" sz="1300" i="1" dirty="0">
              <a:solidFill>
                <a:srgbClr val="000000"/>
              </a:solidFill>
            </a:endParaRPr>
          </a:p>
          <a:p>
            <a:pPr marL="914400" lvl="2" indent="0">
              <a:buNone/>
            </a:pPr>
            <a:endParaRPr lang="en-US" sz="1300" dirty="0">
              <a:solidFill>
                <a:srgbClr val="000000"/>
              </a:solidFill>
            </a:endParaRPr>
          </a:p>
        </p:txBody>
      </p:sp>
      <p:sp>
        <p:nvSpPr>
          <p:cNvPr id="33"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clipart&#10;&#10;Description automatically generated">
            <a:extLst>
              <a:ext uri="{FF2B5EF4-FFF2-40B4-BE49-F238E27FC236}">
                <a16:creationId xmlns:a16="http://schemas.microsoft.com/office/drawing/2014/main" id="{184768B0-2A4C-1049-8EE6-1E0437037527}"/>
              </a:ext>
            </a:extLst>
          </p:cNvPr>
          <p:cNvPicPr>
            <a:picLocks noChangeAspect="1"/>
          </p:cNvPicPr>
          <p:nvPr/>
        </p:nvPicPr>
        <p:blipFill rotWithShape="1">
          <a:blip r:embed="rId5"/>
          <a:srcRect l="5892" r="7208"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653612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4">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p:nvPr>
        </p:nvSpPr>
        <p:spPr>
          <a:xfrm>
            <a:off x="838201" y="643467"/>
            <a:ext cx="3888526" cy="1800526"/>
          </a:xfrm>
        </p:spPr>
        <p:txBody>
          <a:bodyPr vert="horz" lIns="91440" tIns="45720" rIns="91440" bIns="45720" rtlCol="0">
            <a:normAutofit/>
          </a:bodyPr>
          <a:lstStyle/>
          <a:p>
            <a:r>
              <a:rPr lang="en-US"/>
              <a:t>Minimizing Authority</a:t>
            </a:r>
          </a:p>
        </p:txBody>
      </p:sp>
      <p:sp>
        <p:nvSpPr>
          <p:cNvPr id="23" name="Content Placeholder 22">
            <a:extLst>
              <a:ext uri="{FF2B5EF4-FFF2-40B4-BE49-F238E27FC236}">
                <a16:creationId xmlns:a16="http://schemas.microsoft.com/office/drawing/2014/main" id="{4BB4BEB9-94A2-4A69-9ECF-8FAEF659BD0F}"/>
              </a:ext>
            </a:extLst>
          </p:cNvPr>
          <p:cNvSpPr>
            <a:spLocks noGrp="1"/>
          </p:cNvSpPr>
          <p:nvPr>
            <p:ph idx="1"/>
          </p:nvPr>
        </p:nvSpPr>
        <p:spPr>
          <a:xfrm>
            <a:off x="838201" y="2623381"/>
            <a:ext cx="3888528" cy="3553581"/>
          </a:xfrm>
        </p:spPr>
        <p:txBody>
          <a:bodyPr>
            <a:normAutofit/>
          </a:bodyPr>
          <a:lstStyle/>
          <a:p>
            <a:pPr marL="0" indent="0">
              <a:buNone/>
            </a:pPr>
            <a:endParaRPr lang="en-US" sz="2000" i="1" dirty="0"/>
          </a:p>
          <a:p>
            <a:pPr marL="0" indent="0">
              <a:buNone/>
            </a:pPr>
            <a:r>
              <a:rPr lang="en-US" sz="2000" i="1" dirty="0"/>
              <a:t>We Are All Equals</a:t>
            </a:r>
          </a:p>
          <a:p>
            <a:endParaRPr lang="en-US" sz="2000" dirty="0"/>
          </a:p>
          <a:p>
            <a:r>
              <a:rPr lang="en-US" sz="2000" dirty="0"/>
              <a:t>There is no hierarchy</a:t>
            </a:r>
          </a:p>
          <a:p>
            <a:pPr marL="0" indent="0">
              <a:buNone/>
            </a:pPr>
            <a:endParaRPr lang="en-US" sz="2000" dirty="0"/>
          </a:p>
        </p:txBody>
      </p:sp>
      <p:pic>
        <p:nvPicPr>
          <p:cNvPr id="4" name="Content Placeholder 3"/>
          <p:cNvPicPr>
            <a:picLocks noChangeAspect="1"/>
          </p:cNvPicPr>
          <p:nvPr/>
        </p:nvPicPr>
        <p:blipFill rotWithShape="1">
          <a:blip r:embed="rId3"/>
          <a:srcRect l="143"/>
          <a:stretch/>
        </p:blipFill>
        <p:spPr>
          <a:xfrm>
            <a:off x="6800986" y="1076565"/>
            <a:ext cx="4747547" cy="4733213"/>
          </a:xfrm>
          <a:prstGeom prst="rect">
            <a:avLst/>
          </a:prstGeom>
        </p:spPr>
      </p:pic>
    </p:spTree>
    <p:extLst>
      <p:ext uri="{BB962C8B-B14F-4D97-AF65-F5344CB8AC3E}">
        <p14:creationId xmlns:p14="http://schemas.microsoft.com/office/powerpoint/2010/main" val="3551056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79576" y="822960"/>
            <a:ext cx="9829800" cy="1325880"/>
          </a:xfrm>
        </p:spPr>
        <p:txBody>
          <a:bodyPr>
            <a:normAutofit/>
          </a:bodyPr>
          <a:lstStyle/>
          <a:p>
            <a:pPr algn="ctr"/>
            <a:r>
              <a:rPr lang="en-US" sz="4000">
                <a:solidFill>
                  <a:srgbClr val="FFFFFF"/>
                </a:solidFill>
              </a:rPr>
              <a:t>Minimizing Authority</a:t>
            </a:r>
          </a:p>
        </p:txBody>
      </p:sp>
      <p:sp>
        <p:nvSpPr>
          <p:cNvPr id="3" name="Content Placeholder 2"/>
          <p:cNvSpPr>
            <a:spLocks noGrp="1"/>
          </p:cNvSpPr>
          <p:nvPr>
            <p:ph idx="1"/>
          </p:nvPr>
        </p:nvSpPr>
        <p:spPr>
          <a:xfrm>
            <a:off x="804672" y="2827419"/>
            <a:ext cx="5126896" cy="3227626"/>
          </a:xfrm>
        </p:spPr>
        <p:txBody>
          <a:bodyPr anchor="ctr">
            <a:normAutofit/>
          </a:bodyPr>
          <a:lstStyle/>
          <a:p>
            <a:r>
              <a:rPr lang="en-US" sz="1600" dirty="0">
                <a:solidFill>
                  <a:srgbClr val="000000"/>
                </a:solidFill>
              </a:rPr>
              <a:t>The CEO and the company’s cleaner begin on a level playing field</a:t>
            </a:r>
          </a:p>
          <a:p>
            <a:r>
              <a:rPr lang="en-US" sz="1600" dirty="0">
                <a:solidFill>
                  <a:srgbClr val="000000"/>
                </a:solidFill>
              </a:rPr>
              <a:t>Who’s going to make me? - no physical impact</a:t>
            </a:r>
          </a:p>
          <a:p>
            <a:r>
              <a:rPr lang="en-US" sz="1600" dirty="0">
                <a:solidFill>
                  <a:srgbClr val="000000"/>
                </a:solidFill>
              </a:rPr>
              <a:t>Good writing, compelling ideas and technology know-how creates a peer-to-peer relationship</a:t>
            </a:r>
          </a:p>
          <a:p>
            <a:pPr lvl="1"/>
            <a:r>
              <a:rPr lang="en-US" sz="1600" dirty="0">
                <a:solidFill>
                  <a:srgbClr val="000000"/>
                </a:solidFill>
                <a:hlinkClick r:id="rId4"/>
              </a:rPr>
              <a:t>#metoo </a:t>
            </a:r>
            <a:r>
              <a:rPr lang="en-US" sz="1600" dirty="0">
                <a:solidFill>
                  <a:srgbClr val="000000"/>
                </a:solidFill>
              </a:rPr>
              <a:t>#</a:t>
            </a:r>
            <a:r>
              <a:rPr lang="en-US" sz="1600" dirty="0" err="1">
                <a:solidFill>
                  <a:srgbClr val="000000"/>
                </a:solidFill>
              </a:rPr>
              <a:t>timesup</a:t>
            </a:r>
            <a:endParaRPr lang="en-US" sz="1600" dirty="0">
              <a:solidFill>
                <a:srgbClr val="000000"/>
              </a:solidFill>
            </a:endParaRPr>
          </a:p>
          <a:p>
            <a:pPr marL="0" indent="0">
              <a:buNone/>
            </a:pPr>
            <a:endParaRPr lang="en-US" sz="1600" dirty="0">
              <a:solidFill>
                <a:srgbClr val="000000"/>
              </a:solidFill>
            </a:endParaRPr>
          </a:p>
          <a:p>
            <a:pPr marL="0" indent="0">
              <a:buNone/>
            </a:pPr>
            <a:r>
              <a:rPr lang="en-US" sz="2000" b="1" dirty="0">
                <a:solidFill>
                  <a:srgbClr val="000000"/>
                </a:solidFill>
              </a:rPr>
              <a:t>Q: What are some examples?</a:t>
            </a:r>
          </a:p>
          <a:p>
            <a:pPr marL="0" indent="0">
              <a:buNone/>
            </a:pPr>
            <a:r>
              <a:rPr lang="en-US" sz="2000" b="1" dirty="0">
                <a:solidFill>
                  <a:srgbClr val="000000"/>
                </a:solidFill>
              </a:rPr>
              <a:t>Q: What are some pros and cons? </a:t>
            </a:r>
          </a:p>
          <a:p>
            <a:pPr marL="457200" lvl="1" indent="0">
              <a:buNone/>
            </a:pPr>
            <a:endParaRPr lang="en-US" sz="1600" dirty="0">
              <a:solidFill>
                <a:srgbClr val="000000"/>
              </a:solidFill>
            </a:endParaRPr>
          </a:p>
        </p:txBody>
      </p:sp>
      <p:pic>
        <p:nvPicPr>
          <p:cNvPr id="7" name="Picture 6" descr="A picture containing text, clock&#10;&#10;Description automatically generated">
            <a:extLst>
              <a:ext uri="{FF2B5EF4-FFF2-40B4-BE49-F238E27FC236}">
                <a16:creationId xmlns:a16="http://schemas.microsoft.com/office/drawing/2014/main" id="{DEB33FE4-6334-1140-AD7D-6C2E97546B62}"/>
              </a:ext>
            </a:extLst>
          </p:cNvPr>
          <p:cNvPicPr>
            <a:picLocks noChangeAspect="1"/>
          </p:cNvPicPr>
          <p:nvPr/>
        </p:nvPicPr>
        <p:blipFill>
          <a:blip r:embed="rId5"/>
          <a:stretch>
            <a:fillRect/>
          </a:stretch>
        </p:blipFill>
        <p:spPr>
          <a:xfrm>
            <a:off x="6429378" y="3133385"/>
            <a:ext cx="4954693" cy="2625986"/>
          </a:xfrm>
          <a:prstGeom prst="rect">
            <a:avLst/>
          </a:prstGeom>
        </p:spPr>
      </p:pic>
    </p:spTree>
    <p:extLst>
      <p:ext uri="{BB962C8B-B14F-4D97-AF65-F5344CB8AC3E}">
        <p14:creationId xmlns:p14="http://schemas.microsoft.com/office/powerpoint/2010/main" val="3086721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0">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8"/>
            <a:ext cx="4862848" cy="5569291"/>
          </a:xfrm>
        </p:spPr>
        <p:txBody>
          <a:bodyPr>
            <a:normAutofit/>
          </a:bodyPr>
          <a:lstStyle/>
          <a:p>
            <a:r>
              <a:rPr lang="en-US" sz="5200"/>
              <a:t>Personality Variables</a:t>
            </a:r>
          </a:p>
        </p:txBody>
      </p:sp>
      <p:graphicFrame>
        <p:nvGraphicFramePr>
          <p:cNvPr id="5" name="Content Placeholder 2">
            <a:extLst>
              <a:ext uri="{FF2B5EF4-FFF2-40B4-BE49-F238E27FC236}">
                <a16:creationId xmlns:a16="http://schemas.microsoft.com/office/drawing/2014/main" id="{918C8769-2BC9-40A7-B3BF-E012F3142C5B}"/>
              </a:ext>
            </a:extLst>
          </p:cNvPr>
          <p:cNvGraphicFramePr>
            <a:graphicFrameLocks noGrp="1"/>
          </p:cNvGraphicFramePr>
          <p:nvPr>
            <p:ph idx="1"/>
            <p:extLst>
              <p:ext uri="{D42A27DB-BD31-4B8C-83A1-F6EECF244321}">
                <p14:modId xmlns:p14="http://schemas.microsoft.com/office/powerpoint/2010/main" val="2211388094"/>
              </p:ext>
            </p:extLst>
          </p:nvPr>
        </p:nvGraphicFramePr>
        <p:xfrm>
          <a:off x="4865913" y="557188"/>
          <a:ext cx="6776357" cy="5743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0212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0A2D7-BBF6-BF17-DC95-582DB0AD38CB}"/>
              </a:ext>
            </a:extLst>
          </p:cNvPr>
          <p:cNvSpPr>
            <a:spLocks noGrp="1"/>
          </p:cNvSpPr>
          <p:nvPr>
            <p:ph type="title"/>
          </p:nvPr>
        </p:nvSpPr>
        <p:spPr/>
        <p:txBody>
          <a:bodyPr/>
          <a:lstStyle/>
          <a:p>
            <a:r>
              <a:rPr lang="en-US" dirty="0"/>
              <a:t>The tale of the candies</a:t>
            </a:r>
          </a:p>
        </p:txBody>
      </p:sp>
      <p:pic>
        <p:nvPicPr>
          <p:cNvPr id="5" name="Picture 4">
            <a:extLst>
              <a:ext uri="{FF2B5EF4-FFF2-40B4-BE49-F238E27FC236}">
                <a16:creationId xmlns:a16="http://schemas.microsoft.com/office/drawing/2014/main" id="{6893E485-2508-89C5-8854-52CF8046A626}"/>
              </a:ext>
            </a:extLst>
          </p:cNvPr>
          <p:cNvPicPr>
            <a:picLocks noChangeAspect="1"/>
          </p:cNvPicPr>
          <p:nvPr/>
        </p:nvPicPr>
        <p:blipFill>
          <a:blip r:embed="rId3"/>
          <a:stretch>
            <a:fillRect/>
          </a:stretch>
        </p:blipFill>
        <p:spPr>
          <a:xfrm>
            <a:off x="379181" y="2545397"/>
            <a:ext cx="3039711" cy="2238783"/>
          </a:xfrm>
          <a:prstGeom prst="rect">
            <a:avLst/>
          </a:prstGeom>
        </p:spPr>
      </p:pic>
      <p:pic>
        <p:nvPicPr>
          <p:cNvPr id="2050" name="Picture 2" descr="Mars is releasing packs of all-female M&amp;M's.">
            <a:extLst>
              <a:ext uri="{FF2B5EF4-FFF2-40B4-BE49-F238E27FC236}">
                <a16:creationId xmlns:a16="http://schemas.microsoft.com/office/drawing/2014/main" id="{3039E3D9-C5BE-2F93-CE37-DAD86438A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981" y="2375569"/>
            <a:ext cx="3217459" cy="18098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8DF6FF4-2D03-A583-4587-A081807C792F}"/>
              </a:ext>
            </a:extLst>
          </p:cNvPr>
          <p:cNvSpPr txBox="1"/>
          <p:nvPr/>
        </p:nvSpPr>
        <p:spPr>
          <a:xfrm>
            <a:off x="685800" y="2179320"/>
            <a:ext cx="652743" cy="369332"/>
          </a:xfrm>
          <a:prstGeom prst="rect">
            <a:avLst/>
          </a:prstGeom>
          <a:noFill/>
        </p:spPr>
        <p:txBody>
          <a:bodyPr wrap="none" rtlCol="0">
            <a:spAutoFit/>
          </a:bodyPr>
          <a:lstStyle/>
          <a:p>
            <a:r>
              <a:rPr lang="en-US" dirty="0"/>
              <a:t>2022</a:t>
            </a:r>
          </a:p>
        </p:txBody>
      </p:sp>
      <p:pic>
        <p:nvPicPr>
          <p:cNvPr id="10" name="Picture 9" descr="A picture containing indoor, doll, toy&#10;&#10;Description automatically generated">
            <a:extLst>
              <a:ext uri="{FF2B5EF4-FFF2-40B4-BE49-F238E27FC236}">
                <a16:creationId xmlns:a16="http://schemas.microsoft.com/office/drawing/2014/main" id="{D700B3AC-255B-C7A9-DCDF-1AA76708001A}"/>
              </a:ext>
            </a:extLst>
          </p:cNvPr>
          <p:cNvPicPr>
            <a:picLocks noChangeAspect="1"/>
          </p:cNvPicPr>
          <p:nvPr/>
        </p:nvPicPr>
        <p:blipFill>
          <a:blip r:embed="rId5"/>
          <a:stretch>
            <a:fillRect/>
          </a:stretch>
        </p:blipFill>
        <p:spPr>
          <a:xfrm>
            <a:off x="415457" y="4968847"/>
            <a:ext cx="3026709" cy="1745087"/>
          </a:xfrm>
          <a:prstGeom prst="rect">
            <a:avLst/>
          </a:prstGeom>
        </p:spPr>
      </p:pic>
      <p:pic>
        <p:nvPicPr>
          <p:cNvPr id="12" name="Picture 11" descr="A picture containing automaton&#10;&#10;Description automatically generated">
            <a:extLst>
              <a:ext uri="{FF2B5EF4-FFF2-40B4-BE49-F238E27FC236}">
                <a16:creationId xmlns:a16="http://schemas.microsoft.com/office/drawing/2014/main" id="{E779A037-72CE-7CDB-FE5F-27D579361F10}"/>
              </a:ext>
            </a:extLst>
          </p:cNvPr>
          <p:cNvPicPr>
            <a:picLocks noChangeAspect="1"/>
          </p:cNvPicPr>
          <p:nvPr/>
        </p:nvPicPr>
        <p:blipFill>
          <a:blip r:embed="rId6"/>
          <a:stretch>
            <a:fillRect/>
          </a:stretch>
        </p:blipFill>
        <p:spPr>
          <a:xfrm>
            <a:off x="3321000" y="3952212"/>
            <a:ext cx="2175126" cy="2033270"/>
          </a:xfrm>
          <a:prstGeom prst="rect">
            <a:avLst/>
          </a:prstGeom>
        </p:spPr>
      </p:pic>
      <p:sp>
        <p:nvSpPr>
          <p:cNvPr id="13" name="TextBox 12">
            <a:extLst>
              <a:ext uri="{FF2B5EF4-FFF2-40B4-BE49-F238E27FC236}">
                <a16:creationId xmlns:a16="http://schemas.microsoft.com/office/drawing/2014/main" id="{4EA0E14C-14F0-8999-8A33-CE565CC1D2E3}"/>
              </a:ext>
            </a:extLst>
          </p:cNvPr>
          <p:cNvSpPr txBox="1"/>
          <p:nvPr/>
        </p:nvSpPr>
        <p:spPr>
          <a:xfrm>
            <a:off x="4751981" y="1977310"/>
            <a:ext cx="652743" cy="369332"/>
          </a:xfrm>
          <a:prstGeom prst="rect">
            <a:avLst/>
          </a:prstGeom>
          <a:noFill/>
        </p:spPr>
        <p:txBody>
          <a:bodyPr wrap="none" rtlCol="0">
            <a:spAutoFit/>
          </a:bodyPr>
          <a:lstStyle/>
          <a:p>
            <a:r>
              <a:rPr lang="en-US" dirty="0"/>
              <a:t>2023</a:t>
            </a:r>
          </a:p>
        </p:txBody>
      </p:sp>
      <p:pic>
        <p:nvPicPr>
          <p:cNvPr id="2054" name="Picture 6" descr="Maya Rudolph">
            <a:extLst>
              <a:ext uri="{FF2B5EF4-FFF2-40B4-BE49-F238E27FC236}">
                <a16:creationId xmlns:a16="http://schemas.microsoft.com/office/drawing/2014/main" id="{36897F77-6A23-3FB5-DE63-4152C3833656}"/>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7458543" y="4067175"/>
            <a:ext cx="4318000" cy="24257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5D1408A-4108-E6DB-081F-6AEE1DA2BBE8}"/>
              </a:ext>
            </a:extLst>
          </p:cNvPr>
          <p:cNvSpPr txBox="1"/>
          <p:nvPr/>
        </p:nvSpPr>
        <p:spPr>
          <a:xfrm>
            <a:off x="8915693" y="3613591"/>
            <a:ext cx="652743" cy="369332"/>
          </a:xfrm>
          <a:prstGeom prst="rect">
            <a:avLst/>
          </a:prstGeom>
          <a:noFill/>
        </p:spPr>
        <p:txBody>
          <a:bodyPr wrap="none" rtlCol="0">
            <a:spAutoFit/>
          </a:bodyPr>
          <a:lstStyle/>
          <a:p>
            <a:r>
              <a:rPr lang="en-US" dirty="0"/>
              <a:t>2023</a:t>
            </a:r>
          </a:p>
        </p:txBody>
      </p:sp>
      <p:sp>
        <p:nvSpPr>
          <p:cNvPr id="20" name="TextBox 19">
            <a:extLst>
              <a:ext uri="{FF2B5EF4-FFF2-40B4-BE49-F238E27FC236}">
                <a16:creationId xmlns:a16="http://schemas.microsoft.com/office/drawing/2014/main" id="{3F6D6E22-8B7B-53C8-1E46-6355F230FBD7}"/>
              </a:ext>
            </a:extLst>
          </p:cNvPr>
          <p:cNvSpPr txBox="1"/>
          <p:nvPr/>
        </p:nvSpPr>
        <p:spPr>
          <a:xfrm>
            <a:off x="9646920" y="2225040"/>
            <a:ext cx="1736373" cy="369332"/>
          </a:xfrm>
          <a:prstGeom prst="rect">
            <a:avLst/>
          </a:prstGeom>
          <a:noFill/>
        </p:spPr>
        <p:txBody>
          <a:bodyPr wrap="none" rtlCol="0">
            <a:spAutoFit/>
          </a:bodyPr>
          <a:lstStyle/>
          <a:p>
            <a:r>
              <a:rPr lang="en-US" dirty="0">
                <a:hlinkClick r:id="rId8"/>
              </a:rPr>
              <a:t>And Alpha Male </a:t>
            </a:r>
            <a:endParaRPr lang="en-US" dirty="0"/>
          </a:p>
        </p:txBody>
      </p:sp>
    </p:spTree>
    <p:extLst>
      <p:ext uri="{BB962C8B-B14F-4D97-AF65-F5344CB8AC3E}">
        <p14:creationId xmlns:p14="http://schemas.microsoft.com/office/powerpoint/2010/main" val="1016980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165569" y="1956816"/>
            <a:ext cx="7860863" cy="4024884"/>
          </a:xfrm>
        </p:spPr>
        <p:txBody>
          <a:bodyPr anchor="t">
            <a:normAutofit/>
          </a:bodyPr>
          <a:lstStyle/>
          <a:p>
            <a:pPr marL="0" indent="0">
              <a:buNone/>
            </a:pPr>
            <a:endParaRPr lang="en-US" sz="2400" dirty="0"/>
          </a:p>
          <a:p>
            <a:pPr marL="0" indent="0">
              <a:buNone/>
            </a:pPr>
            <a:endParaRPr lang="en-US" sz="2400" dirty="0"/>
          </a:p>
          <a:p>
            <a:pPr marL="0" indent="0">
              <a:buNone/>
            </a:pPr>
            <a:r>
              <a:rPr lang="en-US" sz="2400" dirty="0"/>
              <a:t>“We allow the hidden self to surface because we no longer experience it as a purely inner self; but at the same time, we also sense, sometimes vaguely and sometimes distinctly, the intrusion of an unknown other into our private world, which results in suspicion, anxiety, and the need to defend our exposed and vulnerable intrapsychic territory.”</a:t>
            </a:r>
          </a:p>
          <a:p>
            <a:endParaRPr lang="en-US" sz="2400" dirty="0"/>
          </a:p>
        </p:txBody>
      </p:sp>
    </p:spTree>
    <p:extLst>
      <p:ext uri="{BB962C8B-B14F-4D97-AF65-F5344CB8AC3E}">
        <p14:creationId xmlns:p14="http://schemas.microsoft.com/office/powerpoint/2010/main" val="419422336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479394" y="1070800"/>
            <a:ext cx="3939688" cy="5583126"/>
          </a:xfrm>
        </p:spPr>
        <p:txBody>
          <a:bodyPr>
            <a:normAutofit/>
          </a:bodyPr>
          <a:lstStyle/>
          <a:p>
            <a:pPr algn="r"/>
            <a:r>
              <a:rPr lang="en-US" sz="6800" dirty="0"/>
              <a:t>Pair and Share</a:t>
            </a:r>
          </a:p>
        </p:txBody>
      </p:sp>
      <p:cxnSp>
        <p:nvCxnSpPr>
          <p:cNvPr id="26" name="Straight Connector 2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8" name="Content Placeholder 2">
            <a:extLst>
              <a:ext uri="{FF2B5EF4-FFF2-40B4-BE49-F238E27FC236}">
                <a16:creationId xmlns:a16="http://schemas.microsoft.com/office/drawing/2014/main" id="{DDC3AD0F-D058-4886-86C2-186337BD04D6}"/>
              </a:ext>
            </a:extLst>
          </p:cNvPr>
          <p:cNvGraphicFramePr>
            <a:graphicFrameLocks noGrp="1"/>
          </p:cNvGraphicFramePr>
          <p:nvPr>
            <p:ph idx="1"/>
            <p:extLst>
              <p:ext uri="{D42A27DB-BD31-4B8C-83A1-F6EECF244321}">
                <p14:modId xmlns:p14="http://schemas.microsoft.com/office/powerpoint/2010/main" val="228268055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4591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49CE-7A1B-DB41-97AA-CBE2F18BCE07}"/>
              </a:ext>
            </a:extLst>
          </p:cNvPr>
          <p:cNvSpPr>
            <a:spLocks noGrp="1"/>
          </p:cNvSpPr>
          <p:nvPr>
            <p:ph type="title"/>
          </p:nvPr>
        </p:nvSpPr>
        <p:spPr/>
        <p:txBody>
          <a:bodyPr/>
          <a:lstStyle/>
          <a:p>
            <a:r>
              <a:rPr lang="en-US" dirty="0"/>
              <a:t>The World of Wordle</a:t>
            </a:r>
          </a:p>
        </p:txBody>
      </p:sp>
      <p:pic>
        <p:nvPicPr>
          <p:cNvPr id="10" name="Picture 9" descr="Diagram, engineering drawing&#10;&#10;Description automatically generated">
            <a:extLst>
              <a:ext uri="{FF2B5EF4-FFF2-40B4-BE49-F238E27FC236}">
                <a16:creationId xmlns:a16="http://schemas.microsoft.com/office/drawing/2014/main" id="{B5307D96-2869-C94F-9B60-7E4DB8D082D0}"/>
              </a:ext>
            </a:extLst>
          </p:cNvPr>
          <p:cNvPicPr>
            <a:picLocks noChangeAspect="1"/>
          </p:cNvPicPr>
          <p:nvPr/>
        </p:nvPicPr>
        <p:blipFill>
          <a:blip r:embed="rId3"/>
          <a:stretch>
            <a:fillRect/>
          </a:stretch>
        </p:blipFill>
        <p:spPr>
          <a:xfrm>
            <a:off x="471146" y="1293816"/>
            <a:ext cx="2957286" cy="2957286"/>
          </a:xfrm>
          <a:prstGeom prst="rect">
            <a:avLst/>
          </a:prstGeom>
        </p:spPr>
      </p:pic>
      <p:pic>
        <p:nvPicPr>
          <p:cNvPr id="13" name="Picture 12" descr="Graphical user interface, website&#10;&#10;Description automatically generated">
            <a:extLst>
              <a:ext uri="{FF2B5EF4-FFF2-40B4-BE49-F238E27FC236}">
                <a16:creationId xmlns:a16="http://schemas.microsoft.com/office/drawing/2014/main" id="{FC21AE11-679B-23A8-F806-8FDDAFB792B6}"/>
              </a:ext>
            </a:extLst>
          </p:cNvPr>
          <p:cNvPicPr>
            <a:picLocks noChangeAspect="1"/>
          </p:cNvPicPr>
          <p:nvPr/>
        </p:nvPicPr>
        <p:blipFill>
          <a:blip r:embed="rId4"/>
          <a:stretch>
            <a:fillRect/>
          </a:stretch>
        </p:blipFill>
        <p:spPr>
          <a:xfrm>
            <a:off x="541476" y="4221609"/>
            <a:ext cx="4395167" cy="2685150"/>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DB34B7B4-4373-1008-69A4-AE53D40D2D4D}"/>
              </a:ext>
            </a:extLst>
          </p:cNvPr>
          <p:cNvPicPr>
            <a:picLocks noChangeAspect="1"/>
          </p:cNvPicPr>
          <p:nvPr/>
        </p:nvPicPr>
        <p:blipFill>
          <a:blip r:embed="rId5"/>
          <a:stretch>
            <a:fillRect/>
          </a:stretch>
        </p:blipFill>
        <p:spPr>
          <a:xfrm>
            <a:off x="3846895" y="1950357"/>
            <a:ext cx="4566288" cy="2957286"/>
          </a:xfrm>
          <a:prstGeom prst="rect">
            <a:avLst/>
          </a:prstGeom>
        </p:spPr>
      </p:pic>
      <p:pic>
        <p:nvPicPr>
          <p:cNvPr id="1026" name="Picture 2" descr="Lewdle - The bad word game">
            <a:extLst>
              <a:ext uri="{FF2B5EF4-FFF2-40B4-BE49-F238E27FC236}">
                <a16:creationId xmlns:a16="http://schemas.microsoft.com/office/drawing/2014/main" id="{124CFA46-3563-FF66-D8C4-92892B939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4486" y="529885"/>
            <a:ext cx="4599215" cy="24145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website&#10;&#10;Description automatically generated">
            <a:extLst>
              <a:ext uri="{FF2B5EF4-FFF2-40B4-BE49-F238E27FC236}">
                <a16:creationId xmlns:a16="http://schemas.microsoft.com/office/drawing/2014/main" id="{C9CDD70A-5B85-E57D-7D98-FA350A61EF47}"/>
              </a:ext>
            </a:extLst>
          </p:cNvPr>
          <p:cNvPicPr>
            <a:picLocks noChangeAspect="1"/>
          </p:cNvPicPr>
          <p:nvPr/>
        </p:nvPicPr>
        <p:blipFill>
          <a:blip r:embed="rId7"/>
          <a:stretch>
            <a:fillRect/>
          </a:stretch>
        </p:blipFill>
        <p:spPr>
          <a:xfrm>
            <a:off x="7473567" y="4151660"/>
            <a:ext cx="3780219" cy="2514029"/>
          </a:xfrm>
          <a:prstGeom prst="rect">
            <a:avLst/>
          </a:prstGeom>
        </p:spPr>
      </p:pic>
    </p:spTree>
    <p:extLst>
      <p:ext uri="{BB962C8B-B14F-4D97-AF65-F5344CB8AC3E}">
        <p14:creationId xmlns:p14="http://schemas.microsoft.com/office/powerpoint/2010/main" val="3384168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application, Word&#10;&#10;Description automatically generated">
            <a:extLst>
              <a:ext uri="{FF2B5EF4-FFF2-40B4-BE49-F238E27FC236}">
                <a16:creationId xmlns:a16="http://schemas.microsoft.com/office/drawing/2014/main" id="{88DE1954-160E-5008-3306-253F7085962A}"/>
              </a:ext>
            </a:extLst>
          </p:cNvPr>
          <p:cNvPicPr>
            <a:picLocks noChangeAspect="1"/>
          </p:cNvPicPr>
          <p:nvPr/>
        </p:nvPicPr>
        <p:blipFill>
          <a:blip r:embed="rId3"/>
          <a:stretch>
            <a:fillRect/>
          </a:stretch>
        </p:blipFill>
        <p:spPr>
          <a:xfrm>
            <a:off x="8311117" y="4103608"/>
            <a:ext cx="3806969" cy="2359619"/>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725C4B41-3CAE-33D0-FC19-96D008333431}"/>
              </a:ext>
            </a:extLst>
          </p:cNvPr>
          <p:cNvPicPr>
            <a:picLocks noChangeAspect="1"/>
          </p:cNvPicPr>
          <p:nvPr/>
        </p:nvPicPr>
        <p:blipFill>
          <a:blip r:embed="rId4"/>
          <a:stretch>
            <a:fillRect/>
          </a:stretch>
        </p:blipFill>
        <p:spPr>
          <a:xfrm>
            <a:off x="1402117" y="4217392"/>
            <a:ext cx="2330084" cy="2546350"/>
          </a:xfrm>
          <a:prstGeom prst="rect">
            <a:avLst/>
          </a:prstGeom>
        </p:spPr>
      </p:pic>
      <p:sp>
        <p:nvSpPr>
          <p:cNvPr id="2" name="Title 1">
            <a:extLst>
              <a:ext uri="{FF2B5EF4-FFF2-40B4-BE49-F238E27FC236}">
                <a16:creationId xmlns:a16="http://schemas.microsoft.com/office/drawing/2014/main" id="{AD58D805-B65D-E864-EFFA-2C469D91CD9F}"/>
              </a:ext>
            </a:extLst>
          </p:cNvPr>
          <p:cNvSpPr>
            <a:spLocks noGrp="1"/>
          </p:cNvSpPr>
          <p:nvPr>
            <p:ph type="title"/>
          </p:nvPr>
        </p:nvSpPr>
        <p:spPr/>
        <p:txBody>
          <a:bodyPr/>
          <a:lstStyle/>
          <a:p>
            <a:r>
              <a:rPr lang="en-US" dirty="0"/>
              <a:t>This Week in Socials</a:t>
            </a:r>
          </a:p>
        </p:txBody>
      </p:sp>
      <p:sp>
        <p:nvSpPr>
          <p:cNvPr id="6" name="TextBox 5">
            <a:extLst>
              <a:ext uri="{FF2B5EF4-FFF2-40B4-BE49-F238E27FC236}">
                <a16:creationId xmlns:a16="http://schemas.microsoft.com/office/drawing/2014/main" id="{826CFE56-731E-4C40-C254-C21C620B3C67}"/>
              </a:ext>
            </a:extLst>
          </p:cNvPr>
          <p:cNvSpPr txBox="1"/>
          <p:nvPr/>
        </p:nvSpPr>
        <p:spPr>
          <a:xfrm>
            <a:off x="6425554" y="2672696"/>
            <a:ext cx="1098442" cy="369332"/>
          </a:xfrm>
          <a:prstGeom prst="rect">
            <a:avLst/>
          </a:prstGeom>
          <a:noFill/>
        </p:spPr>
        <p:txBody>
          <a:bodyPr wrap="none" rtlCol="0">
            <a:spAutoFit/>
          </a:bodyPr>
          <a:lstStyle/>
          <a:p>
            <a:r>
              <a:rPr lang="en-US" dirty="0" err="1">
                <a:hlinkClick r:id="rId5"/>
              </a:rPr>
              <a:t>ChatGPT</a:t>
            </a:r>
            <a:r>
              <a:rPr lang="en-US" dirty="0"/>
              <a:t>?</a:t>
            </a:r>
          </a:p>
        </p:txBody>
      </p:sp>
      <p:sp>
        <p:nvSpPr>
          <p:cNvPr id="4" name="TextBox 3">
            <a:extLst>
              <a:ext uri="{FF2B5EF4-FFF2-40B4-BE49-F238E27FC236}">
                <a16:creationId xmlns:a16="http://schemas.microsoft.com/office/drawing/2014/main" id="{BB2E3EC4-0C66-0C5C-6178-0EB5DE7DB6D8}"/>
              </a:ext>
            </a:extLst>
          </p:cNvPr>
          <p:cNvSpPr txBox="1"/>
          <p:nvPr/>
        </p:nvSpPr>
        <p:spPr>
          <a:xfrm>
            <a:off x="8516955" y="4317444"/>
            <a:ext cx="924036" cy="369332"/>
          </a:xfrm>
          <a:prstGeom prst="rect">
            <a:avLst/>
          </a:prstGeom>
          <a:noFill/>
        </p:spPr>
        <p:txBody>
          <a:bodyPr wrap="none" rtlCol="0">
            <a:spAutoFit/>
          </a:bodyPr>
          <a:lstStyle/>
          <a:p>
            <a:r>
              <a:rPr lang="en-US" dirty="0">
                <a:hlinkClick r:id="rId6"/>
              </a:rPr>
              <a:t>VALL-E?</a:t>
            </a:r>
            <a:endParaRPr lang="en-US" dirty="0"/>
          </a:p>
        </p:txBody>
      </p:sp>
      <p:sp>
        <p:nvSpPr>
          <p:cNvPr id="8" name="TextBox 7">
            <a:extLst>
              <a:ext uri="{FF2B5EF4-FFF2-40B4-BE49-F238E27FC236}">
                <a16:creationId xmlns:a16="http://schemas.microsoft.com/office/drawing/2014/main" id="{51A38AB8-968A-BAEA-591D-2F220835E06C}"/>
              </a:ext>
            </a:extLst>
          </p:cNvPr>
          <p:cNvSpPr txBox="1"/>
          <p:nvPr/>
        </p:nvSpPr>
        <p:spPr>
          <a:xfrm>
            <a:off x="1034092" y="4232632"/>
            <a:ext cx="953081" cy="369332"/>
          </a:xfrm>
          <a:prstGeom prst="rect">
            <a:avLst/>
          </a:prstGeom>
          <a:noFill/>
        </p:spPr>
        <p:txBody>
          <a:bodyPr wrap="none" rtlCol="0">
            <a:spAutoFit/>
          </a:bodyPr>
          <a:lstStyle/>
          <a:p>
            <a:r>
              <a:rPr lang="en-US" dirty="0">
                <a:hlinkClick r:id="rId7"/>
              </a:rPr>
              <a:t>Point-E</a:t>
            </a:r>
            <a:r>
              <a:rPr lang="en-US" dirty="0"/>
              <a:t>?</a:t>
            </a:r>
          </a:p>
        </p:txBody>
      </p:sp>
      <p:sp>
        <p:nvSpPr>
          <p:cNvPr id="10" name="TextBox 9">
            <a:extLst>
              <a:ext uri="{FF2B5EF4-FFF2-40B4-BE49-F238E27FC236}">
                <a16:creationId xmlns:a16="http://schemas.microsoft.com/office/drawing/2014/main" id="{BB62600F-556B-C43F-6BD0-CA5CD4FACB34}"/>
              </a:ext>
            </a:extLst>
          </p:cNvPr>
          <p:cNvSpPr txBox="1"/>
          <p:nvPr/>
        </p:nvSpPr>
        <p:spPr>
          <a:xfrm>
            <a:off x="7576340" y="843240"/>
            <a:ext cx="1281120" cy="369332"/>
          </a:xfrm>
          <a:prstGeom prst="rect">
            <a:avLst/>
          </a:prstGeom>
          <a:noFill/>
        </p:spPr>
        <p:txBody>
          <a:bodyPr wrap="none" rtlCol="0">
            <a:spAutoFit/>
          </a:bodyPr>
          <a:lstStyle/>
          <a:p>
            <a:r>
              <a:rPr lang="en-US" dirty="0"/>
              <a:t>Singularity?</a:t>
            </a:r>
          </a:p>
        </p:txBody>
      </p:sp>
      <p:sp>
        <p:nvSpPr>
          <p:cNvPr id="11" name="TextBox 10">
            <a:extLst>
              <a:ext uri="{FF2B5EF4-FFF2-40B4-BE49-F238E27FC236}">
                <a16:creationId xmlns:a16="http://schemas.microsoft.com/office/drawing/2014/main" id="{440E77A5-8840-D668-F494-9B24B97654BA}"/>
              </a:ext>
            </a:extLst>
          </p:cNvPr>
          <p:cNvSpPr txBox="1"/>
          <p:nvPr/>
        </p:nvSpPr>
        <p:spPr>
          <a:xfrm>
            <a:off x="6322868" y="4601964"/>
            <a:ext cx="942694" cy="369332"/>
          </a:xfrm>
          <a:prstGeom prst="rect">
            <a:avLst/>
          </a:prstGeom>
          <a:noFill/>
        </p:spPr>
        <p:txBody>
          <a:bodyPr wrap="none" rtlCol="0">
            <a:spAutoFit/>
          </a:bodyPr>
          <a:lstStyle/>
          <a:p>
            <a:r>
              <a:rPr lang="en-US" dirty="0">
                <a:hlinkClick r:id="rId8"/>
              </a:rPr>
              <a:t>DALL-E</a:t>
            </a:r>
            <a:r>
              <a:rPr lang="en-US" dirty="0"/>
              <a:t>?</a:t>
            </a:r>
          </a:p>
        </p:txBody>
      </p:sp>
      <p:pic>
        <p:nvPicPr>
          <p:cNvPr id="15" name="Picture 14" descr="Text&#10;&#10;Description automatically generated">
            <a:extLst>
              <a:ext uri="{FF2B5EF4-FFF2-40B4-BE49-F238E27FC236}">
                <a16:creationId xmlns:a16="http://schemas.microsoft.com/office/drawing/2014/main" id="{F4BE6D28-D48B-C6A0-A104-22CEC69EDB89}"/>
              </a:ext>
            </a:extLst>
          </p:cNvPr>
          <p:cNvPicPr>
            <a:picLocks noChangeAspect="1"/>
          </p:cNvPicPr>
          <p:nvPr/>
        </p:nvPicPr>
        <p:blipFill>
          <a:blip r:embed="rId9"/>
          <a:stretch>
            <a:fillRect/>
          </a:stretch>
        </p:blipFill>
        <p:spPr>
          <a:xfrm>
            <a:off x="2076881" y="1751911"/>
            <a:ext cx="4348673" cy="2210903"/>
          </a:xfrm>
          <a:prstGeom prst="rect">
            <a:avLst/>
          </a:prstGeom>
        </p:spPr>
      </p:pic>
      <p:pic>
        <p:nvPicPr>
          <p:cNvPr id="19" name="Picture 18">
            <a:extLst>
              <a:ext uri="{FF2B5EF4-FFF2-40B4-BE49-F238E27FC236}">
                <a16:creationId xmlns:a16="http://schemas.microsoft.com/office/drawing/2014/main" id="{4D301240-2525-A4AF-5132-E1F58E07264C}"/>
              </a:ext>
            </a:extLst>
          </p:cNvPr>
          <p:cNvPicPr>
            <a:picLocks noChangeAspect="1"/>
          </p:cNvPicPr>
          <p:nvPr/>
        </p:nvPicPr>
        <p:blipFill>
          <a:blip r:embed="rId10"/>
          <a:stretch>
            <a:fillRect/>
          </a:stretch>
        </p:blipFill>
        <p:spPr>
          <a:xfrm>
            <a:off x="4201402" y="4457672"/>
            <a:ext cx="2121466" cy="1873653"/>
          </a:xfrm>
          <a:prstGeom prst="rect">
            <a:avLst/>
          </a:prstGeom>
        </p:spPr>
      </p:pic>
      <p:pic>
        <p:nvPicPr>
          <p:cNvPr id="1026" name="Picture 2" descr="ExplainingTheFuture.com : The Singularity">
            <a:extLst>
              <a:ext uri="{FF2B5EF4-FFF2-40B4-BE49-F238E27FC236}">
                <a16:creationId xmlns:a16="http://schemas.microsoft.com/office/drawing/2014/main" id="{F69AA0E2-C871-7BC0-FE61-9310EFF06E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6151" y="1171575"/>
            <a:ext cx="31369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54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A3B7-2885-A429-027E-355B7155D703}"/>
              </a:ext>
            </a:extLst>
          </p:cNvPr>
          <p:cNvSpPr>
            <a:spLocks noGrp="1"/>
          </p:cNvSpPr>
          <p:nvPr>
            <p:ph type="title"/>
          </p:nvPr>
        </p:nvSpPr>
        <p:spPr>
          <a:xfrm>
            <a:off x="7010400" y="308166"/>
            <a:ext cx="4465320" cy="6042978"/>
          </a:xfrm>
        </p:spPr>
        <p:txBody>
          <a:bodyPr/>
          <a:lstStyle/>
          <a:p>
            <a:r>
              <a:rPr lang="en-US" dirty="0"/>
              <a:t>Go to </a:t>
            </a:r>
            <a:r>
              <a:rPr lang="en-US" dirty="0" err="1"/>
              <a:t>menti.com</a:t>
            </a:r>
            <a:br>
              <a:rPr lang="en-US" dirty="0"/>
            </a:br>
            <a:r>
              <a:rPr lang="en-US" dirty="0"/>
              <a:t>and write the words this image brings to mind.</a:t>
            </a:r>
          </a:p>
        </p:txBody>
      </p:sp>
      <p:pic>
        <p:nvPicPr>
          <p:cNvPr id="5" name="Content Placeholder 4">
            <a:extLst>
              <a:ext uri="{FF2B5EF4-FFF2-40B4-BE49-F238E27FC236}">
                <a16:creationId xmlns:a16="http://schemas.microsoft.com/office/drawing/2014/main" id="{7D10EEC1-75C9-2968-A3C6-3E2328E129DD}"/>
              </a:ext>
            </a:extLst>
          </p:cNvPr>
          <p:cNvPicPr>
            <a:picLocks noGrp="1" noChangeAspect="1"/>
          </p:cNvPicPr>
          <p:nvPr>
            <p:ph idx="1"/>
          </p:nvPr>
        </p:nvPicPr>
        <p:blipFill>
          <a:blip r:embed="rId2"/>
          <a:stretch>
            <a:fillRect/>
          </a:stretch>
        </p:blipFill>
        <p:spPr>
          <a:xfrm>
            <a:off x="502920" y="154083"/>
            <a:ext cx="5191350" cy="6549834"/>
          </a:xfrm>
        </p:spPr>
      </p:pic>
    </p:spTree>
    <p:extLst>
      <p:ext uri="{BB962C8B-B14F-4D97-AF65-F5344CB8AC3E}">
        <p14:creationId xmlns:p14="http://schemas.microsoft.com/office/powerpoint/2010/main" val="2970683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7E5AC33-FFE7-DC4A-9FE2-44F7A1D71DF5}"/>
              </a:ext>
            </a:extLst>
          </p:cNvPr>
          <p:cNvSpPr>
            <a:spLocks noGrp="1"/>
          </p:cNvSpPr>
          <p:nvPr>
            <p:ph type="title"/>
          </p:nvPr>
        </p:nvSpPr>
        <p:spPr>
          <a:xfrm>
            <a:off x="804672" y="457200"/>
            <a:ext cx="10579608" cy="1188720"/>
          </a:xfrm>
        </p:spPr>
        <p:txBody>
          <a:bodyPr>
            <a:normAutofit/>
          </a:bodyPr>
          <a:lstStyle/>
          <a:p>
            <a:r>
              <a:rPr lang="en-US" sz="4000">
                <a:solidFill>
                  <a:schemeClr val="tx2"/>
                </a:solidFill>
              </a:rPr>
              <a:t>Personal Cyberinfrastructures Redux</a:t>
            </a:r>
          </a:p>
        </p:txBody>
      </p:sp>
      <p:grpSp>
        <p:nvGrpSpPr>
          <p:cNvPr id="13" name="Group 1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4" name="Freeform: Shape 1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0" name="Freeform: Shape 1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73834E34-86CD-4035-9D76-52C4D1D62BCC}"/>
              </a:ext>
            </a:extLst>
          </p:cNvPr>
          <p:cNvGraphicFramePr>
            <a:graphicFrameLocks noGrp="1"/>
          </p:cNvGraphicFramePr>
          <p:nvPr>
            <p:ph idx="1"/>
            <p:extLst>
              <p:ext uri="{D42A27DB-BD31-4B8C-83A1-F6EECF244321}">
                <p14:modId xmlns:p14="http://schemas.microsoft.com/office/powerpoint/2010/main" val="1946081731"/>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2147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58506" y="800392"/>
            <a:ext cx="10264697" cy="1212102"/>
          </a:xfrm>
        </p:spPr>
        <p:txBody>
          <a:bodyPr>
            <a:normAutofit/>
          </a:bodyPr>
          <a:lstStyle/>
          <a:p>
            <a:r>
              <a:rPr lang="en-US" sz="4000">
                <a:solidFill>
                  <a:srgbClr val="FFFFFF"/>
                </a:solidFill>
              </a:rPr>
              <a:t>Personal Cyberinfrastructures redux</a:t>
            </a:r>
          </a:p>
        </p:txBody>
      </p:sp>
      <p:sp>
        <p:nvSpPr>
          <p:cNvPr id="3" name="Content Placeholder 2"/>
          <p:cNvSpPr>
            <a:spLocks noGrp="1"/>
          </p:cNvSpPr>
          <p:nvPr>
            <p:ph idx="1"/>
          </p:nvPr>
        </p:nvSpPr>
        <p:spPr>
          <a:xfrm>
            <a:off x="1367624" y="2490436"/>
            <a:ext cx="9708995" cy="3567173"/>
          </a:xfrm>
        </p:spPr>
        <p:txBody>
          <a:bodyPr anchor="ctr">
            <a:normAutofit/>
          </a:bodyPr>
          <a:lstStyle/>
          <a:p>
            <a:pPr marL="0" indent="0">
              <a:buNone/>
            </a:pPr>
            <a:r>
              <a:rPr lang="en-US" sz="2400" dirty="0"/>
              <a:t>We know that personal </a:t>
            </a:r>
            <a:r>
              <a:rPr lang="en-US" sz="2400" dirty="0" err="1"/>
              <a:t>cyberinfastructures</a:t>
            </a:r>
            <a:r>
              <a:rPr lang="en-US" sz="2400" dirty="0"/>
              <a:t> are important… is it also important to </a:t>
            </a:r>
            <a:r>
              <a:rPr lang="en-US" sz="2400" b="1" dirty="0"/>
              <a:t>mediate</a:t>
            </a:r>
            <a:r>
              <a:rPr lang="en-US" sz="2400" dirty="0"/>
              <a:t> the type of presence you have online? Are we able to present ourselves however we want, or</a:t>
            </a:r>
          </a:p>
          <a:p>
            <a:pPr marL="0" indent="0">
              <a:buNone/>
            </a:pPr>
            <a:endParaRPr lang="en-US" sz="2400" dirty="0"/>
          </a:p>
          <a:p>
            <a:pPr marL="0" indent="0">
              <a:buNone/>
            </a:pPr>
            <a:r>
              <a:rPr lang="en-US" sz="2400" i="1" dirty="0"/>
              <a:t>		are we being indirectly controlled by who we think may be 			watching our personal </a:t>
            </a:r>
            <a:r>
              <a:rPr lang="en-US" sz="2400" i="1" dirty="0" err="1"/>
              <a:t>cyberinfastructures</a:t>
            </a:r>
            <a:r>
              <a:rPr lang="en-US" sz="2400" i="1" dirty="0"/>
              <a:t>?</a:t>
            </a:r>
            <a:r>
              <a:rPr lang="en-US" sz="2400" dirty="0"/>
              <a:t> </a:t>
            </a:r>
          </a:p>
        </p:txBody>
      </p:sp>
    </p:spTree>
    <p:extLst>
      <p:ext uri="{BB962C8B-B14F-4D97-AF65-F5344CB8AC3E}">
        <p14:creationId xmlns:p14="http://schemas.microsoft.com/office/powerpoint/2010/main" val="142925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8B83EC5-91BE-434F-9246-F50624DE7E8E}"/>
              </a:ext>
            </a:extLst>
          </p:cNvPr>
          <p:cNvPicPr>
            <a:picLocks noChangeAspect="1"/>
          </p:cNvPicPr>
          <p:nvPr/>
        </p:nvPicPr>
        <p:blipFill>
          <a:blip r:embed="rId4"/>
          <a:stretch>
            <a:fillRect/>
          </a:stretch>
        </p:blipFill>
        <p:spPr>
          <a:xfrm>
            <a:off x="3930264" y="1176793"/>
            <a:ext cx="4074380" cy="4548146"/>
          </a:xfrm>
          <a:prstGeom prst="rect">
            <a:avLst/>
          </a:prstGeom>
        </p:spPr>
      </p:pic>
    </p:spTree>
    <p:extLst>
      <p:ext uri="{BB962C8B-B14F-4D97-AF65-F5344CB8AC3E}">
        <p14:creationId xmlns:p14="http://schemas.microsoft.com/office/powerpoint/2010/main" val="3285873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1621</TotalTime>
  <Words>2837</Words>
  <Application>Microsoft Macintosh PowerPoint</Application>
  <PresentationFormat>Widescreen</PresentationFormat>
  <Paragraphs>283</Paragraphs>
  <Slides>31</Slides>
  <Notes>30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Arial</vt:lpstr>
      <vt:lpstr>Arial</vt:lpstr>
      <vt:lpstr>Calibri</vt:lpstr>
      <vt:lpstr>Calibri Light</vt:lpstr>
      <vt:lpstr>Georgia</vt:lpstr>
      <vt:lpstr>GT Walsheim Pro</vt:lpstr>
      <vt:lpstr>GuardianTextEgyptian</vt:lpstr>
      <vt:lpstr>Lora</vt:lpstr>
      <vt:lpstr>Open Sans</vt:lpstr>
      <vt:lpstr>ui-sans-serif</vt:lpstr>
      <vt:lpstr>Office Theme</vt:lpstr>
      <vt:lpstr>Week Three  January 24, 2023</vt:lpstr>
      <vt:lpstr>Today’s Menu</vt:lpstr>
      <vt:lpstr>The tale of the candies</vt:lpstr>
      <vt:lpstr>The World of Wordle</vt:lpstr>
      <vt:lpstr>This Week in Socials</vt:lpstr>
      <vt:lpstr>Go to menti.com and write the words this image brings to mind.</vt:lpstr>
      <vt:lpstr>Personal Cyberinfrastructures Redux</vt:lpstr>
      <vt:lpstr>Personal Cyberinfrastructures redux</vt:lpstr>
      <vt:lpstr>PowerPoint Presentation</vt:lpstr>
      <vt:lpstr>What is the Self?</vt:lpstr>
      <vt:lpstr>PowerPoint Presentation</vt:lpstr>
      <vt:lpstr>The Self Online</vt:lpstr>
      <vt:lpstr>PowerPoint Presentation</vt:lpstr>
      <vt:lpstr>Disinhibition Effect</vt:lpstr>
      <vt:lpstr>      </vt:lpstr>
      <vt:lpstr>Dissociative Anonymity</vt:lpstr>
      <vt:lpstr>Invisibility</vt:lpstr>
      <vt:lpstr>Invisibility</vt:lpstr>
      <vt:lpstr>Asynchronicity</vt:lpstr>
      <vt:lpstr>Asynchronicity</vt:lpstr>
      <vt:lpstr>Solipsistic Introjection</vt:lpstr>
      <vt:lpstr>Solipsistic Introjection</vt:lpstr>
      <vt:lpstr>Solipsistic Introjection</vt:lpstr>
      <vt:lpstr>Dissociative Imagination</vt:lpstr>
      <vt:lpstr>Dissociative Imagination - It’s Just a Game</vt:lpstr>
      <vt:lpstr>Dissociative Imagination</vt:lpstr>
      <vt:lpstr>Minimizing Authority</vt:lpstr>
      <vt:lpstr>Minimizing Authority</vt:lpstr>
      <vt:lpstr>Personality Variables</vt:lpstr>
      <vt:lpstr>PowerPoint Presentation</vt:lpstr>
      <vt:lpstr>Pair and Share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Three  September 18</dc:title>
  <dc:creator>Microsoft Office User</dc:creator>
  <cp:lastModifiedBy>Suzanne Norman</cp:lastModifiedBy>
  <cp:revision>29</cp:revision>
  <cp:lastPrinted>2022-09-27T04:12:04Z</cp:lastPrinted>
  <dcterms:created xsi:type="dcterms:W3CDTF">2018-09-18T15:38:03Z</dcterms:created>
  <dcterms:modified xsi:type="dcterms:W3CDTF">2023-01-25T22:06:35Z</dcterms:modified>
</cp:coreProperties>
</file>